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81" r:id="rId1"/>
  </p:sldMasterIdLst>
  <p:notesMasterIdLst>
    <p:notesMasterId r:id="rId33"/>
  </p:notesMasterIdLst>
  <p:handoutMasterIdLst>
    <p:handoutMasterId r:id="rId34"/>
  </p:handoutMasterIdLst>
  <p:sldIdLst>
    <p:sldId id="392" r:id="rId2"/>
    <p:sldId id="305" r:id="rId3"/>
    <p:sldId id="397" r:id="rId4"/>
    <p:sldId id="395" r:id="rId5"/>
    <p:sldId id="354" r:id="rId6"/>
    <p:sldId id="407" r:id="rId7"/>
    <p:sldId id="433" r:id="rId8"/>
    <p:sldId id="398" r:id="rId9"/>
    <p:sldId id="436" r:id="rId10"/>
    <p:sldId id="400" r:id="rId11"/>
    <p:sldId id="437" r:id="rId12"/>
    <p:sldId id="438" r:id="rId13"/>
    <p:sldId id="439" r:id="rId14"/>
    <p:sldId id="453" r:id="rId15"/>
    <p:sldId id="454" r:id="rId16"/>
    <p:sldId id="456" r:id="rId17"/>
    <p:sldId id="457" r:id="rId18"/>
    <p:sldId id="458" r:id="rId19"/>
    <p:sldId id="471" r:id="rId20"/>
    <p:sldId id="472" r:id="rId21"/>
    <p:sldId id="473" r:id="rId22"/>
    <p:sldId id="474" r:id="rId23"/>
    <p:sldId id="476" r:id="rId24"/>
    <p:sldId id="445" r:id="rId25"/>
    <p:sldId id="440" r:id="rId26"/>
    <p:sldId id="448" r:id="rId27"/>
    <p:sldId id="447" r:id="rId28"/>
    <p:sldId id="405" r:id="rId29"/>
    <p:sldId id="446" r:id="rId30"/>
    <p:sldId id="379" r:id="rId31"/>
    <p:sldId id="394"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9D42FA6-70ED-434C-9668-2A16CBA688C3}">
          <p14:sldIdLst>
            <p14:sldId id="392"/>
            <p14:sldId id="305"/>
            <p14:sldId id="397"/>
            <p14:sldId id="395"/>
            <p14:sldId id="354"/>
            <p14:sldId id="407"/>
            <p14:sldId id="433"/>
            <p14:sldId id="398"/>
            <p14:sldId id="436"/>
            <p14:sldId id="400"/>
            <p14:sldId id="437"/>
            <p14:sldId id="438"/>
            <p14:sldId id="439"/>
            <p14:sldId id="453"/>
            <p14:sldId id="454"/>
            <p14:sldId id="456"/>
            <p14:sldId id="457"/>
            <p14:sldId id="458"/>
            <p14:sldId id="471"/>
            <p14:sldId id="472"/>
            <p14:sldId id="473"/>
            <p14:sldId id="474"/>
            <p14:sldId id="476"/>
            <p14:sldId id="445"/>
            <p14:sldId id="440"/>
            <p14:sldId id="448"/>
            <p14:sldId id="447"/>
            <p14:sldId id="405"/>
            <p14:sldId id="446"/>
            <p14:sldId id="379"/>
            <p14:sldId id="3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enne Weil" initials="AW" lastIdx="12" clrIdx="0"/>
  <p:cmAuthor id="1" name="Sandra Grossman" initials="SG" lastIdx="1" clrIdx="1">
    <p:extLst/>
  </p:cmAuthor>
  <p:cmAuthor id="2" name="Sandra Grossman" initials="SG [2]" lastIdx="1" clrIdx="2">
    <p:extLst/>
  </p:cmAuthor>
  <p:cmAuthor id="3" name="Sandra Grossman" initials="SG [3]" lastIdx="1" clrIdx="3">
    <p:extLst/>
  </p:cmAuthor>
  <p:cmAuthor id="4" name="Sandra Grossman" initials="SG [4]" lastIdx="1" clrIdx="4">
    <p:extLst/>
  </p:cmAuthor>
  <p:cmAuthor id="5" name="Sandra Grossman" initials="SG [5]" lastIdx="1" clrIdx="5">
    <p:extLst/>
  </p:cmAuthor>
  <p:cmAuthor id="6" name="Claudia Lainez" initials="CL" lastIdx="4" clrIdx="6">
    <p:extLst>
      <p:ext uri="{19B8F6BF-5375-455C-9EA6-DF929625EA0E}">
        <p15:presenceInfo xmlns:p15="http://schemas.microsoft.com/office/powerpoint/2012/main" userId="S-1-5-21-737223321-633300323-2807868467-1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259"/>
    <a:srgbClr val="1637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7" autoAdjust="0"/>
    <p:restoredTop sz="87483" autoAdjust="0"/>
  </p:normalViewPr>
  <p:slideViewPr>
    <p:cSldViewPr snapToGrid="0" snapToObjects="1">
      <p:cViewPr varScale="1">
        <p:scale>
          <a:sx n="100" d="100"/>
          <a:sy n="100" d="100"/>
        </p:scale>
        <p:origin x="165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2-05T12:24:15.269" idx="1">
    <p:pos x="3842" y="3477"/>
    <p:text>Claudia, whats happening with Honduras? </p:text>
    <p:extLst>
      <p:ext uri="{C676402C-5697-4E1C-873F-D02D1690AC5C}">
        <p15:threadingInfo xmlns:p15="http://schemas.microsoft.com/office/powerpoint/2012/main" timeZoneBias="300"/>
      </p:ext>
    </p:extLst>
  </p:cm>
  <p:cm authorId="6" dt="2018-02-05T17:27:13.092" idx="1">
    <p:pos x="3842" y="3573"/>
    <p:text>In November, former Acting Secretary of Homeland Security Elaine Duke announced that she was not making a determination on Honduras’ TPS designation at that time. By operation of the TPS statute, this postponement automatically extended the current TPS designation for Honduras for six months – through July 5, 2018.</p:text>
    <p:extLst>
      <p:ext uri="{C676402C-5697-4E1C-873F-D02D1690AC5C}">
        <p15:threadingInfo xmlns:p15="http://schemas.microsoft.com/office/powerpoint/2012/main" timeZoneBias="300">
          <p15:parentCm authorId="2" idx="1"/>
        </p15:threadingInfo>
      </p:ext>
    </p:extLst>
  </p:cm>
  <p:cm authorId="6" dt="2018-02-05T17:27:24.771" idx="2">
    <p:pos x="3842" y="3669"/>
    <p:text>At least 60 days before July 5, 2018, the Secretary will assess the country conditions in Honduras to determine whether to extend, redesignate, or terminate TPS for Honduras.</p:text>
    <p:extLst>
      <p:ext uri="{C676402C-5697-4E1C-873F-D02D1690AC5C}">
        <p15:threadingInfo xmlns:p15="http://schemas.microsoft.com/office/powerpoint/2012/main" timeZoneBias="300">
          <p15:parentCm authorId="2"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2-05T12:23:43.917" idx="1">
    <p:pos x="4194" y="3892"/>
    <p:text>Claudia pls insert sources for your statistics in Notes</p:text>
    <p:extLst mod="1">
      <p:ext uri="{C676402C-5697-4E1C-873F-D02D1690AC5C}">
        <p15:threadingInfo xmlns:p15="http://schemas.microsoft.com/office/powerpoint/2012/main" timeZoneBias="300"/>
      </p:ext>
    </p:extLst>
  </p:cm>
  <p:cm authorId="6" dt="2018-02-05T17:37:31.021" idx="3">
    <p:pos x="4194" y="3988"/>
    <p:text>Done.</p:text>
    <p:extLst>
      <p:ext uri="{C676402C-5697-4E1C-873F-D02D1690AC5C}">
        <p15:threadingInfo xmlns:p15="http://schemas.microsoft.com/office/powerpoint/2012/main" timeZoneBias="30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8-02-05T12:26:27.132" idx="1">
    <p:pos x="4812" y="3449"/>
    <p:text/>
    <p:extLst>
      <p:ext uri="{C676402C-5697-4E1C-873F-D02D1690AC5C}">
        <p15:threadingInfo xmlns:p15="http://schemas.microsoft.com/office/powerpoint/2012/main" timeZoneBias="300"/>
      </p:ext>
    </p:extLst>
  </p:cm>
  <p:cm authorId="4" dt="2018-02-05T12:26:28.271" idx="1">
    <p:pos x="10" y="10"/>
    <p:text>Claudia. can you get any information from AILA about the likelihood of these bills gaining any traction? </p:text>
    <p:extLst>
      <p:ext uri="{C676402C-5697-4E1C-873F-D02D1690AC5C}">
        <p15:threadingInfo xmlns:p15="http://schemas.microsoft.com/office/powerpoint/2012/main" timeZoneBias="300"/>
      </p:ext>
    </p:extLst>
  </p:cm>
  <p:cm authorId="6" dt="2018-02-05T17:37:58.116" idx="4">
    <p:pos x="10" y="106"/>
    <p:text>I can do so tomorrow, if you'd like.</p:text>
    <p:extLst>
      <p:ext uri="{C676402C-5697-4E1C-873F-D02D1690AC5C}">
        <p15:threadingInfo xmlns:p15="http://schemas.microsoft.com/office/powerpoint/2012/main" timeZoneBias="300">
          <p15:parentCm authorId="4" idx="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18-02-05T12:34:44.834" idx="1">
    <p:pos x="10" y="10"/>
    <p:text>Becky, want to add a picture of a restaurant employee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48F7AD2-27CA-4C9F-AA71-D864062432C4}" type="datetimeFigureOut">
              <a:rPr lang="en-US" smtClean="0"/>
              <a:t>2/9/2018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86B34D5-9007-44CC-A316-9EFF81098F70}" type="slidenum">
              <a:rPr lang="en-US" smtClean="0"/>
              <a:t>‹#›</a:t>
            </a:fld>
            <a:endParaRPr lang="en-US"/>
          </a:p>
        </p:txBody>
      </p:sp>
    </p:spTree>
    <p:extLst>
      <p:ext uri="{BB962C8B-B14F-4D97-AF65-F5344CB8AC3E}">
        <p14:creationId xmlns:p14="http://schemas.microsoft.com/office/powerpoint/2010/main" val="1147654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AE64BC-2F1D-443E-88A7-29943209A54E}" type="datetimeFigureOut">
              <a:rPr lang="en-US" smtClean="0"/>
              <a:pPr/>
              <a:t>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304687-E9C1-4EA5-B20B-8CFAD4CD3857}" type="slidenum">
              <a:rPr lang="en-US" smtClean="0"/>
              <a:pPr/>
              <a:t>‹#›</a:t>
            </a:fld>
            <a:endParaRPr lang="en-US"/>
          </a:p>
        </p:txBody>
      </p:sp>
    </p:spTree>
    <p:extLst>
      <p:ext uri="{BB962C8B-B14F-4D97-AF65-F5344CB8AC3E}">
        <p14:creationId xmlns:p14="http://schemas.microsoft.com/office/powerpoint/2010/main" val="80575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1</a:t>
            </a:fld>
            <a:endParaRPr lang="en-US"/>
          </a:p>
        </p:txBody>
      </p:sp>
    </p:spTree>
    <p:extLst>
      <p:ext uri="{BB962C8B-B14F-4D97-AF65-F5344CB8AC3E}">
        <p14:creationId xmlns:p14="http://schemas.microsoft.com/office/powerpoint/2010/main" val="939105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 Becki) </a:t>
            </a:r>
          </a:p>
        </p:txBody>
      </p:sp>
      <p:sp>
        <p:nvSpPr>
          <p:cNvPr id="4" name="Slide Number Placeholder 3"/>
          <p:cNvSpPr>
            <a:spLocks noGrp="1"/>
          </p:cNvSpPr>
          <p:nvPr>
            <p:ph type="sldNum" sz="quarter" idx="10"/>
          </p:nvPr>
        </p:nvSpPr>
        <p:spPr/>
        <p:txBody>
          <a:bodyPr/>
          <a:lstStyle/>
          <a:p>
            <a:fld id="{38304687-E9C1-4EA5-B20B-8CFAD4CD3857}" type="slidenum">
              <a:rPr lang="en-US" smtClean="0"/>
              <a:pPr/>
              <a:t>10</a:t>
            </a:fld>
            <a:endParaRPr lang="en-US"/>
          </a:p>
        </p:txBody>
      </p:sp>
    </p:spTree>
    <p:extLst>
      <p:ext uri="{BB962C8B-B14F-4D97-AF65-F5344CB8AC3E}">
        <p14:creationId xmlns:p14="http://schemas.microsoft.com/office/powerpoint/2010/main" val="535889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11</a:t>
            </a:fld>
            <a:endParaRPr lang="en-US"/>
          </a:p>
        </p:txBody>
      </p:sp>
    </p:spTree>
    <p:extLst>
      <p:ext uri="{BB962C8B-B14F-4D97-AF65-F5344CB8AC3E}">
        <p14:creationId xmlns:p14="http://schemas.microsoft.com/office/powerpoint/2010/main" val="323160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12</a:t>
            </a:fld>
            <a:endParaRPr lang="en-US"/>
          </a:p>
        </p:txBody>
      </p:sp>
    </p:spTree>
    <p:extLst>
      <p:ext uri="{BB962C8B-B14F-4D97-AF65-F5344CB8AC3E}">
        <p14:creationId xmlns:p14="http://schemas.microsoft.com/office/powerpoint/2010/main" val="402575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13</a:t>
            </a:fld>
            <a:endParaRPr lang="en-US"/>
          </a:p>
        </p:txBody>
      </p:sp>
    </p:spTree>
    <p:extLst>
      <p:ext uri="{BB962C8B-B14F-4D97-AF65-F5344CB8AC3E}">
        <p14:creationId xmlns:p14="http://schemas.microsoft.com/office/powerpoint/2010/main" val="2496904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14</a:t>
            </a:fld>
            <a:endParaRPr lang="en-US"/>
          </a:p>
        </p:txBody>
      </p:sp>
    </p:spTree>
    <p:extLst>
      <p:ext uri="{BB962C8B-B14F-4D97-AF65-F5344CB8AC3E}">
        <p14:creationId xmlns:p14="http://schemas.microsoft.com/office/powerpoint/2010/main" val="3722681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15</a:t>
            </a:fld>
            <a:endParaRPr lang="en-US"/>
          </a:p>
        </p:txBody>
      </p:sp>
    </p:spTree>
    <p:extLst>
      <p:ext uri="{BB962C8B-B14F-4D97-AF65-F5344CB8AC3E}">
        <p14:creationId xmlns:p14="http://schemas.microsoft.com/office/powerpoint/2010/main" val="598542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16</a:t>
            </a:fld>
            <a:endParaRPr lang="en-US"/>
          </a:p>
        </p:txBody>
      </p:sp>
    </p:spTree>
    <p:extLst>
      <p:ext uri="{BB962C8B-B14F-4D97-AF65-F5344CB8AC3E}">
        <p14:creationId xmlns:p14="http://schemas.microsoft.com/office/powerpoint/2010/main" val="2786267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17</a:t>
            </a:fld>
            <a:endParaRPr lang="en-US"/>
          </a:p>
        </p:txBody>
      </p:sp>
    </p:spTree>
    <p:extLst>
      <p:ext uri="{BB962C8B-B14F-4D97-AF65-F5344CB8AC3E}">
        <p14:creationId xmlns:p14="http://schemas.microsoft.com/office/powerpoint/2010/main" val="3517617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18</a:t>
            </a:fld>
            <a:endParaRPr lang="en-US"/>
          </a:p>
        </p:txBody>
      </p:sp>
    </p:spTree>
    <p:extLst>
      <p:ext uri="{BB962C8B-B14F-4D97-AF65-F5344CB8AC3E}">
        <p14:creationId xmlns:p14="http://schemas.microsoft.com/office/powerpoint/2010/main" val="3876781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19</a:t>
            </a:fld>
            <a:endParaRPr lang="en-US"/>
          </a:p>
        </p:txBody>
      </p:sp>
    </p:spTree>
    <p:extLst>
      <p:ext uri="{BB962C8B-B14F-4D97-AF65-F5344CB8AC3E}">
        <p14:creationId xmlns:p14="http://schemas.microsoft.com/office/powerpoint/2010/main" val="363700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2</a:t>
            </a:fld>
            <a:endParaRPr lang="en-US"/>
          </a:p>
        </p:txBody>
      </p:sp>
    </p:spTree>
    <p:extLst>
      <p:ext uri="{BB962C8B-B14F-4D97-AF65-F5344CB8AC3E}">
        <p14:creationId xmlns:p14="http://schemas.microsoft.com/office/powerpoint/2010/main" val="3417904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20</a:t>
            </a:fld>
            <a:endParaRPr lang="en-US"/>
          </a:p>
        </p:txBody>
      </p:sp>
    </p:spTree>
    <p:extLst>
      <p:ext uri="{BB962C8B-B14F-4D97-AF65-F5344CB8AC3E}">
        <p14:creationId xmlns:p14="http://schemas.microsoft.com/office/powerpoint/2010/main" val="661419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21</a:t>
            </a:fld>
            <a:endParaRPr lang="en-US"/>
          </a:p>
        </p:txBody>
      </p:sp>
    </p:spTree>
    <p:extLst>
      <p:ext uri="{BB962C8B-B14F-4D97-AF65-F5344CB8AC3E}">
        <p14:creationId xmlns:p14="http://schemas.microsoft.com/office/powerpoint/2010/main" val="125843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22</a:t>
            </a:fld>
            <a:endParaRPr lang="en-US"/>
          </a:p>
        </p:txBody>
      </p:sp>
    </p:spTree>
    <p:extLst>
      <p:ext uri="{BB962C8B-B14F-4D97-AF65-F5344CB8AC3E}">
        <p14:creationId xmlns:p14="http://schemas.microsoft.com/office/powerpoint/2010/main" val="3385229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6th circuit includes Kentucky, Michigan, Ohio, and Tennessee.</a:t>
            </a:r>
          </a:p>
          <a:p>
            <a:pPr lvl="1"/>
            <a:r>
              <a:rPr lang="en-US" dirty="0"/>
              <a:t>9th Circuit includes Alaska, Arizona, California, Hawaii, Idaho, Montana, Nevada, Oregon, and Washington.</a:t>
            </a:r>
          </a:p>
          <a:p>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23</a:t>
            </a:fld>
            <a:endParaRPr lang="en-US"/>
          </a:p>
        </p:txBody>
      </p:sp>
    </p:spTree>
    <p:extLst>
      <p:ext uri="{BB962C8B-B14F-4D97-AF65-F5344CB8AC3E}">
        <p14:creationId xmlns:p14="http://schemas.microsoft.com/office/powerpoint/2010/main" val="4290045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 a TPS recipient who entered without inspection and is living in a state within the jurisdiction of the Ninth or Sixth Circuits automatically eligible for adjustment? </a:t>
            </a:r>
            <a:r>
              <a:rPr lang="en-US" dirty="0"/>
              <a:t>No. Even under Ramirez and Flores, an applicant must be otherwise eligible for adjustment. Applicants for adjustment must satisfy three eligibility requirements under INA § 245(a): he or she must • have been inspected and admitted or paroled into the United States; • be eligible to receive a visa and not inadmissible to the United States; and • have a visa is immediately available. </a:t>
            </a:r>
          </a:p>
          <a:p>
            <a:endParaRPr lang="en-US" dirty="0"/>
          </a:p>
          <a:p>
            <a:r>
              <a:rPr lang="en-US" dirty="0"/>
              <a:t>Additionally, an adjustment applicant cannot adjust if barred under any ground listed in INA § 245(c). Relevant here, an applicant is barred if he or she: • worked without authorization prior to applying for adjustment; • is in unlawful immigrant status on the date the adjustment application is filed; or • failed to maintain a lawful status since entry into the United States. Immediate relatives are exempted from the unlawful status and employment bars. Id. 7 A modified rule is applied to certain employment-based adjustment applicants. INA § 245(k).</a:t>
            </a:r>
          </a:p>
          <a:p>
            <a:endParaRPr lang="en-US" dirty="0"/>
          </a:p>
          <a:p>
            <a:r>
              <a:rPr lang="en-US" dirty="0"/>
              <a:t>Employment-based cases: A limited number of TPS recipients who entered without inspection may be eligible to adjust status pursuant to an employment-based visa category. Pursuant to INA § 245(k), individuals eligible for a visa under the 1st through 4th employment preference categories are not subject to the § 245(c) bar to adjustment for unlawful status or unauthorized employment. Instead, these individuals are eligible to adjust if they: o are present in the United States pursuant to a lawful admission on the date of applying for adjustment; and o subsequent to such admission, have not—for an aggregate period of more than 180 days—failed to maintain lawful status, engaged</a:t>
            </a:r>
          </a:p>
          <a:p>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24</a:t>
            </a:fld>
            <a:endParaRPr lang="en-US"/>
          </a:p>
        </p:txBody>
      </p:sp>
    </p:spTree>
    <p:extLst>
      <p:ext uri="{BB962C8B-B14F-4D97-AF65-F5344CB8AC3E}">
        <p14:creationId xmlns:p14="http://schemas.microsoft.com/office/powerpoint/2010/main" val="107503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Serrano v. United States Attorney General, 655 F.3d 1260 (11th Cir. 2011), the Eleventh Circuit held that a grant of TPS was not an admission for purposes of adjustment under § 245(a). Thus, TPS recipients living within the states of the Eleventh Circuit are barred from adjusting if they entered without inspection, unless they can satisfy the requirements of INA § 245(</a:t>
            </a:r>
            <a:r>
              <a:rPr lang="en-US" dirty="0" err="1"/>
              <a:t>i</a:t>
            </a:r>
            <a:r>
              <a:rPr lang="en-US" dirty="0"/>
              <a:t>). </a:t>
            </a:r>
          </a:p>
        </p:txBody>
      </p:sp>
      <p:sp>
        <p:nvSpPr>
          <p:cNvPr id="4" name="Slide Number Placeholder 3"/>
          <p:cNvSpPr>
            <a:spLocks noGrp="1"/>
          </p:cNvSpPr>
          <p:nvPr>
            <p:ph type="sldNum" sz="quarter" idx="10"/>
          </p:nvPr>
        </p:nvSpPr>
        <p:spPr/>
        <p:txBody>
          <a:bodyPr/>
          <a:lstStyle/>
          <a:p>
            <a:fld id="{38304687-E9C1-4EA5-B20B-8CFAD4CD3857}" type="slidenum">
              <a:rPr lang="en-US" smtClean="0"/>
              <a:pPr/>
              <a:t>25</a:t>
            </a:fld>
            <a:endParaRPr lang="en-US"/>
          </a:p>
        </p:txBody>
      </p:sp>
    </p:spTree>
    <p:extLst>
      <p:ext uri="{BB962C8B-B14F-4D97-AF65-F5344CB8AC3E}">
        <p14:creationId xmlns:p14="http://schemas.microsoft.com/office/powerpoint/2010/main" val="1365446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clients with TPS who are otherwise eligible to adjust may move to the Ninth or Sixth Circuits in order to adjust status. </a:t>
            </a:r>
          </a:p>
        </p:txBody>
      </p:sp>
      <p:sp>
        <p:nvSpPr>
          <p:cNvPr id="4" name="Slide Number Placeholder 3"/>
          <p:cNvSpPr>
            <a:spLocks noGrp="1"/>
          </p:cNvSpPr>
          <p:nvPr>
            <p:ph type="sldNum" sz="quarter" idx="10"/>
          </p:nvPr>
        </p:nvSpPr>
        <p:spPr/>
        <p:txBody>
          <a:bodyPr/>
          <a:lstStyle/>
          <a:p>
            <a:fld id="{38304687-E9C1-4EA5-B20B-8CFAD4CD3857}" type="slidenum">
              <a:rPr lang="en-US" smtClean="0"/>
              <a:pPr/>
              <a:t>26</a:t>
            </a:fld>
            <a:endParaRPr lang="en-US"/>
          </a:p>
        </p:txBody>
      </p:sp>
    </p:spTree>
    <p:extLst>
      <p:ext uri="{BB962C8B-B14F-4D97-AF65-F5344CB8AC3E}">
        <p14:creationId xmlns:p14="http://schemas.microsoft.com/office/powerpoint/2010/main" val="1312225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announcements by the Administration that TPS is ending for all of these countries, it becomes important to screen TPS beneficiaries for other forms of relief. This really requires thoughtful and often complicated analysis and TPS beneficiaries and possibly their employers will need to meet with immigration counsel to review the facts of their individual cases. </a:t>
            </a:r>
          </a:p>
          <a:p>
            <a:r>
              <a:rPr lang="en-US" dirty="0"/>
              <a:t>For TPS holders </a:t>
            </a:r>
            <a:r>
              <a:rPr lang="en-US" b="1" dirty="0"/>
              <a:t>NOT in removal proceedings: </a:t>
            </a:r>
            <a:endParaRPr lang="en-US" dirty="0"/>
          </a:p>
          <a:p>
            <a:r>
              <a:rPr lang="en-US" dirty="0"/>
              <a:t>The countries where TPS beneficiaries are from face significant problems in terms of instability, crime, and political upheaval. Asylum may exist as an option for persons from those countries, but these claims will face significant challenges. Not least that asylum seekers must generally submit their applications within one year of entering the U.S.  There are exceptions to this rule, including having been in another lawful status in the intervening years, but it will still present a challenge. </a:t>
            </a:r>
          </a:p>
          <a:p>
            <a:pPr marL="174708" indent="-174708">
              <a:buFont typeface="Arial" panose="020B0604020202020204" pitchFamily="34" charset="0"/>
              <a:buChar char="•"/>
            </a:pPr>
            <a:r>
              <a:rPr lang="en-US" dirty="0"/>
              <a:t>Law enforcement visas</a:t>
            </a:r>
          </a:p>
          <a:p>
            <a:pPr marL="174708" indent="-174708">
              <a:buFont typeface="Arial" panose="020B0604020202020204" pitchFamily="34" charset="0"/>
              <a:buChar char="•"/>
            </a:pPr>
            <a:r>
              <a:rPr lang="en-US" dirty="0"/>
              <a:t>Waivers</a:t>
            </a:r>
          </a:p>
          <a:p>
            <a:pPr marL="174708" indent="-174708">
              <a:buFont typeface="Arial" panose="020B0604020202020204" pitchFamily="34" charset="0"/>
              <a:buChar char="•"/>
            </a:pPr>
            <a:r>
              <a:rPr lang="en-US" dirty="0"/>
              <a:t>Some very limited discretionary relief available. </a:t>
            </a:r>
          </a:p>
          <a:p>
            <a:endParaRPr lang="en-US" dirty="0"/>
          </a:p>
          <a:p>
            <a:r>
              <a:rPr lang="en-US" dirty="0"/>
              <a:t>For people to understand their options they need to speak to an immigration attorney. </a:t>
            </a:r>
          </a:p>
        </p:txBody>
      </p:sp>
      <p:sp>
        <p:nvSpPr>
          <p:cNvPr id="4" name="Slide Number Placeholder 3"/>
          <p:cNvSpPr>
            <a:spLocks noGrp="1"/>
          </p:cNvSpPr>
          <p:nvPr>
            <p:ph type="sldNum" sz="quarter" idx="10"/>
          </p:nvPr>
        </p:nvSpPr>
        <p:spPr/>
        <p:txBody>
          <a:bodyPr/>
          <a:lstStyle/>
          <a:p>
            <a:fld id="{38304687-E9C1-4EA5-B20B-8CFAD4CD3857}" type="slidenum">
              <a:rPr lang="en-US" smtClean="0"/>
              <a:pPr/>
              <a:t>27</a:t>
            </a:fld>
            <a:endParaRPr lang="en-US"/>
          </a:p>
        </p:txBody>
      </p:sp>
    </p:spTree>
    <p:extLst>
      <p:ext uri="{BB962C8B-B14F-4D97-AF65-F5344CB8AC3E}">
        <p14:creationId xmlns:p14="http://schemas.microsoft.com/office/powerpoint/2010/main" val="914592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28</a:t>
            </a:fld>
            <a:endParaRPr lang="en-US"/>
          </a:p>
        </p:txBody>
      </p:sp>
    </p:spTree>
    <p:extLst>
      <p:ext uri="{BB962C8B-B14F-4D97-AF65-F5344CB8AC3E}">
        <p14:creationId xmlns:p14="http://schemas.microsoft.com/office/powerpoint/2010/main" val="3461145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29</a:t>
            </a:fld>
            <a:endParaRPr lang="en-US"/>
          </a:p>
        </p:txBody>
      </p:sp>
    </p:spTree>
    <p:extLst>
      <p:ext uri="{BB962C8B-B14F-4D97-AF65-F5344CB8AC3E}">
        <p14:creationId xmlns:p14="http://schemas.microsoft.com/office/powerpoint/2010/main" val="361139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3</a:t>
            </a:fld>
            <a:endParaRPr lang="en-US"/>
          </a:p>
        </p:txBody>
      </p:sp>
    </p:spTree>
    <p:extLst>
      <p:ext uri="{BB962C8B-B14F-4D97-AF65-F5344CB8AC3E}">
        <p14:creationId xmlns:p14="http://schemas.microsoft.com/office/powerpoint/2010/main" val="3816474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30</a:t>
            </a:fld>
            <a:endParaRPr lang="en-US"/>
          </a:p>
        </p:txBody>
      </p:sp>
    </p:spTree>
    <p:extLst>
      <p:ext uri="{BB962C8B-B14F-4D97-AF65-F5344CB8AC3E}">
        <p14:creationId xmlns:p14="http://schemas.microsoft.com/office/powerpoint/2010/main" val="1093068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31</a:t>
            </a:fld>
            <a:endParaRPr lang="en-US"/>
          </a:p>
        </p:txBody>
      </p:sp>
    </p:spTree>
    <p:extLst>
      <p:ext uri="{BB962C8B-B14F-4D97-AF65-F5344CB8AC3E}">
        <p14:creationId xmlns:p14="http://schemas.microsoft.com/office/powerpoint/2010/main" val="140933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Sandra) </a:t>
            </a:r>
          </a:p>
        </p:txBody>
      </p:sp>
      <p:sp>
        <p:nvSpPr>
          <p:cNvPr id="4" name="Slide Number Placeholder 3"/>
          <p:cNvSpPr>
            <a:spLocks noGrp="1"/>
          </p:cNvSpPr>
          <p:nvPr>
            <p:ph type="sldNum" sz="quarter" idx="10"/>
          </p:nvPr>
        </p:nvSpPr>
        <p:spPr/>
        <p:txBody>
          <a:bodyPr/>
          <a:lstStyle/>
          <a:p>
            <a:fld id="{38304687-E9C1-4EA5-B20B-8CFAD4CD3857}" type="slidenum">
              <a:rPr lang="en-US" smtClean="0"/>
              <a:pPr/>
              <a:t>4</a:t>
            </a:fld>
            <a:endParaRPr lang="en-US"/>
          </a:p>
        </p:txBody>
      </p:sp>
    </p:spTree>
    <p:extLst>
      <p:ext uri="{BB962C8B-B14F-4D97-AF65-F5344CB8AC3E}">
        <p14:creationId xmlns:p14="http://schemas.microsoft.com/office/powerpoint/2010/main" val="3485366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SG</a:t>
            </a:r>
          </a:p>
          <a:p>
            <a:r>
              <a:rPr lang="en-US" dirty="0"/>
              <a:t>One is before you get put removal proceedings and one after. </a:t>
            </a:r>
          </a:p>
          <a:p>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5</a:t>
            </a:fld>
            <a:endParaRPr lang="en-US"/>
          </a:p>
        </p:txBody>
      </p:sp>
    </p:spTree>
    <p:extLst>
      <p:ext uri="{BB962C8B-B14F-4D97-AF65-F5344CB8AC3E}">
        <p14:creationId xmlns:p14="http://schemas.microsoft.com/office/powerpoint/2010/main" val="300144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DHS “The decision to terminate TPS for El Salvador was made after a review of the disaster-related conditions upon which the country’s original designation was based and an assessment of whether those originating conditions continue to exist as required by statute.” </a:t>
            </a:r>
          </a:p>
          <a:p>
            <a:endParaRPr lang="en-US" dirty="0"/>
          </a:p>
          <a:p>
            <a:r>
              <a:rPr lang="en-US" dirty="0"/>
              <a:t>The DHS Secretary determined that those original conditions caused by the 2001 earthquake no longer exist. </a:t>
            </a:r>
          </a:p>
          <a:p>
            <a:endParaRPr lang="en-US" dirty="0"/>
          </a:p>
          <a:p>
            <a:r>
              <a:rPr lang="en-US" dirty="0"/>
              <a:t>For example, Nicaragua’s designation for TPS (1999) was based on the devastation caused by Hurricane Mitch, and Haiti’s designation (2010) was based on the 7.0 magnitude earthquake in 2010.</a:t>
            </a:r>
          </a:p>
          <a:p>
            <a:r>
              <a:rPr lang="en-US" dirty="0"/>
              <a:t>According to the Government’s announcement, the social and economic conditions affected by the natural disasters in these countries are either improving (Haiti) or are stabilized (Nicaragua and El Salvador). As a result, these countries are now able to adequately handle the return of their nationals and no longer have the “extraordinary and temporary conditions” that related to their designations.</a:t>
            </a:r>
          </a:p>
          <a:p>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6</a:t>
            </a:fld>
            <a:endParaRPr lang="en-US"/>
          </a:p>
        </p:txBody>
      </p:sp>
    </p:spTree>
    <p:extLst>
      <p:ext uri="{BB962C8B-B14F-4D97-AF65-F5344CB8AC3E}">
        <p14:creationId xmlns:p14="http://schemas.microsoft.com/office/powerpoint/2010/main" val="58275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304687-E9C1-4EA5-B20B-8CFAD4CD3857}" type="slidenum">
              <a:rPr lang="en-US" smtClean="0"/>
              <a:pPr/>
              <a:t>7</a:t>
            </a:fld>
            <a:endParaRPr lang="en-US"/>
          </a:p>
        </p:txBody>
      </p:sp>
    </p:spTree>
    <p:extLst>
      <p:ext uri="{BB962C8B-B14F-4D97-AF65-F5344CB8AC3E}">
        <p14:creationId xmlns:p14="http://schemas.microsoft.com/office/powerpoint/2010/main" val="2952865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sng" dirty="0"/>
              <a:t>*note: </a:t>
            </a:r>
            <a:r>
              <a:rPr lang="en-US" dirty="0"/>
              <a:t>On Jan. 31, 2018, Secretary of Homeland Security announced her decision to extend the TPS designation for </a:t>
            </a:r>
            <a:r>
              <a:rPr lang="en-US" u="sng" dirty="0"/>
              <a:t>Syria </a:t>
            </a:r>
            <a:r>
              <a:rPr lang="en-US" dirty="0"/>
              <a:t>for 18 months through Sept. 30, 2019.</a:t>
            </a:r>
          </a:p>
          <a:p>
            <a:pPr defTabSz="931774">
              <a:defRPr/>
            </a:pPr>
            <a:r>
              <a:rPr lang="en-US" dirty="0"/>
              <a:t>IMPORTANT THAT PEOPLE REGISTER AS THEY NORMALLY DID TO TAKE ADVANTAGE OF THE EXTENSION. </a:t>
            </a:r>
          </a:p>
          <a:p>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8</a:t>
            </a:fld>
            <a:endParaRPr lang="en-US"/>
          </a:p>
        </p:txBody>
      </p:sp>
    </p:spTree>
    <p:extLst>
      <p:ext uri="{BB962C8B-B14F-4D97-AF65-F5344CB8AC3E}">
        <p14:creationId xmlns:p14="http://schemas.microsoft.com/office/powerpoint/2010/main" val="15888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statistics derived from “A Statistical and Demographic Profile of the US Temporary Protected Status Populations from El Salvador, Honduras, and Haiti,” Center for Migration Studies (August 2017) available at http://cmsny.org/publications/jmhs-tps-elsalvador-honduras-haiti/.</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9</a:t>
            </a:fld>
            <a:endParaRPr lang="en-US"/>
          </a:p>
        </p:txBody>
      </p:sp>
    </p:spTree>
    <p:extLst>
      <p:ext uri="{BB962C8B-B14F-4D97-AF65-F5344CB8AC3E}">
        <p14:creationId xmlns:p14="http://schemas.microsoft.com/office/powerpoint/2010/main" val="1219679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E2F64DB1-FB28-4167-BFE0-2CC5C975024D}" type="datetime1">
              <a:rPr lang="en-US" smtClean="0"/>
              <a:t>2/9/2018</a:t>
            </a:fld>
            <a:endParaRPr lang="en-US" dirty="0"/>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588592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909926-B26C-4926-A5BE-E44C00D33A13}" type="datetime1">
              <a:rPr lang="en-US" smtClean="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5921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D909926-B26C-4926-A5BE-E44C00D33A13}"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66921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D909926-B26C-4926-A5BE-E44C00D33A13}"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038410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909926-B26C-4926-A5BE-E44C00D33A13}"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917620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D909926-B26C-4926-A5BE-E44C00D33A13}" type="datetime1">
              <a:rPr lang="en-US" smtClean="0"/>
              <a:t>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20208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D909926-B26C-4926-A5BE-E44C00D33A13}" type="datetime1">
              <a:rPr lang="en-US" smtClean="0"/>
              <a:t>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06735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AE702A-0D72-492E-9988-09E08315639D}" type="datetime1">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2168114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A932F-D07C-4E19-BF04-525BF7584A44}" type="datetime1">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359293466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8029"/>
            <a:ext cx="8229600" cy="773834"/>
          </a:xfrm>
        </p:spPr>
        <p:txBody>
          <a:bodyPr>
            <a:noAutofit/>
          </a:bodyPr>
          <a:lstStyle>
            <a:lvl1pPr algn="l">
              <a:defRPr sz="2800">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2395850"/>
            <a:ext cx="8229600" cy="3960500"/>
          </a:xfrm>
        </p:spPr>
        <p:txBody>
          <a:bodyPr/>
          <a:lstStyle>
            <a:lvl1pPr>
              <a:defRPr sz="2400">
                <a:latin typeface="MS Reference Sans Serif" panose="020B0604030504040204" pitchFamily="34" charset="0"/>
                <a:cs typeface="Arial" panose="020B0604020202020204" pitchFamily="34" charset="0"/>
              </a:defRPr>
            </a:lvl1pPr>
            <a:lvl2pPr marL="742950" indent="-285750">
              <a:buFont typeface="Wingdings" panose="05000000000000000000" pitchFamily="2" charset="2"/>
              <a:buChar char="§"/>
              <a:defRPr>
                <a:latin typeface="MS Reference Sans Serif" panose="020B0604030504040204" pitchFamily="34" charset="0"/>
                <a:cs typeface="Arial" panose="020B0604020202020204" pitchFamily="34" charset="0"/>
              </a:defRPr>
            </a:lvl2pPr>
            <a:lvl3pPr marL="1143000" indent="-228600">
              <a:buFont typeface="Courier New" panose="02070309020205020404" pitchFamily="49" charset="0"/>
              <a:buChar char="o"/>
              <a:defRPr sz="2000">
                <a:latin typeface="MS Reference Sans Serif" panose="020B0604030504040204" pitchFamily="34" charset="0"/>
                <a:cs typeface="Arial" panose="020B0604020202020204" pitchFamily="34" charset="0"/>
              </a:defRPr>
            </a:lvl3pPr>
            <a:lvl4pPr>
              <a:defRPr sz="1800">
                <a:latin typeface="MS Reference Sans Serif" panose="020B0604030504040204" pitchFamily="34" charset="0"/>
                <a:cs typeface="Arial" panose="020B0604020202020204" pitchFamily="34" charset="0"/>
              </a:defRPr>
            </a:lvl4pPr>
            <a:lvl5pPr>
              <a:defRPr sz="1800">
                <a:latin typeface="MS Reference Sans Serif"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64CA0D-25C8-4271-BC52-92B9381D3B71}" type="datetime1">
              <a:rPr lang="en-US" smtClean="0"/>
              <a:t>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
        <p:nvSpPr>
          <p:cNvPr id="13" name="Content Placeholder 12"/>
          <p:cNvSpPr>
            <a:spLocks noGrp="1"/>
          </p:cNvSpPr>
          <p:nvPr>
            <p:ph sz="quarter" idx="15"/>
          </p:nvPr>
        </p:nvSpPr>
        <p:spPr>
          <a:xfrm>
            <a:off x="457200" y="1841863"/>
            <a:ext cx="8229600" cy="554299"/>
          </a:xfrm>
        </p:spPr>
        <p:txBody>
          <a:bodyPr>
            <a:noAutofit/>
          </a:bodyPr>
          <a:lstStyle>
            <a:lvl1pPr marL="0" indent="0" algn="l">
              <a:buNone/>
              <a:defRPr sz="2400" b="1">
                <a:solidFill>
                  <a:schemeClr val="tx1"/>
                </a:solidFill>
                <a:latin typeface="MS Reference Sans Serif" panose="020B0604030504040204" pitchFamily="34" charset="0"/>
                <a:cs typeface="Arial" panose="020B0604020202020204" pitchFamily="34" charset="0"/>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26445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4352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E467B-2433-4E85-8348-DE0C7703DF10}"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ext Placeholder 7"/>
          <p:cNvSpPr>
            <a:spLocks noGrp="1"/>
          </p:cNvSpPr>
          <p:nvPr>
            <p:ph type="body" sz="quarter" idx="13"/>
          </p:nvPr>
        </p:nvSpPr>
        <p:spPr>
          <a:xfrm>
            <a:off x="809625" y="2452688"/>
            <a:ext cx="7524750" cy="508000"/>
          </a:xfrm>
        </p:spPr>
        <p:txBody>
          <a:bodyPr/>
          <a:lstStyle>
            <a:lvl1pPr marL="0" indent="0">
              <a:buNone/>
              <a:defRPr b="1"/>
            </a:lvl1pPr>
          </a:lstStyle>
          <a:p>
            <a:pPr lvl="0"/>
            <a:r>
              <a:rPr lang="en-US" dirty="0"/>
              <a:t>Edit Master text styles</a:t>
            </a:r>
          </a:p>
        </p:txBody>
      </p:sp>
    </p:spTree>
    <p:extLst>
      <p:ext uri="{BB962C8B-B14F-4D97-AF65-F5344CB8AC3E}">
        <p14:creationId xmlns:p14="http://schemas.microsoft.com/office/powerpoint/2010/main" val="253432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684269" cy="709865"/>
          </a:xfrm>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866440" y="2663369"/>
            <a:ext cx="7684269" cy="39384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D909926-B26C-4926-A5BE-E44C00D33A13}"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4FAB73BC-B049-4115-A692-8D63A059BFB8}" type="slidenum">
              <a:rPr lang="en-US" smtClean="0"/>
              <a:pPr/>
              <a:t>‹#›</a:t>
            </a:fld>
            <a:endParaRPr lang="en-US" dirty="0"/>
          </a:p>
        </p:txBody>
      </p:sp>
      <p:sp>
        <p:nvSpPr>
          <p:cNvPr id="7" name="Text Placeholder 6"/>
          <p:cNvSpPr>
            <a:spLocks noGrp="1"/>
          </p:cNvSpPr>
          <p:nvPr>
            <p:ph type="body" sz="quarter" idx="13"/>
          </p:nvPr>
        </p:nvSpPr>
        <p:spPr>
          <a:xfrm>
            <a:off x="866774" y="2234743"/>
            <a:ext cx="7683935" cy="428626"/>
          </a:xfrm>
        </p:spPr>
        <p:txBody>
          <a:bodyPr/>
          <a:lstStyle>
            <a:lvl1pPr marL="0" indent="0">
              <a:buNone/>
              <a:defRPr b="1">
                <a:solidFill>
                  <a:srgbClr val="C00000"/>
                </a:solidFill>
              </a:defRPr>
            </a:lvl1pPr>
          </a:lstStyle>
          <a:p>
            <a:pPr lvl="0"/>
            <a:r>
              <a:rPr lang="en-US" dirty="0"/>
              <a:t>Edit Master text styles</a:t>
            </a:r>
          </a:p>
        </p:txBody>
      </p:sp>
    </p:spTree>
    <p:extLst>
      <p:ext uri="{BB962C8B-B14F-4D97-AF65-F5344CB8AC3E}">
        <p14:creationId xmlns:p14="http://schemas.microsoft.com/office/powerpoint/2010/main" val="252368082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1"/>
          <p:cNvSpPr>
            <a:spLocks noGrp="1"/>
          </p:cNvSpPr>
          <p:nvPr>
            <p:ph type="title"/>
          </p:nvPr>
        </p:nvSpPr>
        <p:spPr>
          <a:xfrm>
            <a:off x="457200" y="606180"/>
            <a:ext cx="8229600" cy="3300306"/>
          </a:xfrm>
          <a:prstGeom prst="rect">
            <a:avLst/>
          </a:prstGeom>
        </p:spPr>
        <p:txBody>
          <a:bodyPr vert="horz" lIns="91440" tIns="45720" rIns="91440" bIns="45720" rtlCol="0" anchor="ct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48179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8029"/>
            <a:ext cx="8229600" cy="773834"/>
          </a:xfrm>
        </p:spPr>
        <p:txBody>
          <a:bodyPr>
            <a:noAutofit/>
          </a:bodyPr>
          <a:lstStyle>
            <a:lvl1pPr algn="l">
              <a:defRPr sz="2800">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873330"/>
            <a:ext cx="8229600" cy="4462150"/>
          </a:xfrm>
        </p:spPr>
        <p:txBody>
          <a:bodyPr/>
          <a:lstStyle>
            <a:lvl1pPr>
              <a:lnSpc>
                <a:spcPct val="100000"/>
              </a:lnSpc>
              <a:spcBef>
                <a:spcPts val="300"/>
              </a:spcBef>
              <a:defRPr sz="2400">
                <a:latin typeface="MS Reference Sans Serif" panose="020B0604030504040204" pitchFamily="34" charset="0"/>
                <a:cs typeface="Arial" panose="020B0604020202020204" pitchFamily="34" charset="0"/>
              </a:defRPr>
            </a:lvl1pPr>
            <a:lvl2pPr marL="742950" indent="-285750">
              <a:lnSpc>
                <a:spcPct val="100000"/>
              </a:lnSpc>
              <a:spcBef>
                <a:spcPts val="300"/>
              </a:spcBef>
              <a:buFont typeface="Wingdings" panose="05000000000000000000" pitchFamily="2" charset="2"/>
              <a:buChar char="§"/>
              <a:defRPr>
                <a:latin typeface="MS Reference Sans Serif" panose="020B0604030504040204" pitchFamily="34" charset="0"/>
                <a:cs typeface="Arial" panose="020B0604020202020204" pitchFamily="34" charset="0"/>
              </a:defRPr>
            </a:lvl2pPr>
            <a:lvl3pPr marL="1143000" indent="-228600">
              <a:lnSpc>
                <a:spcPct val="100000"/>
              </a:lnSpc>
              <a:spcBef>
                <a:spcPts val="300"/>
              </a:spcBef>
              <a:buFont typeface="Courier New" panose="02070309020205020404" pitchFamily="49" charset="0"/>
              <a:buChar char="o"/>
              <a:defRPr sz="2000">
                <a:latin typeface="MS Reference Sans Serif" panose="020B0604030504040204" pitchFamily="34" charset="0"/>
                <a:cs typeface="Arial" panose="020B0604020202020204" pitchFamily="34" charset="0"/>
              </a:defRPr>
            </a:lvl3pPr>
            <a:lvl4pPr>
              <a:lnSpc>
                <a:spcPct val="100000"/>
              </a:lnSpc>
              <a:spcBef>
                <a:spcPts val="300"/>
              </a:spcBef>
              <a:defRPr sz="1800">
                <a:latin typeface="MS Reference Sans Serif" panose="020B0604030504040204" pitchFamily="34" charset="0"/>
                <a:cs typeface="Arial" panose="020B0604020202020204" pitchFamily="34" charset="0"/>
              </a:defRPr>
            </a:lvl4pPr>
            <a:lvl5pPr>
              <a:lnSpc>
                <a:spcPct val="100000"/>
              </a:lnSpc>
              <a:spcBef>
                <a:spcPts val="300"/>
              </a:spcBef>
              <a:defRPr sz="1800">
                <a:latin typeface="MS Reference Sans Serif"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532FD2F-BB94-4301-9896-D867DF921D2B}" type="datetime1">
              <a:rPr lang="en-US" smtClean="0"/>
              <a:t>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extLst>
      <p:ext uri="{BB962C8B-B14F-4D97-AF65-F5344CB8AC3E}">
        <p14:creationId xmlns:p14="http://schemas.microsoft.com/office/powerpoint/2010/main" val="3178521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Text and Clip 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861454"/>
            <a:ext cx="4038600" cy="4379689"/>
          </a:xfrm>
        </p:spPr>
        <p:txBody>
          <a:bodyPr/>
          <a:lstStyle>
            <a:lvl1pPr>
              <a:defRPr>
                <a:latin typeface="MS Reference Sans Serif" panose="020B0604030504040204" pitchFamily="34" charset="0"/>
              </a:defRPr>
            </a:lvl1pPr>
            <a:lvl2pPr>
              <a:defRPr>
                <a:latin typeface="MS Reference Sans Serif" panose="020B0604030504040204" pitchFamily="34" charset="0"/>
              </a:defRPr>
            </a:lvl2pPr>
            <a:lvl3pPr>
              <a:defRPr>
                <a:latin typeface="MS Reference Sans Serif" panose="020B0604030504040204" pitchFamily="34" charset="0"/>
              </a:defRPr>
            </a:lvl3pPr>
            <a:lvl4pPr>
              <a:defRPr>
                <a:latin typeface="MS Reference Sans Serif" panose="020B0604030504040204" pitchFamily="34" charset="0"/>
              </a:defRPr>
            </a:lvl4pPr>
            <a:lvl5pPr>
              <a:defRPr>
                <a:latin typeface="MS Reference Sans Serif"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4648200" y="1861454"/>
            <a:ext cx="4038600" cy="4379689"/>
          </a:xfrm>
        </p:spPr>
        <p:txBody>
          <a:bodyPr/>
          <a:lstStyle>
            <a:lvl1pPr>
              <a:defRPr>
                <a:latin typeface="MS Reference Sans Serif" panose="020B0604030504040204" pitchFamily="34" charset="0"/>
              </a:defRPr>
            </a:lvl1pPr>
          </a:lstStyle>
          <a:p>
            <a:pPr lvl="0"/>
            <a:endParaRPr lang="en-US" noProof="0" dirty="0"/>
          </a:p>
        </p:txBody>
      </p:sp>
      <p:sp>
        <p:nvSpPr>
          <p:cNvPr id="5" name="Title 1"/>
          <p:cNvSpPr>
            <a:spLocks noGrp="1"/>
          </p:cNvSpPr>
          <p:nvPr>
            <p:ph type="title"/>
          </p:nvPr>
        </p:nvSpPr>
        <p:spPr>
          <a:xfrm>
            <a:off x="457200" y="1068029"/>
            <a:ext cx="8229600" cy="773834"/>
          </a:xfrm>
        </p:spPr>
        <p:txBody>
          <a:bodyPr>
            <a:noAutofit/>
          </a:bodyPr>
          <a:lstStyle>
            <a:lvl1pPr algn="l">
              <a:defRPr sz="2800">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78437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863290"/>
            <a:ext cx="4038600" cy="45259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atin typeface="MS Reference Sans Serif" panose="020B0604030504040204" pitchFamily="34" charset="0"/>
              </a:defRPr>
            </a:lvl1pPr>
            <a:lvl2pPr marL="742950" indent="-285750">
              <a:buFont typeface="Arial" panose="020B0604020202020204" pitchFamily="34" charset="0"/>
              <a:buChar char="•"/>
              <a:defRPr sz="2400">
                <a:latin typeface="MS Reference Sans Serif" panose="020B0604030504040204" pitchFamily="34" charset="0"/>
              </a:defRPr>
            </a:lvl2pPr>
            <a:lvl3pPr marL="1143000" indent="-228600">
              <a:buFont typeface="Courier New" panose="02070309020205020404" pitchFamily="49" charset="0"/>
              <a:buChar char="o"/>
              <a:defRPr sz="2000">
                <a:latin typeface="MS Reference Sans Serif" panose="020B0604030504040204" pitchFamily="34" charset="0"/>
              </a:defRPr>
            </a:lvl3pPr>
            <a:lvl4pPr>
              <a:defRPr sz="1800">
                <a:latin typeface="MS Reference Sans Serif" panose="020B0604030504040204" pitchFamily="34" charset="0"/>
              </a:defRPr>
            </a:lvl4pPr>
            <a:lvl5pPr>
              <a:defRPr sz="1800">
                <a:latin typeface="MS Reference Sans Serif"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863290"/>
            <a:ext cx="4038600" cy="4525963"/>
          </a:xfrm>
        </p:spPr>
        <p:txBody>
          <a:bodyPr/>
          <a:lstStyle>
            <a:lvl1pPr marL="0" indent="0">
              <a:buFont typeface="Arial" panose="020B0604020202020204" pitchFamily="34" charset="0"/>
              <a:buNone/>
              <a:defRPr sz="2400">
                <a:latin typeface="MS Reference Sans Serif" panose="020B0604030504040204" pitchFamily="34" charset="0"/>
              </a:defRPr>
            </a:lvl1pPr>
            <a:lvl2pPr marL="742950" indent="-285750">
              <a:buFont typeface="Arial" panose="020B0604020202020204" pitchFamily="34" charset="0"/>
              <a:buChar char="•"/>
              <a:defRPr sz="2400">
                <a:latin typeface="MS Reference Sans Serif" panose="020B0604030504040204" pitchFamily="34" charset="0"/>
              </a:defRPr>
            </a:lvl2pPr>
            <a:lvl3pPr marL="1143000" indent="-228600">
              <a:buFont typeface="Courier New" panose="02070309020205020404" pitchFamily="49" charset="0"/>
              <a:buChar char="o"/>
              <a:defRPr sz="2000">
                <a:latin typeface="MS Reference Sans Serif" panose="020B0604030504040204" pitchFamily="34" charset="0"/>
              </a:defRPr>
            </a:lvl3pPr>
            <a:lvl4pPr>
              <a:defRPr sz="1800">
                <a:latin typeface="MS Reference Sans Serif" panose="020B0604030504040204" pitchFamily="34" charset="0"/>
              </a:defRPr>
            </a:lvl4pPr>
            <a:lvl5pPr>
              <a:defRPr sz="1800">
                <a:latin typeface="MS Reference Sans Serif"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540BD7-294E-414B-AA77-F692E621409C}" type="datetime1">
              <a:rPr lang="en-US" smtClean="0"/>
              <a:t>2/9/2018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
        <p:nvSpPr>
          <p:cNvPr id="9" name="Title 1"/>
          <p:cNvSpPr>
            <a:spLocks noGrp="1"/>
          </p:cNvSpPr>
          <p:nvPr>
            <p:ph type="title"/>
          </p:nvPr>
        </p:nvSpPr>
        <p:spPr>
          <a:xfrm>
            <a:off x="457200" y="1068029"/>
            <a:ext cx="8229600" cy="773834"/>
          </a:xfrm>
        </p:spPr>
        <p:txBody>
          <a:bodyPr>
            <a:noAutofit/>
          </a:bodyPr>
          <a:lstStyle>
            <a:lvl1pPr algn="l">
              <a:defRPr sz="2800">
                <a:solidFill>
                  <a:schemeClr val="accent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46571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4352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E467B-2433-4E85-8348-DE0C7703DF10}"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ext Placeholder 7"/>
          <p:cNvSpPr>
            <a:spLocks noGrp="1"/>
          </p:cNvSpPr>
          <p:nvPr>
            <p:ph type="body" sz="quarter" idx="13"/>
          </p:nvPr>
        </p:nvSpPr>
        <p:spPr>
          <a:xfrm>
            <a:off x="809625" y="2452688"/>
            <a:ext cx="7524750" cy="508000"/>
          </a:xfrm>
        </p:spPr>
        <p:txBody>
          <a:bodyPr/>
          <a:lstStyle>
            <a:lvl1pPr marL="0" indent="0">
              <a:buNone/>
              <a:defRPr b="1"/>
            </a:lvl1pPr>
          </a:lstStyle>
          <a:p>
            <a:pPr lvl="0"/>
            <a:r>
              <a:rPr lang="en-US" dirty="0"/>
              <a:t>Edit Master text styles</a:t>
            </a:r>
          </a:p>
        </p:txBody>
      </p:sp>
    </p:spTree>
    <p:extLst>
      <p:ext uri="{BB962C8B-B14F-4D97-AF65-F5344CB8AC3E}">
        <p14:creationId xmlns:p14="http://schemas.microsoft.com/office/powerpoint/2010/main" val="388486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4352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E467B-2433-4E85-8348-DE0C7703DF10}"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ext Placeholder 7"/>
          <p:cNvSpPr>
            <a:spLocks noGrp="1"/>
          </p:cNvSpPr>
          <p:nvPr>
            <p:ph type="body" sz="quarter" idx="13"/>
          </p:nvPr>
        </p:nvSpPr>
        <p:spPr>
          <a:xfrm>
            <a:off x="809625" y="2452688"/>
            <a:ext cx="7524750" cy="508000"/>
          </a:xfrm>
        </p:spPr>
        <p:txBody>
          <a:bodyPr/>
          <a:lstStyle>
            <a:lvl1pPr marL="0" indent="0">
              <a:buNone/>
              <a:defRPr b="1"/>
            </a:lvl1pPr>
          </a:lstStyle>
          <a:p>
            <a:pPr lvl="0"/>
            <a:r>
              <a:rPr lang="en-US" dirty="0"/>
              <a:t>Edit Master text styles</a:t>
            </a:r>
          </a:p>
        </p:txBody>
      </p:sp>
    </p:spTree>
    <p:extLst>
      <p:ext uri="{BB962C8B-B14F-4D97-AF65-F5344CB8AC3E}">
        <p14:creationId xmlns:p14="http://schemas.microsoft.com/office/powerpoint/2010/main" val="303280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4352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E467B-2433-4E85-8348-DE0C7703DF10}" type="datetime1">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ext Placeholder 7"/>
          <p:cNvSpPr>
            <a:spLocks noGrp="1"/>
          </p:cNvSpPr>
          <p:nvPr>
            <p:ph type="body" sz="quarter" idx="13"/>
          </p:nvPr>
        </p:nvSpPr>
        <p:spPr>
          <a:xfrm>
            <a:off x="809625" y="2452688"/>
            <a:ext cx="7524750" cy="508000"/>
          </a:xfrm>
        </p:spPr>
        <p:txBody>
          <a:bodyPr/>
          <a:lstStyle>
            <a:lvl1pPr marL="0" indent="0">
              <a:buNone/>
              <a:defRPr b="1"/>
            </a:lvl1pPr>
          </a:lstStyle>
          <a:p>
            <a:pPr lvl="0"/>
            <a:r>
              <a:rPr lang="en-US" dirty="0"/>
              <a:t>Edit Master text styles</a:t>
            </a:r>
          </a:p>
        </p:txBody>
      </p:sp>
    </p:spTree>
    <p:extLst>
      <p:ext uri="{BB962C8B-B14F-4D97-AF65-F5344CB8AC3E}">
        <p14:creationId xmlns:p14="http://schemas.microsoft.com/office/powerpoint/2010/main" val="1179330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194560"/>
            <a:ext cx="3657600" cy="3977640"/>
          </a:xfrm>
        </p:spPr>
        <p:txBody>
          <a:bodyPr/>
          <a:lstStyle>
            <a:lvl1pPr>
              <a:defRPr sz="2000">
                <a:latin typeface="MS Reference Sans Serif" panose="020B0604030504040204" pitchFamily="34" charset="0"/>
              </a:defRPr>
            </a:lvl1pPr>
            <a:lvl2pPr>
              <a:defRPr sz="1800">
                <a:latin typeface="MS Reference Sans Serif" panose="020B0604030504040204" pitchFamily="34" charset="0"/>
              </a:defRPr>
            </a:lvl2pPr>
            <a:lvl3pPr>
              <a:defRPr sz="1600">
                <a:latin typeface="MS Reference Sans Serif" panose="020B0604030504040204" pitchFamily="34" charset="0"/>
              </a:defRPr>
            </a:lvl3pPr>
            <a:lvl4pPr>
              <a:defRPr sz="1600">
                <a:latin typeface="MS Reference Sans Serif" panose="020B0604030504040204" pitchFamily="34" charset="0"/>
              </a:defRPr>
            </a:lvl4pPr>
            <a:lvl5pPr>
              <a:defRPr sz="1600">
                <a:latin typeface="MS Reference Sans Serif" panose="020B060403050404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atin typeface="MS Reference Sans Serif" panose="020B0604030504040204" pitchFamily="34" charset="0"/>
              </a:defRPr>
            </a:lvl1pPr>
            <a:lvl2pPr>
              <a:defRPr sz="1800">
                <a:latin typeface="MS Reference Sans Serif" panose="020B0604030504040204" pitchFamily="34" charset="0"/>
              </a:defRPr>
            </a:lvl2pPr>
            <a:lvl3pPr>
              <a:defRPr sz="1600">
                <a:latin typeface="MS Reference Sans Serif" panose="020B0604030504040204" pitchFamily="34" charset="0"/>
              </a:defRPr>
            </a:lvl3pPr>
            <a:lvl4pPr>
              <a:defRPr sz="1600">
                <a:latin typeface="MS Reference Sans Serif" panose="020B0604030504040204" pitchFamily="34" charset="0"/>
              </a:defRPr>
            </a:lvl4pPr>
            <a:lvl5pPr>
              <a:defRPr sz="1600">
                <a:latin typeface="MS Reference Sans Serif" panose="020B060403050404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A8CD43-6D1E-435B-BD41-25B153ED4E6F}" type="datetime1">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E2B5C-C0CD-A54D-88A2-7BEF2867A895}" type="slidenum">
              <a:rPr lang="en-US" smtClean="0"/>
              <a:pPr/>
              <a:t>‹#›</a:t>
            </a:fld>
            <a:endParaRPr lang="en-US"/>
          </a:p>
        </p:txBody>
      </p:sp>
      <p:sp>
        <p:nvSpPr>
          <p:cNvPr id="9" name="Title 1"/>
          <p:cNvSpPr>
            <a:spLocks noGrp="1"/>
          </p:cNvSpPr>
          <p:nvPr>
            <p:ph type="title"/>
          </p:nvPr>
        </p:nvSpPr>
        <p:spPr>
          <a:xfrm>
            <a:off x="457200" y="1068029"/>
            <a:ext cx="8229600" cy="773834"/>
          </a:xfrm>
        </p:spPr>
        <p:txBody>
          <a:bodyPr>
            <a:normAutofit/>
          </a:bodyPr>
          <a:lstStyle>
            <a:lvl1pPr algn="l">
              <a:defRPr sz="32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3292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25E0B-B74A-4ED8-801A-0C0D0168F00C}" type="datetime1">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255936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A8CD43-6D1E-435B-BD41-25B153ED4E6F}" type="datetime1">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334152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CA41B-671B-480C-B949-AD2A3584D43C}" type="datetime1">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43341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603483" cy="709865"/>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CEA315F-A694-4F11-8D7F-8B79096A4CEB}" type="datetime1">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406204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A8C72-AFE4-4ED3-94F1-B0FED9992601}" type="datetime1">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119014799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F200FD-B6EB-41A5-B8AA-E325963ECDB5}" type="datetime1">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336042709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DE7207-0C66-4FCE-B35E-AB8BBBFFAAB8}" type="datetime1">
              <a:rPr lang="en-US" smtClean="0"/>
              <a:t>2/9/2018</a:t>
            </a:fld>
            <a:endParaRPr lang="en-US"/>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724E2B5C-C0CD-A54D-88A2-7BEF2867A895}" type="slidenum">
              <a:rPr lang="en-US" smtClean="0"/>
              <a:pPr/>
              <a:t>‹#›</a:t>
            </a:fld>
            <a:endParaRPr lang="en-US"/>
          </a:p>
        </p:txBody>
      </p:sp>
    </p:spTree>
    <p:extLst>
      <p:ext uri="{BB962C8B-B14F-4D97-AF65-F5344CB8AC3E}">
        <p14:creationId xmlns:p14="http://schemas.microsoft.com/office/powerpoint/2010/main" val="413910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2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AD909926-B26C-4926-A5BE-E44C00D33A13}" type="datetime1">
              <a:rPr lang="en-US" smtClean="0"/>
              <a:t>2/9/2018</a:t>
            </a:fld>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FAB73BC-B049-4115-A692-8D63A059BFB8}" type="slidenum">
              <a:rPr lang="en-US" smtClean="0"/>
              <a:pPr/>
              <a:t>‹#›</a:t>
            </a:fld>
            <a:endParaRPr lang="en-US" dirty="0"/>
          </a:p>
        </p:txBody>
      </p:sp>
      <p:sp>
        <p:nvSpPr>
          <p:cNvPr id="18" name="TextBox 17"/>
          <p:cNvSpPr txBox="1"/>
          <p:nvPr userDrawn="1"/>
        </p:nvSpPr>
        <p:spPr>
          <a:xfrm>
            <a:off x="8176208" y="6329171"/>
            <a:ext cx="711202" cy="215444"/>
          </a:xfrm>
          <a:prstGeom prst="rect">
            <a:avLst/>
          </a:prstGeom>
          <a:noFill/>
        </p:spPr>
        <p:txBody>
          <a:bodyPr wrap="square" rtlCol="0">
            <a:spAutoFit/>
          </a:bodyPr>
          <a:lstStyle/>
          <a:p>
            <a:pPr algn="r"/>
            <a:fld id="{C9B063BE-A10A-0B4B-AC9F-CA971A5258F3}" type="slidenum">
              <a:rPr lang="en-US" sz="800" b="0" smtClean="0">
                <a:solidFill>
                  <a:schemeClr val="tx1"/>
                </a:solidFill>
                <a:latin typeface="Arial"/>
                <a:cs typeface="Arial"/>
              </a:rPr>
              <a:t>‹#›</a:t>
            </a:fld>
            <a:endParaRPr lang="en-US" sz="800" b="0" dirty="0">
              <a:solidFill>
                <a:schemeClr val="tx1"/>
              </a:solidFill>
              <a:latin typeface="Arial"/>
              <a:cs typeface="Arial"/>
            </a:endParaRPr>
          </a:p>
        </p:txBody>
      </p:sp>
    </p:spTree>
    <p:extLst>
      <p:ext uri="{BB962C8B-B14F-4D97-AF65-F5344CB8AC3E}">
        <p14:creationId xmlns:p14="http://schemas.microsoft.com/office/powerpoint/2010/main" val="4238220768"/>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 id="2147484394" r:id="rId13"/>
    <p:sldLayoutId id="2147484395" r:id="rId14"/>
    <p:sldLayoutId id="2147484396" r:id="rId15"/>
    <p:sldLayoutId id="2147484397" r:id="rId16"/>
    <p:sldLayoutId id="2147484398" r:id="rId17"/>
    <p:sldLayoutId id="2147484399" r:id="rId18"/>
    <p:sldLayoutId id="2147484400" r:id="rId19"/>
    <p:sldLayoutId id="2147484401" r:id="rId20"/>
    <p:sldLayoutId id="2147484402" r:id="rId21"/>
    <p:sldLayoutId id="2147484403" r:id="rId22"/>
    <p:sldLayoutId id="2147484404" r:id="rId23"/>
    <p:sldLayoutId id="2147484268" r:id="rId24"/>
    <p:sldLayoutId id="2147484269" r:id="rId25"/>
    <p:sldLayoutId id="2147484270" r:id="rId26"/>
    <p:sldLayoutId id="2147483681" r:id="rId2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byoung@hyimmigration.com" TargetMode="External"/><Relationship Id="rId7" Type="http://schemas.openxmlformats.org/officeDocument/2006/relationships/hyperlink" Target="http://www.grossmanlawllc.com/"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hyperlink" Target="mailto:Sandra@grossmanlawllc.com" TargetMode="External"/><Relationship Id="rId5" Type="http://schemas.openxmlformats.org/officeDocument/2006/relationships/image" Target="../media/image7.png"/><Relationship Id="rId4" Type="http://schemas.openxmlformats.org/officeDocument/2006/relationships/hyperlink" Target="http://www.hyimmigration.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lum bright="40000" contrast="-66000"/>
            <a:extLst>
              <a:ext uri="{28A0092B-C50C-407E-A947-70E740481C1C}">
                <a14:useLocalDpi xmlns:a14="http://schemas.microsoft.com/office/drawing/2010/main" val="0"/>
              </a:ext>
            </a:extLst>
          </a:blip>
          <a:srcRect/>
          <a:stretch>
            <a:fillRect/>
          </a:stretch>
        </p:blipFill>
        <p:spPr bwMode="auto">
          <a:xfrm>
            <a:off x="4470797" y="1051322"/>
            <a:ext cx="3381375" cy="4748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ctrTitle"/>
          </p:nvPr>
        </p:nvSpPr>
        <p:spPr>
          <a:xfrm>
            <a:off x="866441" y="945245"/>
            <a:ext cx="5917677" cy="2554758"/>
          </a:xfrm>
        </p:spPr>
        <p:txBody>
          <a:bodyPr/>
          <a:lstStyle/>
          <a:p>
            <a:r>
              <a:rPr lang="en-PH" sz="6000" b="1" dirty="0">
                <a:solidFill>
                  <a:schemeClr val="accent3"/>
                </a:solidFill>
                <a:latin typeface="Arial Narrow" panose="020B0606020202030204" pitchFamily="34" charset="0"/>
              </a:rPr>
              <a:t>IMMIGRATION </a:t>
            </a:r>
            <a:br>
              <a:rPr lang="en-PH" sz="6000" b="1" dirty="0">
                <a:solidFill>
                  <a:schemeClr val="accent3"/>
                </a:solidFill>
                <a:latin typeface="Arial Narrow" panose="020B0606020202030204" pitchFamily="34" charset="0"/>
              </a:rPr>
            </a:br>
            <a:r>
              <a:rPr lang="en-PH" sz="6000" b="1" dirty="0">
                <a:solidFill>
                  <a:schemeClr val="accent3"/>
                </a:solidFill>
                <a:latin typeface="Arial Narrow" panose="020B0606020202030204" pitchFamily="34" charset="0"/>
              </a:rPr>
              <a:t>UPDATE</a:t>
            </a:r>
          </a:p>
        </p:txBody>
      </p:sp>
      <p:sp>
        <p:nvSpPr>
          <p:cNvPr id="12" name="Text Placeholder 3"/>
          <p:cNvSpPr>
            <a:spLocks noGrp="1"/>
          </p:cNvSpPr>
          <p:nvPr>
            <p:ph type="subTitle" idx="1"/>
          </p:nvPr>
        </p:nvSpPr>
        <p:spPr>
          <a:xfrm>
            <a:off x="1000471" y="3782991"/>
            <a:ext cx="7171072" cy="861420"/>
          </a:xfrm>
        </p:spPr>
        <p:txBody>
          <a:bodyPr>
            <a:noAutofit/>
          </a:bodyPr>
          <a:lstStyle/>
          <a:p>
            <a:r>
              <a:rPr lang="en-PH" sz="1600" b="1" dirty="0">
                <a:solidFill>
                  <a:schemeClr val="bg1"/>
                </a:solidFill>
              </a:rPr>
              <a:t>Presented by:</a:t>
            </a:r>
          </a:p>
          <a:p>
            <a:r>
              <a:rPr lang="en-PH" sz="1600" b="1" dirty="0">
                <a:solidFill>
                  <a:schemeClr val="bg1"/>
                </a:solidFill>
              </a:rPr>
              <a:t>Becki L. Young, Esq., Hammond </a:t>
            </a:r>
            <a:r>
              <a:rPr lang="en-PH" sz="1600" b="1" dirty="0">
                <a:solidFill>
                  <a:schemeClr val="tx1"/>
                </a:solidFill>
              </a:rPr>
              <a:t>Young Immigration Law, LLC</a:t>
            </a:r>
            <a:br>
              <a:rPr lang="en-PH" sz="1600" b="1" dirty="0">
                <a:solidFill>
                  <a:schemeClr val="tx1"/>
                </a:solidFill>
              </a:rPr>
            </a:br>
            <a:r>
              <a:rPr lang="en-PH" sz="1600" b="1" dirty="0">
                <a:solidFill>
                  <a:schemeClr val="bg1"/>
                </a:solidFill>
              </a:rPr>
              <a:t>Sandra Grossman, Esq., Gross</a:t>
            </a:r>
            <a:r>
              <a:rPr lang="en-PH" sz="1600" b="1" dirty="0">
                <a:solidFill>
                  <a:schemeClr val="tx1"/>
                </a:solidFill>
              </a:rPr>
              <a:t>man</a:t>
            </a:r>
            <a:r>
              <a:rPr lang="en-PH" sz="1600" b="1" dirty="0">
                <a:solidFill>
                  <a:schemeClr val="bg1"/>
                </a:solidFill>
              </a:rPr>
              <a:t> </a:t>
            </a:r>
            <a:r>
              <a:rPr lang="en-PH" sz="1600" b="1" dirty="0">
                <a:solidFill>
                  <a:schemeClr val="tx1"/>
                </a:solidFill>
              </a:rPr>
              <a:t>Law, LLC</a:t>
            </a:r>
          </a:p>
          <a:p>
            <a:endParaRPr lang="en-PH" sz="1600" b="1" dirty="0">
              <a:solidFill>
                <a:schemeClr val="tx1"/>
              </a:solidFill>
            </a:endParaRPr>
          </a:p>
          <a:p>
            <a:r>
              <a:rPr lang="en-PH" sz="1600" b="1" dirty="0">
                <a:solidFill>
                  <a:schemeClr val="accent3"/>
                </a:solidFill>
              </a:rPr>
              <a:t>El </a:t>
            </a:r>
            <a:r>
              <a:rPr lang="en-PH" sz="1600" b="1" dirty="0" err="1">
                <a:solidFill>
                  <a:schemeClr val="accent3"/>
                </a:solidFill>
              </a:rPr>
              <a:t>restaurante</a:t>
            </a:r>
            <a:br>
              <a:rPr lang="en-PH" sz="1600" b="1" dirty="0">
                <a:solidFill>
                  <a:schemeClr val="accent3"/>
                </a:solidFill>
              </a:rPr>
            </a:br>
            <a:r>
              <a:rPr lang="en-PH" sz="1600" b="1" dirty="0">
                <a:solidFill>
                  <a:schemeClr val="accent3"/>
                </a:solidFill>
              </a:rPr>
              <a:t>February 9, 2018</a:t>
            </a:r>
          </a:p>
          <a:p>
            <a:endParaRPr lang="en-PH" sz="1600" b="1" dirty="0"/>
          </a:p>
        </p:txBody>
      </p:sp>
      <p:sp>
        <p:nvSpPr>
          <p:cNvPr id="8" name="Text Box 5"/>
          <p:cNvSpPr txBox="1">
            <a:spLocks noChangeArrowheads="1"/>
          </p:cNvSpPr>
          <p:nvPr/>
        </p:nvSpPr>
        <p:spPr bwMode="auto">
          <a:xfrm>
            <a:off x="4336767" y="5788820"/>
            <a:ext cx="3649436" cy="21193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None/>
            </a:pPr>
            <a:r>
              <a:rPr lang="en-US" sz="750" dirty="0">
                <a:solidFill>
                  <a:srgbClr val="2C4E99"/>
                </a:solidFill>
                <a:latin typeface="Century Gothic" panose="020B0502020202020204" pitchFamily="34" charset="0"/>
              </a:rPr>
              <a:t>Hammond Young Immigration Law, LLC </a:t>
            </a:r>
            <a:r>
              <a:rPr lang="en-US" altLang="en-US" sz="750" dirty="0">
                <a:solidFill>
                  <a:srgbClr val="2C4E99"/>
                </a:solidFill>
                <a:latin typeface="Century Gothic" panose="020B0502020202020204" pitchFamily="34" charset="0"/>
              </a:rPr>
              <a:t>© 2018</a:t>
            </a:r>
          </a:p>
        </p:txBody>
      </p:sp>
    </p:spTree>
    <p:extLst>
      <p:ext uri="{BB962C8B-B14F-4D97-AF65-F5344CB8AC3E}">
        <p14:creationId xmlns:p14="http://schemas.microsoft.com/office/powerpoint/2010/main" val="1626499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Affirmative options </a:t>
            </a:r>
            <a:endParaRPr lang="en-PH" dirty="0"/>
          </a:p>
        </p:txBody>
      </p:sp>
    </p:spTree>
    <p:extLst>
      <p:ext uri="{BB962C8B-B14F-4D97-AF65-F5344CB8AC3E}">
        <p14:creationId xmlns:p14="http://schemas.microsoft.com/office/powerpoint/2010/main" val="6117423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Forms of Relief for TPS Holders</a:t>
            </a:r>
            <a:endParaRPr lang="en-PH" dirty="0"/>
          </a:p>
        </p:txBody>
      </p:sp>
      <p:sp>
        <p:nvSpPr>
          <p:cNvPr id="4" name="Text Placeholder 3">
            <a:extLst>
              <a:ext uri="{FF2B5EF4-FFF2-40B4-BE49-F238E27FC236}">
                <a16:creationId xmlns:a16="http://schemas.microsoft.com/office/drawing/2014/main" id="{CCD008AB-F454-4492-9749-97F4AE2A6691}"/>
              </a:ext>
            </a:extLst>
          </p:cNvPr>
          <p:cNvSpPr>
            <a:spLocks noGrp="1"/>
          </p:cNvSpPr>
          <p:nvPr>
            <p:ph type="body" sz="quarter" idx="13"/>
          </p:nvPr>
        </p:nvSpPr>
        <p:spPr/>
        <p:txBody>
          <a:bodyPr>
            <a:normAutofit/>
          </a:bodyPr>
          <a:lstStyle/>
          <a:p>
            <a:r>
              <a:rPr lang="en-US" dirty="0"/>
              <a:t>The best option for TPS holders would be a legislative solution</a:t>
            </a:r>
          </a:p>
          <a:p>
            <a:endParaRPr lang="en-US" dirty="0"/>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p:txBody>
          <a:bodyPr>
            <a:noAutofit/>
          </a:bodyPr>
          <a:lstStyle/>
          <a:p>
            <a:r>
              <a:rPr lang="en-US" sz="1100" dirty="0"/>
              <a:t>ONLY the U.S. Congress can legislate a permanent solution </a:t>
            </a:r>
          </a:p>
          <a:p>
            <a:r>
              <a:rPr lang="en-US" sz="1100" dirty="0"/>
              <a:t>S. 2144: </a:t>
            </a:r>
            <a:r>
              <a:rPr lang="en-US" sz="1100" b="1" dirty="0"/>
              <a:t>Safe Environment from Countries Under Repression and Emergency Act</a:t>
            </a:r>
          </a:p>
          <a:p>
            <a:pPr lvl="1"/>
            <a:r>
              <a:rPr lang="en-US" sz="1100" dirty="0"/>
              <a:t>On 11/16/17, Senator Chris Van </a:t>
            </a:r>
            <a:r>
              <a:rPr lang="en-US" sz="1100" dirty="0" err="1"/>
              <a:t>Hollen</a:t>
            </a:r>
            <a:r>
              <a:rPr lang="en-US" sz="1100" dirty="0"/>
              <a:t> (D-MD) introduced the Safe Environment from Countries Under Repression and Emergency (SECURE) Act (S. 2144), which would allow the adjustment of status to lawful permanent resident to nationals granted TPS status.</a:t>
            </a:r>
          </a:p>
          <a:p>
            <a:r>
              <a:rPr lang="en-US" sz="1100" dirty="0"/>
              <a:t>H.R. 4384: </a:t>
            </a:r>
            <a:r>
              <a:rPr lang="en-US" sz="1100" b="1" dirty="0"/>
              <a:t>ASPIRE-TPS Act of 2017</a:t>
            </a:r>
          </a:p>
          <a:p>
            <a:pPr lvl="1"/>
            <a:r>
              <a:rPr lang="en-US" sz="1100" dirty="0"/>
              <a:t>On 11/14/17, Representative Yvette Clarke (D-NY) introduced the ASPIRE-TPS Act of 2017, which would allow certain nationals granted or eligible for TPS/DED status as of 1/1/17 to be granted protected status for a renewable six-year period and permit adjustment in cases of extreme hardship.</a:t>
            </a:r>
          </a:p>
          <a:p>
            <a:r>
              <a:rPr lang="en-US" sz="1100" dirty="0"/>
              <a:t>H.R. 4253: </a:t>
            </a:r>
            <a:r>
              <a:rPr lang="en-US" sz="1100" b="1" dirty="0"/>
              <a:t>American Promise Act of 2017</a:t>
            </a:r>
          </a:p>
          <a:p>
            <a:pPr lvl="1"/>
            <a:r>
              <a:rPr lang="en-US" sz="1100" dirty="0"/>
              <a:t>On 11/3/17, Representative Nydia Velázquez (D-NY) introduced the American Promise Act of 2017 (H.R. 4253) to provide individuals who currently receive TPS and DED, and have resided in the U.S. under these programs for a period of three years, the ability to apply for lawful permanent residence.</a:t>
            </a:r>
          </a:p>
          <a:p>
            <a:pPr marL="402336" lvl="1" indent="0">
              <a:buNone/>
            </a:pPr>
            <a:r>
              <a:rPr lang="en-US" sz="1100" dirty="0"/>
              <a:t> </a:t>
            </a:r>
            <a:r>
              <a:rPr lang="en-US" sz="1100" dirty="0">
                <a:solidFill>
                  <a:srgbClr val="FF0000"/>
                </a:solidFill>
              </a:rPr>
              <a:t>Lobby Your Congress Members for Comprehensive Immigration Reform</a:t>
            </a:r>
          </a:p>
          <a:p>
            <a:endParaRPr lang="en-US" sz="1100" dirty="0"/>
          </a:p>
        </p:txBody>
      </p:sp>
    </p:spTree>
    <p:extLst>
      <p:ext uri="{BB962C8B-B14F-4D97-AF65-F5344CB8AC3E}">
        <p14:creationId xmlns:p14="http://schemas.microsoft.com/office/powerpoint/2010/main" val="672057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Adjustment of Status</a:t>
            </a:r>
            <a:endParaRPr lang="en-PH" dirty="0"/>
          </a:p>
        </p:txBody>
      </p:sp>
      <p:sp>
        <p:nvSpPr>
          <p:cNvPr id="4" name="Text Placeholder 3">
            <a:extLst>
              <a:ext uri="{FF2B5EF4-FFF2-40B4-BE49-F238E27FC236}">
                <a16:creationId xmlns:a16="http://schemas.microsoft.com/office/drawing/2014/main" id="{CCD008AB-F454-4492-9749-97F4AE2A6691}"/>
              </a:ext>
            </a:extLst>
          </p:cNvPr>
          <p:cNvSpPr>
            <a:spLocks noGrp="1"/>
          </p:cNvSpPr>
          <p:nvPr>
            <p:ph type="body" sz="quarter" idx="13"/>
          </p:nvPr>
        </p:nvSpPr>
        <p:spPr/>
        <p:txBody>
          <a:bodyPr/>
          <a:lstStyle/>
          <a:p>
            <a:r>
              <a:rPr lang="en-US" dirty="0"/>
              <a:t>Lawful Permanent Residency = a “Green Card”</a:t>
            </a:r>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p:txBody>
          <a:bodyPr>
            <a:noAutofit/>
          </a:bodyPr>
          <a:lstStyle/>
          <a:p>
            <a:r>
              <a:rPr lang="en-US" sz="1600" dirty="0"/>
              <a:t>What is it? Obtaining a green card or lawful permanent residency in the U.S. A person that has residency can travel and work in the U.S. without prior authorization.</a:t>
            </a:r>
          </a:p>
          <a:p>
            <a:r>
              <a:rPr lang="en-US" sz="1600" dirty="0"/>
              <a:t>Residents have the same rights as citizens though they can’t vote in local state or federal elections. They are also deportable from the U.S. for the commission of certain crimes or other acts. </a:t>
            </a:r>
          </a:p>
          <a:p>
            <a:r>
              <a:rPr lang="en-US" sz="1600" dirty="0"/>
              <a:t>Leads to citizenship: A person that has residency can apply for citizenship  in either 3 or 5 years.</a:t>
            </a:r>
          </a:p>
          <a:p>
            <a:r>
              <a:rPr lang="en-US" sz="1600" dirty="0"/>
              <a:t>Whether someone with TPS will be eligible for adjustment of status depends on 1) where they are located in the U.S., and 2) the individual facts of their case (for example if they are deportable on any other grounds, such as for criminal reasons or if they have a prior order of deportation from a an immigration judge). </a:t>
            </a:r>
          </a:p>
          <a:p>
            <a:endParaRPr lang="en-US" sz="1600" dirty="0"/>
          </a:p>
        </p:txBody>
      </p:sp>
    </p:spTree>
    <p:extLst>
      <p:ext uri="{BB962C8B-B14F-4D97-AF65-F5344CB8AC3E}">
        <p14:creationId xmlns:p14="http://schemas.microsoft.com/office/powerpoint/2010/main" val="25804323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Eligible for Adjustment of Status?</a:t>
            </a:r>
            <a:endParaRPr lang="en-PH" dirty="0"/>
          </a:p>
        </p:txBody>
      </p:sp>
      <p:sp>
        <p:nvSpPr>
          <p:cNvPr id="4" name="Text Placeholder 3">
            <a:extLst>
              <a:ext uri="{FF2B5EF4-FFF2-40B4-BE49-F238E27FC236}">
                <a16:creationId xmlns:a16="http://schemas.microsoft.com/office/drawing/2014/main" id="{CCD008AB-F454-4492-9749-97F4AE2A6691}"/>
              </a:ext>
            </a:extLst>
          </p:cNvPr>
          <p:cNvSpPr>
            <a:spLocks noGrp="1"/>
          </p:cNvSpPr>
          <p:nvPr>
            <p:ph type="body" sz="quarter" idx="13"/>
          </p:nvPr>
        </p:nvSpPr>
        <p:spPr/>
        <p:txBody>
          <a:bodyPr/>
          <a:lstStyle/>
          <a:p>
            <a:r>
              <a:rPr lang="en-US" dirty="0"/>
              <a:t>“Admission and Inspection” or “Parole” </a:t>
            </a:r>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p:txBody>
          <a:bodyPr>
            <a:noAutofit/>
          </a:bodyPr>
          <a:lstStyle/>
          <a:p>
            <a:pPr lvl="0"/>
            <a:r>
              <a:rPr lang="en-US" sz="1500" dirty="0"/>
              <a:t>Generally, in order for someone to apply for a green card, that person must have been inspected and admitted or paroled in the U.S. </a:t>
            </a:r>
          </a:p>
          <a:p>
            <a:pPr lvl="1"/>
            <a:r>
              <a:rPr lang="en-US" sz="1500" b="1" dirty="0"/>
              <a:t>Parole</a:t>
            </a:r>
            <a:r>
              <a:rPr lang="en-US" sz="1500" dirty="0"/>
              <a:t> is when someone enters the country lawfully such as for humanitarian reasons or after they have been granted travel authorization.</a:t>
            </a:r>
          </a:p>
          <a:p>
            <a:pPr lvl="1"/>
            <a:r>
              <a:rPr lang="en-US" sz="1500" b="1" dirty="0"/>
              <a:t>Admission</a:t>
            </a:r>
            <a:r>
              <a:rPr lang="en-US" sz="1500" dirty="0"/>
              <a:t> generally occurs when someone presents themselves at a port of entry with valid immigration documents (such as a tourist visa or work visa) and is formally admitted to the U.S. </a:t>
            </a:r>
          </a:p>
          <a:p>
            <a:r>
              <a:rPr lang="en-US" sz="1500" dirty="0"/>
              <a:t>*Most TPS holders were not formally admitted to the U.S. Most entered without inspection by illegally crossing a U.S. border. So, unless they travelled with Advance Parole (or travel authorization) they will not lawfully “admitted,” unless they reside in U.S. states where the grant of TPS is considered an admission.  </a:t>
            </a:r>
          </a:p>
          <a:p>
            <a:endParaRPr lang="en-US" sz="1500" dirty="0"/>
          </a:p>
        </p:txBody>
      </p:sp>
    </p:spTree>
    <p:extLst>
      <p:ext uri="{BB962C8B-B14F-4D97-AF65-F5344CB8AC3E}">
        <p14:creationId xmlns:p14="http://schemas.microsoft.com/office/powerpoint/2010/main" val="9969515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Adjustment of Status through Employer-based Petition </a:t>
            </a:r>
            <a:endParaRPr lang="en-PH" dirty="0"/>
          </a:p>
        </p:txBody>
      </p:sp>
    </p:spTree>
    <p:extLst>
      <p:ext uri="{BB962C8B-B14F-4D97-AF65-F5344CB8AC3E}">
        <p14:creationId xmlns:p14="http://schemas.microsoft.com/office/powerpoint/2010/main" val="22551841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PERM Process</a:t>
            </a:r>
          </a:p>
        </p:txBody>
      </p:sp>
      <p:sp>
        <p:nvSpPr>
          <p:cNvPr id="3" name="Content Placeholder 2"/>
          <p:cNvSpPr>
            <a:spLocks noGrp="1"/>
          </p:cNvSpPr>
          <p:nvPr>
            <p:ph idx="1"/>
          </p:nvPr>
        </p:nvSpPr>
        <p:spPr>
          <a:xfrm>
            <a:off x="866440" y="2152651"/>
            <a:ext cx="7684269" cy="4449204"/>
          </a:xfrm>
        </p:spPr>
        <p:txBody>
          <a:bodyPr>
            <a:normAutofit fontScale="92500" lnSpcReduction="10000"/>
          </a:bodyPr>
          <a:lstStyle/>
          <a:p>
            <a:r>
              <a:rPr lang="en-US" sz="2400" b="1" u="sng" dirty="0">
                <a:solidFill>
                  <a:srgbClr val="933634"/>
                </a:solidFill>
                <a:latin typeface="Century Gothic" panose="020B0502020202020204" pitchFamily="34" charset="0"/>
              </a:rPr>
              <a:t>Step One</a:t>
            </a:r>
            <a:r>
              <a:rPr lang="en-US" sz="2400" b="1" dirty="0">
                <a:solidFill>
                  <a:srgbClr val="933634"/>
                </a:solidFill>
                <a:latin typeface="Century Gothic" panose="020B0502020202020204" pitchFamily="34" charset="0"/>
              </a:rPr>
              <a:t>: </a:t>
            </a:r>
            <a:r>
              <a:rPr lang="en-US" sz="2400" b="1" dirty="0">
                <a:latin typeface="Century Gothic" panose="020B0502020202020204" pitchFamily="34" charset="0"/>
              </a:rPr>
              <a:t>Employer Files Application for Alien Employment Certification (“Labor Certification”) with the Department of Labor (“DOL”) </a:t>
            </a:r>
          </a:p>
          <a:p>
            <a:r>
              <a:rPr lang="en-US" dirty="0">
                <a:solidFill>
                  <a:srgbClr val="000000"/>
                </a:solidFill>
                <a:latin typeface="Century Gothic" panose="020B0502020202020204" pitchFamily="34" charset="0"/>
              </a:rPr>
              <a:t> Employer conducts recruitment for the position, including two Sunday newspaper advertisements, a job order with the State Workforce Agency, and a posting on the business premises </a:t>
            </a:r>
            <a:r>
              <a:rPr lang="en-US" dirty="0">
                <a:solidFill>
                  <a:srgbClr val="000000"/>
                </a:solidFill>
                <a:latin typeface="Tahoma" panose="020B0604030504040204" pitchFamily="34" charset="0"/>
              </a:rPr>
              <a:t>– </a:t>
            </a:r>
            <a:r>
              <a:rPr lang="en-US" dirty="0">
                <a:solidFill>
                  <a:srgbClr val="000000"/>
                </a:solidFill>
                <a:latin typeface="Century Gothic" panose="020B0502020202020204" pitchFamily="34" charset="0"/>
              </a:rPr>
              <a:t>For professional positions, employer must complete at least 3 additional recruitment steps </a:t>
            </a:r>
          </a:p>
          <a:p>
            <a:r>
              <a:rPr lang="en-US" dirty="0">
                <a:solidFill>
                  <a:srgbClr val="000000"/>
                </a:solidFill>
                <a:latin typeface="Century Gothic" panose="020B0502020202020204" pitchFamily="34" charset="0"/>
              </a:rPr>
              <a:t>Employer files labor certification application electronically using DOL’s online PERM system </a:t>
            </a:r>
          </a:p>
          <a:p>
            <a:r>
              <a:rPr lang="en-US" dirty="0">
                <a:solidFill>
                  <a:srgbClr val="000000"/>
                </a:solidFill>
                <a:latin typeface="Century Gothic" panose="020B0502020202020204" pitchFamily="34" charset="0"/>
              </a:rPr>
              <a:t>DOL reviews labor certification application </a:t>
            </a:r>
            <a:r>
              <a:rPr lang="en-US" dirty="0">
                <a:solidFill>
                  <a:srgbClr val="000000"/>
                </a:solidFill>
                <a:latin typeface="Tahoma" panose="020B0604030504040204" pitchFamily="34" charset="0"/>
              </a:rPr>
              <a:t>– </a:t>
            </a:r>
            <a:r>
              <a:rPr lang="en-US" dirty="0">
                <a:solidFill>
                  <a:srgbClr val="000000"/>
                </a:solidFill>
                <a:latin typeface="Century Gothic" panose="020B0502020202020204" pitchFamily="34" charset="0"/>
              </a:rPr>
              <a:t>If DOL believes that additional information is necessary, or that there is a problem with the case, they may conduct an audit</a:t>
            </a:r>
          </a:p>
          <a:p>
            <a:r>
              <a:rPr lang="en-US" dirty="0">
                <a:solidFill>
                  <a:srgbClr val="000000"/>
                </a:solidFill>
                <a:latin typeface="Century Gothic" panose="020B0502020202020204" pitchFamily="34" charset="0"/>
              </a:rPr>
              <a:t>DOL forwards approved labor certification application to employer </a:t>
            </a:r>
          </a:p>
          <a:p>
            <a:endParaRPr lang="en-US" dirty="0"/>
          </a:p>
        </p:txBody>
      </p:sp>
    </p:spTree>
    <p:extLst>
      <p:ext uri="{BB962C8B-B14F-4D97-AF65-F5344CB8AC3E}">
        <p14:creationId xmlns:p14="http://schemas.microsoft.com/office/powerpoint/2010/main" val="17219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7D1D82-86ED-483A-87F9-9EA96F60F0CC}"/>
              </a:ext>
            </a:extLst>
          </p:cNvPr>
          <p:cNvSpPr/>
          <p:nvPr/>
        </p:nvSpPr>
        <p:spPr>
          <a:xfrm>
            <a:off x="2465109" y="2701407"/>
            <a:ext cx="4572000" cy="1200329"/>
          </a:xfrm>
          <a:prstGeom prst="rect">
            <a:avLst/>
          </a:prstGeom>
        </p:spPr>
        <p:txBody>
          <a:bodyPr>
            <a:spAutoFit/>
          </a:bodyPr>
          <a:lstStyle/>
          <a:p>
            <a:r>
              <a:rPr lang="en-US" sz="2400" b="1" u="sng" dirty="0">
                <a:solidFill>
                  <a:srgbClr val="933634"/>
                </a:solidFill>
                <a:latin typeface="Century Gothic" panose="020B0502020202020204" pitchFamily="34" charset="0"/>
              </a:rPr>
              <a:t>Step Two</a:t>
            </a:r>
            <a:r>
              <a:rPr lang="en-US" sz="2400" b="1" dirty="0">
                <a:solidFill>
                  <a:srgbClr val="933634"/>
                </a:solidFill>
                <a:latin typeface="Century Gothic" panose="020B0502020202020204" pitchFamily="34" charset="0"/>
              </a:rPr>
              <a:t>: </a:t>
            </a:r>
            <a:r>
              <a:rPr lang="en-US" sz="2400" b="1" dirty="0">
                <a:latin typeface="Century Gothic" panose="020B0502020202020204" pitchFamily="34" charset="0"/>
              </a:rPr>
              <a:t>Employer Files Immigrant Visa Petition with the Immigration Service </a:t>
            </a:r>
            <a:endParaRPr lang="en-US" sz="2400" b="1" dirty="0"/>
          </a:p>
        </p:txBody>
      </p:sp>
    </p:spTree>
    <p:extLst>
      <p:ext uri="{BB962C8B-B14F-4D97-AF65-F5344CB8AC3E}">
        <p14:creationId xmlns:p14="http://schemas.microsoft.com/office/powerpoint/2010/main" val="1192835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7DE17C-3069-4E29-9691-D9A68519BC16}"/>
              </a:ext>
            </a:extLst>
          </p:cNvPr>
          <p:cNvSpPr/>
          <p:nvPr/>
        </p:nvSpPr>
        <p:spPr>
          <a:xfrm>
            <a:off x="598715" y="1644318"/>
            <a:ext cx="7881256" cy="3600986"/>
          </a:xfrm>
          <a:prstGeom prst="rect">
            <a:avLst/>
          </a:prstGeom>
        </p:spPr>
        <p:txBody>
          <a:bodyPr wrap="square">
            <a:spAutoFit/>
          </a:bodyPr>
          <a:lstStyle/>
          <a:p>
            <a:r>
              <a:rPr lang="en-US" sz="2400" b="1" u="sng" dirty="0">
                <a:solidFill>
                  <a:srgbClr val="933634"/>
                </a:solidFill>
                <a:latin typeface="Century Gothic" panose="020B0502020202020204" pitchFamily="34" charset="0"/>
              </a:rPr>
              <a:t>Step Three</a:t>
            </a:r>
            <a:r>
              <a:rPr lang="en-US" sz="2400" b="1" dirty="0">
                <a:solidFill>
                  <a:srgbClr val="933634"/>
                </a:solidFill>
                <a:latin typeface="Century Gothic" panose="020B0502020202020204" pitchFamily="34" charset="0"/>
              </a:rPr>
              <a:t>: </a:t>
            </a:r>
            <a:r>
              <a:rPr lang="en-US" sz="2400" b="1" dirty="0">
                <a:latin typeface="Century Gothic" panose="020B0502020202020204" pitchFamily="34" charset="0"/>
              </a:rPr>
              <a:t>Foreign National Employee Requests Permanent Resident Status (Two Options)</a:t>
            </a:r>
          </a:p>
          <a:p>
            <a:endParaRPr lang="en-US" b="1" dirty="0">
              <a:solidFill>
                <a:srgbClr val="000000"/>
              </a:solidFill>
              <a:latin typeface="Century Gothic" panose="020B0502020202020204" pitchFamily="34" charset="0"/>
            </a:endParaRPr>
          </a:p>
          <a:p>
            <a:r>
              <a:rPr lang="en-US" b="1" dirty="0">
                <a:solidFill>
                  <a:srgbClr val="000000"/>
                </a:solidFill>
                <a:latin typeface="Century Gothic" panose="020B0502020202020204" pitchFamily="34" charset="0"/>
              </a:rPr>
              <a:t>Option one</a:t>
            </a:r>
            <a:r>
              <a:rPr lang="en-US" dirty="0">
                <a:solidFill>
                  <a:srgbClr val="000000"/>
                </a:solidFill>
                <a:latin typeface="Century Gothic" panose="020B0502020202020204" pitchFamily="34" charset="0"/>
              </a:rPr>
              <a:t>: Foreign National Files Application for Adjustment of Status with the Immigration Service </a:t>
            </a:r>
          </a:p>
          <a:p>
            <a:endParaRPr lang="en-US" dirty="0">
              <a:solidFill>
                <a:srgbClr val="000000"/>
              </a:solidFill>
              <a:latin typeface="Century Gothic" panose="020B0502020202020204" pitchFamily="34" charset="0"/>
            </a:endParaRPr>
          </a:p>
          <a:p>
            <a:pPr marL="285750" indent="-285750">
              <a:buFont typeface="Arial" panose="020B0604020202020204" pitchFamily="34" charset="0"/>
              <a:buChar char="•"/>
            </a:pPr>
            <a:r>
              <a:rPr lang="en-US" dirty="0">
                <a:solidFill>
                  <a:srgbClr val="000000"/>
                </a:solidFill>
                <a:latin typeface="Century Gothic" panose="020B0502020202020204" pitchFamily="34" charset="0"/>
              </a:rPr>
              <a:t>Applicants receive employment authorization document (EAD) in about 3-5 months</a:t>
            </a:r>
          </a:p>
          <a:p>
            <a:pPr marL="285750" indent="-285750">
              <a:buFont typeface="Arial" panose="020B0604020202020204" pitchFamily="34" charset="0"/>
              <a:buChar char="•"/>
            </a:pPr>
            <a:r>
              <a:rPr lang="en-US" dirty="0">
                <a:solidFill>
                  <a:srgbClr val="000000"/>
                </a:solidFill>
                <a:latin typeface="Century Gothic" panose="020B0502020202020204" pitchFamily="34" charset="0"/>
              </a:rPr>
              <a:t>“I-140 Portability” (change to new job in same or similar occupation) allowed after 180 days. </a:t>
            </a:r>
          </a:p>
          <a:p>
            <a:endParaRPr lang="en-US" dirty="0">
              <a:solidFill>
                <a:srgbClr val="000000"/>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865550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1B53DD-F570-44F7-A940-E51253D04770}"/>
              </a:ext>
            </a:extLst>
          </p:cNvPr>
          <p:cNvSpPr/>
          <p:nvPr/>
        </p:nvSpPr>
        <p:spPr>
          <a:xfrm>
            <a:off x="979715" y="817832"/>
            <a:ext cx="6085114" cy="5632311"/>
          </a:xfrm>
          <a:prstGeom prst="rect">
            <a:avLst/>
          </a:prstGeom>
        </p:spPr>
        <p:txBody>
          <a:bodyPr wrap="square">
            <a:spAutoFit/>
          </a:bodyPr>
          <a:lstStyle/>
          <a:p>
            <a:r>
              <a:rPr lang="en-US" b="1" dirty="0">
                <a:solidFill>
                  <a:srgbClr val="000000"/>
                </a:solidFill>
                <a:latin typeface="+mj-lt"/>
              </a:rPr>
              <a:t>Option two</a:t>
            </a:r>
            <a:r>
              <a:rPr lang="en-US" dirty="0">
                <a:solidFill>
                  <a:srgbClr val="000000"/>
                </a:solidFill>
                <a:latin typeface="+mj-lt"/>
              </a:rPr>
              <a:t>:  Foreign National Files Request for Consular Processing of Immigrant Visa with U.S. Overseas Consular Post </a:t>
            </a:r>
          </a:p>
          <a:p>
            <a:endParaRPr lang="en-US" dirty="0">
              <a:solidFill>
                <a:srgbClr val="000000"/>
              </a:solidFill>
              <a:latin typeface="+mj-lt"/>
            </a:endParaRPr>
          </a:p>
          <a:p>
            <a:r>
              <a:rPr lang="en-US" dirty="0">
                <a:solidFill>
                  <a:srgbClr val="000000"/>
                </a:solidFill>
                <a:latin typeface="+mj-lt"/>
              </a:rPr>
              <a:t>• Advantage</a:t>
            </a:r>
          </a:p>
          <a:p>
            <a:endParaRPr lang="en-US" dirty="0">
              <a:solidFill>
                <a:srgbClr val="000000"/>
              </a:solidFill>
              <a:latin typeface="+mj-lt"/>
            </a:endParaRPr>
          </a:p>
          <a:p>
            <a:pPr marL="285750" indent="-285750">
              <a:buFont typeface="Arial" panose="020B0604020202020204" pitchFamily="34" charset="0"/>
              <a:buChar char="•"/>
            </a:pPr>
            <a:r>
              <a:rPr lang="en-US" dirty="0">
                <a:solidFill>
                  <a:srgbClr val="000000"/>
                </a:solidFill>
                <a:latin typeface="+mj-lt"/>
              </a:rPr>
              <a:t>For all countries where foreign national has lived for more than 6 months after the age of 16, must provide residential addresses and obtain police clearances. </a:t>
            </a:r>
          </a:p>
          <a:p>
            <a:pPr marL="285750" indent="-285750">
              <a:buFont typeface="Arial" panose="020B0604020202020204" pitchFamily="34" charset="0"/>
              <a:buChar char="•"/>
            </a:pPr>
            <a:r>
              <a:rPr lang="en-US" dirty="0">
                <a:solidFill>
                  <a:srgbClr val="000000"/>
                </a:solidFill>
                <a:latin typeface="+mj-lt"/>
              </a:rPr>
              <a:t>If in US:</a:t>
            </a:r>
          </a:p>
          <a:p>
            <a:pPr marL="742950" lvl="1" indent="-285750">
              <a:buFont typeface="Arial" panose="020B0604020202020204" pitchFamily="34" charset="0"/>
              <a:buChar char="•"/>
            </a:pPr>
            <a:r>
              <a:rPr lang="en-US" dirty="0">
                <a:solidFill>
                  <a:srgbClr val="000000"/>
                </a:solidFill>
                <a:latin typeface="+mj-lt"/>
              </a:rPr>
              <a:t>No work authorization granted during the process.</a:t>
            </a:r>
          </a:p>
          <a:p>
            <a:pPr marL="742950" lvl="1" indent="-285750">
              <a:buFont typeface="Arial" panose="020B0604020202020204" pitchFamily="34" charset="0"/>
              <a:buChar char="•"/>
            </a:pPr>
            <a:r>
              <a:rPr lang="en-US" dirty="0">
                <a:solidFill>
                  <a:srgbClr val="000000"/>
                </a:solidFill>
                <a:latin typeface="+mj-lt"/>
              </a:rPr>
              <a:t>When final interview is scheduled, foreign national must travel to home country (with dependent family members) on short notice of 3-4 weeks and remain in home country for about one week to complete final interview procedures. </a:t>
            </a:r>
          </a:p>
          <a:p>
            <a:endParaRPr lang="en-US" dirty="0">
              <a:solidFill>
                <a:srgbClr val="000000"/>
              </a:solidFill>
              <a:latin typeface="+mj-lt"/>
            </a:endParaRPr>
          </a:p>
        </p:txBody>
      </p:sp>
    </p:spTree>
    <p:extLst>
      <p:ext uri="{BB962C8B-B14F-4D97-AF65-F5344CB8AC3E}">
        <p14:creationId xmlns:p14="http://schemas.microsoft.com/office/powerpoint/2010/main" val="165053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Adjustment of Status through U.S. citizen Immediate Relative </a:t>
            </a:r>
            <a:endParaRPr lang="en-PH" sz="2400" dirty="0"/>
          </a:p>
        </p:txBody>
      </p:sp>
    </p:spTree>
    <p:extLst>
      <p:ext uri="{BB962C8B-B14F-4D97-AF65-F5344CB8AC3E}">
        <p14:creationId xmlns:p14="http://schemas.microsoft.com/office/powerpoint/2010/main" val="8781717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5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grpSp>
        <p:nvGrpSpPr>
          <p:cNvPr id="94" name="Group 57"/>
          <p:cNvGrpSpPr>
            <a:grpSpLocks noGrp="1" noUngrp="1" noRot="1" noChangeAspect="1" noMove="1" noResize="1"/>
          </p:cNvGrpSpPr>
          <p:nvPr>
            <p:extLst>
              <p:ext uri="{386F3935-93C4-4BCD-93E2-E3B085C9AB24}">
                <p16:designElem xmlns:p16="http://schemas.microsoft.com/office/powerpoint/2015/main" val="1"/>
              </p:ext>
            </p:extLst>
          </p:nvPr>
        </p:nvGrpSpPr>
        <p:grpSpPr>
          <a:xfrm>
            <a:off x="-2266" y="-2022"/>
            <a:ext cx="9146266" cy="6861037"/>
            <a:chOff x="-2266" y="-2022"/>
            <a:chExt cx="9146266" cy="6861037"/>
          </a:xfrm>
        </p:grpSpPr>
        <p:sp>
          <p:nvSpPr>
            <p:cNvPr id="59" name="Rectangle 58"/>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Oval 59"/>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 name="Oval 60"/>
            <p:cNvSpPr/>
            <p:nvPr>
              <p:extLst>
                <p:ext uri="{386F3935-93C4-4BCD-93E2-E3B085C9AB24}">
                  <p16:designElem xmlns:p16="http://schemas.microsoft.com/office/powerpoint/2015/main" val="1"/>
                </p:ext>
              </p:extLst>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2" name="Oval 61"/>
            <p:cNvSpPr/>
            <p:nvPr>
              <p:extLst>
                <p:ext uri="{386F3935-93C4-4BCD-93E2-E3B085C9AB24}">
                  <p16:designElem xmlns:p16="http://schemas.microsoft.com/office/powerpoint/2015/main" val="1"/>
                </p:ext>
              </p:extLst>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3" name="Oval 62"/>
            <p:cNvSpPr/>
            <p:nvPr>
              <p:extLst>
                <p:ext uri="{386F3935-93C4-4BCD-93E2-E3B085C9AB24}">
                  <p16:designElem xmlns:p16="http://schemas.microsoft.com/office/powerpoint/2015/main" val="1"/>
                </p:ext>
              </p:extLst>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4" name="Oval 63"/>
            <p:cNvSpPr/>
            <p:nvPr>
              <p:extLst>
                <p:ext uri="{386F3935-93C4-4BCD-93E2-E3B085C9AB24}">
                  <p16:designElem xmlns:p16="http://schemas.microsoft.com/office/powerpoint/2015/main" val="1"/>
                </p:ext>
              </p:extLst>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5" name="Freeform 5"/>
            <p:cNvSpPr/>
            <p:nvPr>
              <p:extLst>
                <p:ext uri="{386F3935-93C4-4BCD-93E2-E3B085C9AB24}">
                  <p16:designElem xmlns:p16="http://schemas.microsoft.com/office/powerpoint/2015/main" val="1"/>
                </p:ext>
              </p:extLst>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6" name="Freeform 25"/>
            <p:cNvSpPr/>
            <p:nvPr>
              <p:extLst>
                <p:ext uri="{386F3935-93C4-4BCD-93E2-E3B085C9AB24}">
                  <p16:designElem xmlns:p16="http://schemas.microsoft.com/office/powerpoint/2015/main" val="1"/>
                </p:ext>
              </p:extLst>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67" name="Freeform 5"/>
            <p:cNvSpPr>
              <a:spLocks noEditPoints="1"/>
            </p:cNvSpPr>
            <p:nvPr>
              <p:extLst>
                <p:ext uri="{386F3935-93C4-4BCD-93E2-E3B085C9AB24}">
                  <p16:designElem xmlns:p16="http://schemas.microsoft.com/office/powerpoint/2015/main" val="1"/>
                </p:ext>
              </p:extLst>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95"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p:cNvPicPr>
            <a:picLocks noGrp="1"/>
          </p:cNvPicPr>
          <p:nvPr>
            <p:ph idx="1"/>
          </p:nvPr>
        </p:nvPicPr>
        <p:blipFill rotWithShape="1">
          <a:blip r:embed="rId4" cstate="print">
            <a:extLst>
              <a:ext uri="{28A0092B-C50C-407E-A947-70E740481C1C}">
                <a14:useLocalDpi xmlns:a14="http://schemas.microsoft.com/office/drawing/2010/main" val="0"/>
              </a:ext>
            </a:extLst>
          </a:blip>
          <a:srcRect l="741" r="5117" b="1"/>
          <a:stretch/>
        </p:blipFill>
        <p:spPr>
          <a:xfrm>
            <a:off x="6194718" y="2775952"/>
            <a:ext cx="2310036" cy="3067163"/>
          </a:xfrm>
          <a:prstGeom prst="roundRect">
            <a:avLst>
              <a:gd name="adj" fmla="val 1858"/>
            </a:avLst>
          </a:prstGeom>
          <a:ln>
            <a:solidFill>
              <a:schemeClr val="accent1"/>
            </a:solidFill>
          </a:ln>
          <a:effectLst>
            <a:outerShdw blurRad="50800" dist="50800" dir="5400000" algn="tl" rotWithShape="0">
              <a:srgbClr val="000000">
                <a:alpha val="43000"/>
              </a:srgbClr>
            </a:outerShdw>
          </a:effectLst>
        </p:spPr>
      </p:pic>
      <p:sp>
        <p:nvSpPr>
          <p:cNvPr id="2" name="Title 1"/>
          <p:cNvSpPr>
            <a:spLocks noGrp="1"/>
          </p:cNvSpPr>
          <p:nvPr>
            <p:ph type="title"/>
          </p:nvPr>
        </p:nvSpPr>
        <p:spPr>
          <a:xfrm>
            <a:off x="866441" y="927099"/>
            <a:ext cx="6345260" cy="709865"/>
          </a:xfrm>
        </p:spPr>
        <p:txBody>
          <a:bodyPr vert="horz" lIns="91440" tIns="45720" rIns="91440" bIns="45720" rtlCol="0" anchor="ctr">
            <a:normAutofit/>
          </a:bodyPr>
          <a:lstStyle/>
          <a:p>
            <a:r>
              <a:rPr lang="en-US" sz="3200">
                <a:solidFill>
                  <a:schemeClr val="bg1"/>
                </a:solidFill>
                <a:latin typeface="+mj-lt"/>
                <a:cs typeface="+mj-cs"/>
              </a:rPr>
              <a:t>Becki Young</a:t>
            </a:r>
          </a:p>
        </p:txBody>
      </p:sp>
      <p:sp>
        <p:nvSpPr>
          <p:cNvPr id="3" name="TextBox 2"/>
          <p:cNvSpPr txBox="1"/>
          <p:nvPr/>
        </p:nvSpPr>
        <p:spPr>
          <a:xfrm>
            <a:off x="485023" y="2563555"/>
            <a:ext cx="5486400" cy="3530600"/>
          </a:xfrm>
          <a:prstGeom prst="rect">
            <a:avLst/>
          </a:prstGeom>
        </p:spPr>
        <p:txBody>
          <a:bodyPr vert="horz" lIns="91440" tIns="45720" rIns="91440" bIns="45720" rtlCol="0" anchor="ctr">
            <a:noAutofit/>
          </a:bodyPr>
          <a:lstStyle/>
          <a:p>
            <a:pPr>
              <a:buClr>
                <a:schemeClr val="accent1"/>
              </a:buClr>
              <a:buSzPct val="80000"/>
            </a:pPr>
            <a:r>
              <a:rPr lang="en-US" sz="1200" dirty="0"/>
              <a:t>Becki L. Young, co-founder of Hammond Young Immigration Law and head of the firm's Hospitality Practice, is a seasoned business immigration attorney with 20 years of experience in the field.  She has represented more than 100 of the world's most prominent hotels and restaurants, and facilitated the sponsorship of foreign professionals, trainees, interns and individuals of "extraordinary ability." In addition to her hospitality practice, Ms. Young regularly provides immigration law advice to clients in a broad range of industries.</a:t>
            </a:r>
            <a:br>
              <a:rPr lang="en-US" sz="1200" dirty="0"/>
            </a:br>
            <a:br>
              <a:rPr lang="en-US" sz="1200" dirty="0"/>
            </a:br>
            <a:r>
              <a:rPr lang="en-US" sz="1200" dirty="0"/>
              <a:t>Ms. Young is an active member of the American Immigration Lawyers Association (AILA). She frequently speaks at legal, business and hospitality conferences, and regularly contributes insight through published articles and commentary.  She is highly recommended (Band 3) by Chambers &amp; Partners and recognized as a Leading Legal Practitioner in Corporate Immigration by Who's Who Legal. Hammond Young Immigration Law LLC is rated Tier 1 National and Washington DC for Immigration Law by US News &amp; World Report / Best Lawyers.</a:t>
            </a:r>
          </a:p>
        </p:txBody>
      </p:sp>
    </p:spTree>
    <p:extLst>
      <p:ext uri="{BB962C8B-B14F-4D97-AF65-F5344CB8AC3E}">
        <p14:creationId xmlns:p14="http://schemas.microsoft.com/office/powerpoint/2010/main" val="1666921147"/>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9679F5-9E2B-4C68-B9A1-B4760161A0D5}"/>
              </a:ext>
            </a:extLst>
          </p:cNvPr>
          <p:cNvSpPr/>
          <p:nvPr/>
        </p:nvSpPr>
        <p:spPr>
          <a:xfrm>
            <a:off x="555171" y="35396"/>
            <a:ext cx="6868886" cy="7294305"/>
          </a:xfrm>
          <a:prstGeom prst="rect">
            <a:avLst/>
          </a:prstGeom>
        </p:spPr>
        <p:txBody>
          <a:bodyPr wrap="square">
            <a:spAutoFit/>
          </a:bodyPr>
          <a:lstStyle/>
          <a:p>
            <a:endParaRPr lang="en-US" sz="3600" dirty="0">
              <a:solidFill>
                <a:srgbClr val="FF0000"/>
              </a:solidFill>
              <a:latin typeface="Century Gothic" panose="020B0502020202020204" pitchFamily="34" charset="0"/>
            </a:endParaRPr>
          </a:p>
          <a:p>
            <a:r>
              <a:rPr lang="en-US" b="1" u="sng" dirty="0">
                <a:solidFill>
                  <a:srgbClr val="933634"/>
                </a:solidFill>
                <a:latin typeface="Century Gothic" panose="020B0502020202020204" pitchFamily="34" charset="0"/>
              </a:rPr>
              <a:t>Step One</a:t>
            </a:r>
            <a:r>
              <a:rPr lang="en-US" b="1" dirty="0">
                <a:solidFill>
                  <a:srgbClr val="933634"/>
                </a:solidFill>
                <a:latin typeface="Century Gothic" panose="020B0502020202020204" pitchFamily="34" charset="0"/>
              </a:rPr>
              <a:t>:</a:t>
            </a:r>
          </a:p>
          <a:p>
            <a:r>
              <a:rPr lang="en-US" b="1" dirty="0">
                <a:latin typeface="Century Gothic" panose="020B0502020202020204" pitchFamily="34" charset="0"/>
              </a:rPr>
              <a:t>U.S. Citizen or legal permanent resident spouse files immigrant visa petition with the immigration service</a:t>
            </a:r>
          </a:p>
          <a:p>
            <a:r>
              <a:rPr lang="en-US" dirty="0"/>
              <a:t> </a:t>
            </a:r>
          </a:p>
          <a:p>
            <a:r>
              <a:rPr lang="en-US" dirty="0"/>
              <a:t>• The U.S. citizen or legal permanent resident spouse must show that s/he is a U.S. citizen or legal permanent resident and that s/he has entered into a good faith marriage with the foreign national spouse. Documents evidencing a good faith marriage must be submitted (such as documentation showing joint ownership of property; lease showing joint residence; evidence of joint bank accounts, tax returns, credit cards, utility bills and phone bills; wedding photographs; etc.). </a:t>
            </a:r>
          </a:p>
          <a:p>
            <a:endParaRPr lang="en-US" dirty="0"/>
          </a:p>
          <a:p>
            <a:r>
              <a:rPr lang="en-US" dirty="0"/>
              <a:t>• Upon approval of the immigrant visa petition, spouses of U.S. citizens can proceed immediately to Step Two (or can file Step Two concurrently with step one if using Option Two). Spouses of Legal Permanent Residents, however, must wait until their “priority date” becomes current (see the “Visa Bulletin” at travel.state.gov for more information). </a:t>
            </a:r>
          </a:p>
          <a:p>
            <a:r>
              <a:rPr lang="en-US" dirty="0"/>
              <a:t>	</a:t>
            </a:r>
          </a:p>
          <a:p>
            <a:endParaRPr lang="en-US" dirty="0">
              <a:solidFill>
                <a:srgbClr val="FF0000"/>
              </a:solidFill>
              <a:latin typeface="Century Gothic" panose="020B0502020202020204" pitchFamily="34" charset="0"/>
            </a:endParaRPr>
          </a:p>
          <a:p>
            <a:endParaRPr lang="en-US" dirty="0">
              <a:solidFill>
                <a:srgbClr val="FF0000"/>
              </a:solidFill>
              <a:latin typeface="Century Gothic" panose="020B0502020202020204" pitchFamily="34" charset="0"/>
            </a:endParaRPr>
          </a:p>
          <a:p>
            <a:r>
              <a:rPr lang="en-US" dirty="0">
                <a:solidFill>
                  <a:srgbClr val="FF0000"/>
                </a:solidFill>
                <a:latin typeface="Century Gothic" panose="020B0502020202020204" pitchFamily="34" charset="0"/>
              </a:rPr>
              <a:t>	</a:t>
            </a:r>
          </a:p>
        </p:txBody>
      </p:sp>
    </p:spTree>
    <p:extLst>
      <p:ext uri="{BB962C8B-B14F-4D97-AF65-F5344CB8AC3E}">
        <p14:creationId xmlns:p14="http://schemas.microsoft.com/office/powerpoint/2010/main" val="4084482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D6ECB1-E771-436C-8948-1949333553E5}"/>
              </a:ext>
            </a:extLst>
          </p:cNvPr>
          <p:cNvSpPr/>
          <p:nvPr/>
        </p:nvSpPr>
        <p:spPr>
          <a:xfrm>
            <a:off x="1655188" y="2702162"/>
            <a:ext cx="6379029" cy="1754326"/>
          </a:xfrm>
          <a:prstGeom prst="rect">
            <a:avLst/>
          </a:prstGeom>
        </p:spPr>
        <p:txBody>
          <a:bodyPr wrap="square">
            <a:spAutoFit/>
          </a:bodyPr>
          <a:lstStyle/>
          <a:p>
            <a:r>
              <a:rPr lang="en-US" b="1" u="sng" dirty="0">
                <a:solidFill>
                  <a:srgbClr val="933634"/>
                </a:solidFill>
                <a:latin typeface="Century Gothic" panose="020B0502020202020204" pitchFamily="34" charset="0"/>
              </a:rPr>
              <a:t>Step Two</a:t>
            </a:r>
            <a:r>
              <a:rPr lang="en-US" b="1" dirty="0">
                <a:solidFill>
                  <a:srgbClr val="933634"/>
                </a:solidFill>
                <a:latin typeface="Century Gothic" panose="020B0502020202020204" pitchFamily="34" charset="0"/>
              </a:rPr>
              <a:t>:</a:t>
            </a:r>
          </a:p>
          <a:p>
            <a:r>
              <a:rPr lang="en-US" b="1" dirty="0"/>
              <a:t>Foreign national spouse requests permanent resident status, through adjustment of status or consular processing</a:t>
            </a:r>
          </a:p>
          <a:p>
            <a:r>
              <a:rPr lang="en-US" dirty="0"/>
              <a:t>	</a:t>
            </a:r>
          </a:p>
          <a:p>
            <a:r>
              <a:rPr lang="en-US" dirty="0">
                <a:solidFill>
                  <a:srgbClr val="252525"/>
                </a:solidFill>
                <a:latin typeface="Century Gothic" panose="020B0502020202020204" pitchFamily="34" charset="0"/>
              </a:rPr>
              <a:t>	</a:t>
            </a:r>
          </a:p>
        </p:txBody>
      </p:sp>
    </p:spTree>
    <p:extLst>
      <p:ext uri="{BB962C8B-B14F-4D97-AF65-F5344CB8AC3E}">
        <p14:creationId xmlns:p14="http://schemas.microsoft.com/office/powerpoint/2010/main" val="4000629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245i Adjustment</a:t>
            </a:r>
            <a:endParaRPr lang="en-PH" dirty="0"/>
          </a:p>
        </p:txBody>
      </p:sp>
      <p:sp>
        <p:nvSpPr>
          <p:cNvPr id="4" name="Content Placeholder 3">
            <a:extLst>
              <a:ext uri="{FF2B5EF4-FFF2-40B4-BE49-F238E27FC236}">
                <a16:creationId xmlns:a16="http://schemas.microsoft.com/office/drawing/2014/main" id="{F684720D-B126-4127-9D8D-8CFC302AE7C8}"/>
              </a:ext>
            </a:extLst>
          </p:cNvPr>
          <p:cNvSpPr>
            <a:spLocks noGrp="1"/>
          </p:cNvSpPr>
          <p:nvPr>
            <p:ph idx="1"/>
          </p:nvPr>
        </p:nvSpPr>
        <p:spPr>
          <a:xfrm>
            <a:off x="866439" y="2472869"/>
            <a:ext cx="7684269" cy="4105731"/>
          </a:xfrm>
        </p:spPr>
        <p:txBody>
          <a:bodyPr>
            <a:normAutofit fontScale="92500" lnSpcReduction="10000"/>
          </a:bodyPr>
          <a:lstStyle/>
          <a:p>
            <a:r>
              <a:rPr lang="en-US" dirty="0"/>
              <a:t>Enables certain individuals who are present in the United States who would not normally qualify to apply for adjustment of status in the United States to obtain a green card (permanent residence) regardless of:</a:t>
            </a:r>
          </a:p>
          <a:p>
            <a:pPr lvl="1"/>
            <a:r>
              <a:rPr lang="en-US" dirty="0"/>
              <a:t>The manner they entered the United States</a:t>
            </a:r>
          </a:p>
          <a:p>
            <a:pPr lvl="1"/>
            <a:r>
              <a:rPr lang="en-US" dirty="0"/>
              <a:t>Working in the United States without authorization</a:t>
            </a:r>
          </a:p>
          <a:p>
            <a:pPr lvl="1"/>
            <a:r>
              <a:rPr lang="en-US" dirty="0"/>
              <a:t>Failing to continuously maintain lawful status since entry</a:t>
            </a:r>
          </a:p>
          <a:p>
            <a:r>
              <a:rPr lang="en-US" dirty="0"/>
              <a:t>To qualify for this provision, you must be the beneficiary of a labor certification application (Form ETA 750) or immigrant visa petition (Forms I-130, Petition for Alien Relative or I-140, Immigrant Petition for Alien Worker) filed on or before April 30, 2001. In most cases, you must pay an additional $1,000 fee and complete Supplement A to Form I-485, Application to Register Permanent Residence or Adjust Status, to apply under Section 245(</a:t>
            </a:r>
            <a:r>
              <a:rPr lang="en-US" dirty="0" err="1"/>
              <a:t>i</a:t>
            </a:r>
            <a:r>
              <a:rPr lang="en-US" dirty="0"/>
              <a:t>) provisions with your adjustment of status application (Form I-485).</a:t>
            </a:r>
          </a:p>
          <a:p>
            <a:endParaRPr lang="en-US" dirty="0"/>
          </a:p>
        </p:txBody>
      </p:sp>
    </p:spTree>
    <p:extLst>
      <p:ext uri="{BB962C8B-B14F-4D97-AF65-F5344CB8AC3E}">
        <p14:creationId xmlns:p14="http://schemas.microsoft.com/office/powerpoint/2010/main" val="24656102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TPS Beneficiaries in the 6</a:t>
            </a:r>
            <a:r>
              <a:rPr lang="en-US" baseline="30000" dirty="0"/>
              <a:t>th</a:t>
            </a:r>
            <a:r>
              <a:rPr lang="en-US" dirty="0"/>
              <a:t> and 9</a:t>
            </a:r>
            <a:r>
              <a:rPr lang="en-US" baseline="30000" dirty="0"/>
              <a:t>th</a:t>
            </a:r>
            <a:r>
              <a:rPr lang="en-US" dirty="0"/>
              <a:t> Circuits Are In a More Favorable Position to Get their Residency Approved</a:t>
            </a:r>
          </a:p>
        </p:txBody>
      </p:sp>
      <p:pic>
        <p:nvPicPr>
          <p:cNvPr id="5" name="Content Placeholder 18">
            <a:extLst>
              <a:ext uri="{FF2B5EF4-FFF2-40B4-BE49-F238E27FC236}">
                <a16:creationId xmlns:a16="http://schemas.microsoft.com/office/drawing/2014/main" id="{A603C361-3244-4AB5-90B4-54CE4DB92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008" y="2234742"/>
            <a:ext cx="6467367" cy="4118923"/>
          </a:xfrm>
          <a:prstGeom prst="rect">
            <a:avLst/>
          </a:prstGeom>
        </p:spPr>
      </p:pic>
    </p:spTree>
    <p:extLst>
      <p:ext uri="{BB962C8B-B14F-4D97-AF65-F5344CB8AC3E}">
        <p14:creationId xmlns:p14="http://schemas.microsoft.com/office/powerpoint/2010/main" val="251061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TPS Beneficiaries in the 6</a:t>
            </a:r>
            <a:r>
              <a:rPr lang="en-US" baseline="30000" dirty="0"/>
              <a:t>th</a:t>
            </a:r>
            <a:r>
              <a:rPr lang="en-US" dirty="0"/>
              <a:t> and 9</a:t>
            </a:r>
            <a:r>
              <a:rPr lang="en-US" baseline="30000" dirty="0"/>
              <a:t>th</a:t>
            </a:r>
            <a:r>
              <a:rPr lang="en-US" dirty="0"/>
              <a:t> Circuits Are In a More Favorable Position to Have their Residency Approved</a:t>
            </a:r>
          </a:p>
        </p:txBody>
      </p:sp>
      <p:sp>
        <p:nvSpPr>
          <p:cNvPr id="3" name="Content Placeholder 2"/>
          <p:cNvSpPr>
            <a:spLocks noGrp="1"/>
          </p:cNvSpPr>
          <p:nvPr>
            <p:ph idx="1"/>
          </p:nvPr>
        </p:nvSpPr>
        <p:spPr>
          <a:xfrm>
            <a:off x="866440" y="2810107"/>
            <a:ext cx="7684269" cy="3791747"/>
          </a:xfrm>
        </p:spPr>
        <p:txBody>
          <a:bodyPr>
            <a:normAutofit/>
          </a:bodyPr>
          <a:lstStyle/>
          <a:p>
            <a:r>
              <a:rPr lang="en-US" dirty="0"/>
              <a:t>Under U.S. immigration law, a person </a:t>
            </a:r>
            <a:r>
              <a:rPr lang="en-US" b="1" dirty="0"/>
              <a:t>cannot</a:t>
            </a:r>
            <a:r>
              <a:rPr lang="en-US" dirty="0"/>
              <a:t> obtain residence unless they were “inspected and admitted or paroled” into the U.S. (this means they either entered on a visa and overstayed or have traveled with authorization since they obtained TPS)</a:t>
            </a:r>
          </a:p>
          <a:p>
            <a:pPr lvl="1"/>
            <a:r>
              <a:rPr lang="en-US" dirty="0"/>
              <a:t>Persons who entered illegally, have never been “inspected and admitted or paroled.” </a:t>
            </a:r>
          </a:p>
          <a:p>
            <a:r>
              <a:rPr lang="en-US" dirty="0"/>
              <a:t>In </a:t>
            </a:r>
            <a:r>
              <a:rPr lang="en-US" i="1" dirty="0"/>
              <a:t>Ramirez v. Brown </a:t>
            </a:r>
            <a:r>
              <a:rPr lang="en-US" dirty="0"/>
              <a:t>(9</a:t>
            </a:r>
            <a:r>
              <a:rPr lang="en-US" baseline="30000" dirty="0"/>
              <a:t>th</a:t>
            </a:r>
            <a:r>
              <a:rPr lang="en-US" dirty="0"/>
              <a:t> Circuit) and </a:t>
            </a:r>
            <a:r>
              <a:rPr lang="en-US" i="1" dirty="0"/>
              <a:t>Flores v. USCIS </a:t>
            </a:r>
            <a:r>
              <a:rPr lang="en-US" dirty="0"/>
              <a:t>(6</a:t>
            </a:r>
            <a:r>
              <a:rPr lang="en-US" baseline="30000" dirty="0"/>
              <a:t>th</a:t>
            </a:r>
            <a:r>
              <a:rPr lang="en-US" dirty="0"/>
              <a:t> Circuit) the Courts have found that a grant of TPS status </a:t>
            </a:r>
            <a:r>
              <a:rPr lang="en-US" u="sng" dirty="0"/>
              <a:t>constitutes an “admission” for purposes of adjustment of status</a:t>
            </a:r>
            <a:r>
              <a:rPr lang="en-US" dirty="0"/>
              <a:t>.</a:t>
            </a:r>
          </a:p>
          <a:p>
            <a:r>
              <a:rPr lang="en-US" dirty="0"/>
              <a:t>An individual with TPS status who initially entered without inspection satisfies the statutory requirement.</a:t>
            </a:r>
          </a:p>
          <a:p>
            <a:pPr marL="0" indent="0">
              <a:buNone/>
            </a:pPr>
            <a:endParaRPr lang="en-US" dirty="0"/>
          </a:p>
        </p:txBody>
      </p:sp>
      <p:sp>
        <p:nvSpPr>
          <p:cNvPr id="4" name="Text Placeholder 3"/>
          <p:cNvSpPr>
            <a:spLocks noGrp="1"/>
          </p:cNvSpPr>
          <p:nvPr>
            <p:ph type="body" sz="quarter" idx="13"/>
          </p:nvPr>
        </p:nvSpPr>
        <p:spPr>
          <a:xfrm>
            <a:off x="866774" y="2234743"/>
            <a:ext cx="7683935" cy="575364"/>
          </a:xfrm>
        </p:spPr>
        <p:txBody>
          <a:bodyPr>
            <a:normAutofit fontScale="92500" lnSpcReduction="10000"/>
          </a:bodyPr>
          <a:lstStyle/>
          <a:p>
            <a:r>
              <a:rPr lang="en-US" dirty="0"/>
              <a:t>Why? Because TPS IS AN “ADMISSION” FOR PURPOSES OF ADJUSTMENT OF STATUS OR OBTAINING A “GREEN CARD” </a:t>
            </a:r>
          </a:p>
        </p:txBody>
      </p:sp>
    </p:spTree>
    <p:extLst>
      <p:ext uri="{BB962C8B-B14F-4D97-AF65-F5344CB8AC3E}">
        <p14:creationId xmlns:p14="http://schemas.microsoft.com/office/powerpoint/2010/main" val="739326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TPS Beneficiaries in the Remaining Circuits</a:t>
            </a:r>
          </a:p>
        </p:txBody>
      </p:sp>
      <p:sp>
        <p:nvSpPr>
          <p:cNvPr id="3" name="Content Placeholder 2"/>
          <p:cNvSpPr>
            <a:spLocks noGrp="1"/>
          </p:cNvSpPr>
          <p:nvPr>
            <p:ph idx="1"/>
          </p:nvPr>
        </p:nvSpPr>
        <p:spPr/>
        <p:txBody>
          <a:bodyPr/>
          <a:lstStyle/>
          <a:p>
            <a:r>
              <a:rPr lang="en-US" dirty="0"/>
              <a:t>In contrast, in </a:t>
            </a:r>
            <a:r>
              <a:rPr lang="en-US" i="1" dirty="0"/>
              <a:t>Serrano v. United States Attorney General </a:t>
            </a:r>
            <a:r>
              <a:rPr lang="en-US" dirty="0"/>
              <a:t>(11</a:t>
            </a:r>
            <a:r>
              <a:rPr lang="en-US" baseline="30000" dirty="0"/>
              <a:t>th</a:t>
            </a:r>
            <a:r>
              <a:rPr lang="en-US" dirty="0"/>
              <a:t> Circuit) the court held a grant of TPS does </a:t>
            </a:r>
            <a:r>
              <a:rPr lang="en-US" u="sng" dirty="0"/>
              <a:t>not</a:t>
            </a:r>
            <a:r>
              <a:rPr lang="en-US" dirty="0"/>
              <a:t> constitute an admission.</a:t>
            </a:r>
          </a:p>
          <a:p>
            <a:pPr lvl="1"/>
            <a:r>
              <a:rPr lang="en-US" dirty="0"/>
              <a:t>11</a:t>
            </a:r>
            <a:r>
              <a:rPr lang="en-US" baseline="30000" dirty="0"/>
              <a:t>th</a:t>
            </a:r>
            <a:r>
              <a:rPr lang="en-US" dirty="0"/>
              <a:t> Circuit includes Alabama, Florida, and Georgia.</a:t>
            </a:r>
          </a:p>
          <a:p>
            <a:r>
              <a:rPr lang="en-US" dirty="0">
                <a:solidFill>
                  <a:srgbClr val="FF0000"/>
                </a:solidFill>
              </a:rPr>
              <a:t>In the remaining states/ federal judicial circuits, whether a grant of TPS status is considered an "admission" remains an open question, ripe for a judicial challenge</a:t>
            </a:r>
            <a:r>
              <a:rPr lang="en-US" dirty="0"/>
              <a:t>.</a:t>
            </a:r>
          </a:p>
          <a:p>
            <a:endParaRPr lang="en-US" dirty="0"/>
          </a:p>
          <a:p>
            <a:endParaRPr lang="en-US" dirty="0"/>
          </a:p>
        </p:txBody>
      </p:sp>
    </p:spTree>
    <p:extLst>
      <p:ext uri="{BB962C8B-B14F-4D97-AF65-F5344CB8AC3E}">
        <p14:creationId xmlns:p14="http://schemas.microsoft.com/office/powerpoint/2010/main" val="3117686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Judicial Strategy: For Individuals Outside the 6</a:t>
            </a:r>
            <a:r>
              <a:rPr lang="en-US" baseline="30000" dirty="0"/>
              <a:t>th</a:t>
            </a:r>
            <a:r>
              <a:rPr lang="en-US" dirty="0"/>
              <a:t> and 9</a:t>
            </a:r>
            <a:r>
              <a:rPr lang="en-US" baseline="30000" dirty="0"/>
              <a:t>th</a:t>
            </a:r>
            <a:r>
              <a:rPr lang="en-US" dirty="0"/>
              <a:t> Circuits </a:t>
            </a:r>
          </a:p>
        </p:txBody>
      </p:sp>
      <p:sp>
        <p:nvSpPr>
          <p:cNvPr id="3" name="Content Placeholder 2"/>
          <p:cNvSpPr>
            <a:spLocks noGrp="1"/>
          </p:cNvSpPr>
          <p:nvPr>
            <p:ph idx="1"/>
          </p:nvPr>
        </p:nvSpPr>
        <p:spPr>
          <a:xfrm>
            <a:off x="866440" y="3429000"/>
            <a:ext cx="7684269" cy="3172854"/>
          </a:xfrm>
        </p:spPr>
        <p:txBody>
          <a:bodyPr>
            <a:normAutofit/>
          </a:bodyPr>
          <a:lstStyle/>
          <a:p>
            <a:r>
              <a:rPr lang="en-US" dirty="0"/>
              <a:t>TPS beneficiaries who have U.S. citizen family members (spouse, parents, or children over 21), who entered on a parole, may file adjustment of status applications. </a:t>
            </a:r>
          </a:p>
          <a:p>
            <a:r>
              <a:rPr lang="en-US" dirty="0"/>
              <a:t>Individuals with TPS who are otherwise eligible to adjust may move to the Ninth or Sixth Circuits in order to adjust status. </a:t>
            </a:r>
          </a:p>
          <a:p>
            <a:r>
              <a:rPr lang="en-US" dirty="0"/>
              <a:t>Employers may file petitions for TPS Beneficiaries based on 6</a:t>
            </a:r>
            <a:r>
              <a:rPr lang="en-US" baseline="30000" dirty="0"/>
              <a:t>th</a:t>
            </a:r>
            <a:r>
              <a:rPr lang="en-US" dirty="0"/>
              <a:t> and 9</a:t>
            </a:r>
            <a:r>
              <a:rPr lang="en-US" baseline="30000" dirty="0"/>
              <a:t>th</a:t>
            </a:r>
            <a:r>
              <a:rPr lang="en-US" dirty="0"/>
              <a:t> circuit case law.  Employers must understand there are no guarantees. </a:t>
            </a:r>
          </a:p>
          <a:p>
            <a:r>
              <a:rPr lang="en-US" dirty="0"/>
              <a:t>Best to move quickly.  </a:t>
            </a:r>
          </a:p>
          <a:p>
            <a:endParaRPr lang="en-US" dirty="0"/>
          </a:p>
        </p:txBody>
      </p:sp>
      <p:sp>
        <p:nvSpPr>
          <p:cNvPr id="4" name="Text Placeholder 3"/>
          <p:cNvSpPr>
            <a:spLocks noGrp="1"/>
          </p:cNvSpPr>
          <p:nvPr>
            <p:ph type="body" sz="quarter" idx="13"/>
          </p:nvPr>
        </p:nvSpPr>
        <p:spPr>
          <a:xfrm>
            <a:off x="866774" y="2234742"/>
            <a:ext cx="7683935" cy="943355"/>
          </a:xfrm>
        </p:spPr>
        <p:txBody>
          <a:bodyPr>
            <a:normAutofit/>
          </a:bodyPr>
          <a:lstStyle/>
          <a:p>
            <a:r>
              <a:rPr lang="en-US" dirty="0"/>
              <a:t>Employers and Family Members May Want to File Petitions on Behalf of TPS Beneficiaries under the Argument that they have been “admitted” for purposes of Adjustment of Status (Green Card) </a:t>
            </a:r>
          </a:p>
        </p:txBody>
      </p:sp>
    </p:spTree>
    <p:extLst>
      <p:ext uri="{BB962C8B-B14F-4D97-AF65-F5344CB8AC3E}">
        <p14:creationId xmlns:p14="http://schemas.microsoft.com/office/powerpoint/2010/main" val="253726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Other Possible Options are Dependent on the Facts of the Individual’s Case	</a:t>
            </a:r>
            <a:endParaRPr lang="en-PH" sz="2400" dirty="0"/>
          </a:p>
        </p:txBody>
      </p:sp>
      <p:sp>
        <p:nvSpPr>
          <p:cNvPr id="4" name="Text Placeholder 3">
            <a:extLst>
              <a:ext uri="{FF2B5EF4-FFF2-40B4-BE49-F238E27FC236}">
                <a16:creationId xmlns:a16="http://schemas.microsoft.com/office/drawing/2014/main" id="{4E4A76ED-F5D9-479A-9AF0-6772066D7238}"/>
              </a:ext>
            </a:extLst>
          </p:cNvPr>
          <p:cNvSpPr>
            <a:spLocks noGrp="1"/>
          </p:cNvSpPr>
          <p:nvPr>
            <p:ph type="body" sz="quarter" idx="13"/>
          </p:nvPr>
        </p:nvSpPr>
        <p:spPr/>
        <p:txBody>
          <a:bodyPr/>
          <a:lstStyle/>
          <a:p>
            <a:r>
              <a:rPr lang="en-US" dirty="0"/>
              <a:t>FOR TPS HOLDERS NOT IN REMOVAL PROCEEDINGS</a:t>
            </a:r>
          </a:p>
          <a:p>
            <a:endParaRPr lang="en-US" dirty="0"/>
          </a:p>
        </p:txBody>
      </p:sp>
      <p:sp>
        <p:nvSpPr>
          <p:cNvPr id="8" name="Content Placeholder 7">
            <a:extLst>
              <a:ext uri="{FF2B5EF4-FFF2-40B4-BE49-F238E27FC236}">
                <a16:creationId xmlns:a16="http://schemas.microsoft.com/office/drawing/2014/main" id="{01C04FAF-218A-42F5-BCF9-A4C24887BCE6}"/>
              </a:ext>
            </a:extLst>
          </p:cNvPr>
          <p:cNvSpPr>
            <a:spLocks noGrp="1"/>
          </p:cNvSpPr>
          <p:nvPr>
            <p:ph idx="1"/>
          </p:nvPr>
        </p:nvSpPr>
        <p:spPr/>
        <p:txBody>
          <a:bodyPr>
            <a:normAutofit/>
          </a:bodyPr>
          <a:lstStyle/>
          <a:p>
            <a:pPr lvl="1"/>
            <a:r>
              <a:rPr lang="en-US" dirty="0"/>
              <a:t>Asylum/Withholding/CAT</a:t>
            </a:r>
          </a:p>
          <a:p>
            <a:pPr lvl="1"/>
            <a:r>
              <a:rPr lang="en-US" dirty="0"/>
              <a:t>Eligible for U visa</a:t>
            </a:r>
          </a:p>
          <a:p>
            <a:pPr lvl="1"/>
            <a:r>
              <a:rPr lang="en-US" dirty="0"/>
              <a:t>Eligible for T visa</a:t>
            </a:r>
          </a:p>
          <a:p>
            <a:pPr lvl="1"/>
            <a:r>
              <a:rPr lang="en-US" dirty="0"/>
              <a:t>I-601 Provisional Waiver </a:t>
            </a:r>
          </a:p>
          <a:p>
            <a:pPr lvl="1"/>
            <a:r>
              <a:rPr lang="en-US" dirty="0"/>
              <a:t>Deferred Action based on compelling humanitarian reasons (filed with USCIS Director) </a:t>
            </a:r>
          </a:p>
        </p:txBody>
      </p:sp>
    </p:spTree>
    <p:extLst>
      <p:ext uri="{BB962C8B-B14F-4D97-AF65-F5344CB8AC3E}">
        <p14:creationId xmlns:p14="http://schemas.microsoft.com/office/powerpoint/2010/main" val="26778359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Other Possible Options are Dependent on the Facts of the Individual’s Case	</a:t>
            </a:r>
            <a:endParaRPr lang="en-PH" sz="2400" dirty="0"/>
          </a:p>
        </p:txBody>
      </p:sp>
      <p:sp>
        <p:nvSpPr>
          <p:cNvPr id="4" name="Text Placeholder 3">
            <a:extLst>
              <a:ext uri="{FF2B5EF4-FFF2-40B4-BE49-F238E27FC236}">
                <a16:creationId xmlns:a16="http://schemas.microsoft.com/office/drawing/2014/main" id="{4E4A76ED-F5D9-479A-9AF0-6772066D7238}"/>
              </a:ext>
            </a:extLst>
          </p:cNvPr>
          <p:cNvSpPr>
            <a:spLocks noGrp="1"/>
          </p:cNvSpPr>
          <p:nvPr>
            <p:ph type="body" sz="quarter" idx="13"/>
          </p:nvPr>
        </p:nvSpPr>
        <p:spPr/>
        <p:txBody>
          <a:bodyPr/>
          <a:lstStyle/>
          <a:p>
            <a:r>
              <a:rPr lang="en-US" dirty="0"/>
              <a:t>FOR TPS HOLDERS IN REMOVAL PROCEEDINGS</a:t>
            </a:r>
          </a:p>
          <a:p>
            <a:endParaRPr lang="en-US" dirty="0"/>
          </a:p>
        </p:txBody>
      </p:sp>
      <p:sp>
        <p:nvSpPr>
          <p:cNvPr id="8" name="Content Placeholder 7">
            <a:extLst>
              <a:ext uri="{FF2B5EF4-FFF2-40B4-BE49-F238E27FC236}">
                <a16:creationId xmlns:a16="http://schemas.microsoft.com/office/drawing/2014/main" id="{01C04FAF-218A-42F5-BCF9-A4C24887BCE6}"/>
              </a:ext>
            </a:extLst>
          </p:cNvPr>
          <p:cNvSpPr>
            <a:spLocks noGrp="1"/>
          </p:cNvSpPr>
          <p:nvPr>
            <p:ph idx="1"/>
          </p:nvPr>
        </p:nvSpPr>
        <p:spPr/>
        <p:txBody>
          <a:bodyPr/>
          <a:lstStyle/>
          <a:p>
            <a:pPr lvl="1"/>
            <a:r>
              <a:rPr lang="en-US" dirty="0"/>
              <a:t>NACARA</a:t>
            </a:r>
          </a:p>
          <a:p>
            <a:pPr lvl="1"/>
            <a:r>
              <a:rPr lang="en-US" dirty="0"/>
              <a:t>Asylum </a:t>
            </a:r>
          </a:p>
          <a:p>
            <a:pPr lvl="1"/>
            <a:r>
              <a:rPr lang="en-US" dirty="0"/>
              <a:t>Asylum/Withholding/CAT</a:t>
            </a:r>
          </a:p>
          <a:p>
            <a:pPr lvl="1"/>
            <a:r>
              <a:rPr lang="en-US" dirty="0"/>
              <a:t>10 Year Cancellation of Removal due to extreme hardship to a U.S. citizen or LPR spouse, parent, or child</a:t>
            </a:r>
          </a:p>
          <a:p>
            <a:pPr lvl="1"/>
            <a:r>
              <a:rPr lang="en-US" dirty="0"/>
              <a:t>Motion to Terminate (</a:t>
            </a:r>
            <a:r>
              <a:rPr lang="en-US" dirty="0" err="1"/>
              <a:t>Avetisyan</a:t>
            </a:r>
            <a:r>
              <a:rPr lang="en-US" dirty="0"/>
              <a:t>) </a:t>
            </a:r>
          </a:p>
          <a:p>
            <a:pPr lvl="1"/>
            <a:endParaRPr lang="en-US" dirty="0"/>
          </a:p>
        </p:txBody>
      </p:sp>
    </p:spTree>
    <p:extLst>
      <p:ext uri="{BB962C8B-B14F-4D97-AF65-F5344CB8AC3E}">
        <p14:creationId xmlns:p14="http://schemas.microsoft.com/office/powerpoint/2010/main" val="36602490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Other Possible Options are Dependent on the Facts of the Individual’s Case	</a:t>
            </a:r>
            <a:endParaRPr lang="en-PH" sz="2400" dirty="0"/>
          </a:p>
        </p:txBody>
      </p:sp>
      <p:sp>
        <p:nvSpPr>
          <p:cNvPr id="4" name="Text Placeholder 3">
            <a:extLst>
              <a:ext uri="{FF2B5EF4-FFF2-40B4-BE49-F238E27FC236}">
                <a16:creationId xmlns:a16="http://schemas.microsoft.com/office/drawing/2014/main" id="{4E4A76ED-F5D9-479A-9AF0-6772066D7238}"/>
              </a:ext>
            </a:extLst>
          </p:cNvPr>
          <p:cNvSpPr>
            <a:spLocks noGrp="1"/>
          </p:cNvSpPr>
          <p:nvPr>
            <p:ph type="body" sz="quarter" idx="13"/>
          </p:nvPr>
        </p:nvSpPr>
        <p:spPr/>
        <p:txBody>
          <a:bodyPr/>
          <a:lstStyle/>
          <a:p>
            <a:r>
              <a:rPr lang="en-US" dirty="0"/>
              <a:t>FOR TPS HOLDERS WITH PREVIOUS ORDERS OF DEPORTATION</a:t>
            </a:r>
          </a:p>
          <a:p>
            <a:endParaRPr lang="en-US" dirty="0"/>
          </a:p>
        </p:txBody>
      </p:sp>
      <p:sp>
        <p:nvSpPr>
          <p:cNvPr id="8" name="Content Placeholder 7">
            <a:extLst>
              <a:ext uri="{FF2B5EF4-FFF2-40B4-BE49-F238E27FC236}">
                <a16:creationId xmlns:a16="http://schemas.microsoft.com/office/drawing/2014/main" id="{01C04FAF-218A-42F5-BCF9-A4C24887BCE6}"/>
              </a:ext>
            </a:extLst>
          </p:cNvPr>
          <p:cNvSpPr>
            <a:spLocks noGrp="1"/>
          </p:cNvSpPr>
          <p:nvPr>
            <p:ph idx="1"/>
          </p:nvPr>
        </p:nvSpPr>
        <p:spPr/>
        <p:txBody>
          <a:bodyPr/>
          <a:lstStyle/>
          <a:p>
            <a:pPr lvl="1"/>
            <a:r>
              <a:rPr lang="en-US" dirty="0"/>
              <a:t>Motion to Reopen due to Changed Circumstances (Asylum/Withholding/CAT) (request a stay of removal)</a:t>
            </a:r>
          </a:p>
          <a:p>
            <a:pPr lvl="1"/>
            <a:r>
              <a:rPr lang="en-US" dirty="0"/>
              <a:t>Motion to Reopen due to Extraordinary Circumstances (Ineffective Assistance of Counsel) (request a stay of removal)</a:t>
            </a:r>
          </a:p>
          <a:p>
            <a:pPr lvl="1"/>
            <a:r>
              <a:rPr lang="en-US" dirty="0"/>
              <a:t>Motion to Reopen </a:t>
            </a:r>
            <a:r>
              <a:rPr lang="en-US" i="1" dirty="0" err="1"/>
              <a:t>sua</a:t>
            </a:r>
            <a:r>
              <a:rPr lang="en-US" i="1" dirty="0"/>
              <a:t> </a:t>
            </a:r>
            <a:r>
              <a:rPr lang="en-US" i="1" dirty="0" err="1"/>
              <a:t>sponte</a:t>
            </a:r>
            <a:r>
              <a:rPr lang="en-US" i="1" dirty="0"/>
              <a:t> </a:t>
            </a:r>
            <a:r>
              <a:rPr lang="en-US" dirty="0"/>
              <a:t>due to compelling equities (</a:t>
            </a:r>
            <a:r>
              <a:rPr lang="en-US" dirty="0" err="1"/>
              <a:t>Avetisyan</a:t>
            </a:r>
            <a:r>
              <a:rPr lang="en-US" dirty="0"/>
              <a:t>) (request a stay of removal)</a:t>
            </a:r>
          </a:p>
          <a:p>
            <a:pPr lvl="1"/>
            <a:r>
              <a:rPr lang="en-US" dirty="0"/>
              <a:t>Motion to Reopen due to lack of notice (automatic stay) </a:t>
            </a:r>
          </a:p>
          <a:p>
            <a:pPr lvl="1"/>
            <a:r>
              <a:rPr lang="en-US" dirty="0"/>
              <a:t>Motion to Reopen due to being within the 90/180 deadline (request a stay of removal)</a:t>
            </a:r>
          </a:p>
          <a:p>
            <a:pPr lvl="1"/>
            <a:r>
              <a:rPr lang="en-US" dirty="0"/>
              <a:t>Post-Order Deferred Action based on compelling humanitarian reasons (filed with ERO) </a:t>
            </a:r>
          </a:p>
          <a:p>
            <a:endParaRPr lang="en-US" dirty="0"/>
          </a:p>
        </p:txBody>
      </p:sp>
    </p:spTree>
    <p:extLst>
      <p:ext uri="{BB962C8B-B14F-4D97-AF65-F5344CB8AC3E}">
        <p14:creationId xmlns:p14="http://schemas.microsoft.com/office/powerpoint/2010/main" val="31209953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5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grpSp>
        <p:nvGrpSpPr>
          <p:cNvPr id="94" name="Group 57"/>
          <p:cNvGrpSpPr>
            <a:grpSpLocks noGrp="1" noUngrp="1" noRot="1" noChangeAspect="1" noMove="1" noResize="1"/>
          </p:cNvGrpSpPr>
          <p:nvPr>
            <p:extLst>
              <p:ext uri="{386F3935-93C4-4BCD-93E2-E3B085C9AB24}">
                <p16:designElem xmlns:p16="http://schemas.microsoft.com/office/powerpoint/2015/main" val="1"/>
              </p:ext>
            </p:extLst>
          </p:nvPr>
        </p:nvGrpSpPr>
        <p:grpSpPr>
          <a:xfrm>
            <a:off x="-2266" y="-2022"/>
            <a:ext cx="9146266" cy="6861037"/>
            <a:chOff x="-2266" y="-2022"/>
            <a:chExt cx="9146266" cy="6861037"/>
          </a:xfrm>
        </p:grpSpPr>
        <p:sp>
          <p:nvSpPr>
            <p:cNvPr id="59" name="Rectangle 58"/>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Oval 59"/>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 name="Oval 60"/>
            <p:cNvSpPr/>
            <p:nvPr>
              <p:extLst>
                <p:ext uri="{386F3935-93C4-4BCD-93E2-E3B085C9AB24}">
                  <p16:designElem xmlns:p16="http://schemas.microsoft.com/office/powerpoint/2015/main" val="1"/>
                </p:ext>
              </p:extLst>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2" name="Oval 61"/>
            <p:cNvSpPr/>
            <p:nvPr>
              <p:extLst>
                <p:ext uri="{386F3935-93C4-4BCD-93E2-E3B085C9AB24}">
                  <p16:designElem xmlns:p16="http://schemas.microsoft.com/office/powerpoint/2015/main" val="1"/>
                </p:ext>
              </p:extLst>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3" name="Oval 62"/>
            <p:cNvSpPr/>
            <p:nvPr>
              <p:extLst>
                <p:ext uri="{386F3935-93C4-4BCD-93E2-E3B085C9AB24}">
                  <p16:designElem xmlns:p16="http://schemas.microsoft.com/office/powerpoint/2015/main" val="1"/>
                </p:ext>
              </p:extLst>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4" name="Oval 63"/>
            <p:cNvSpPr/>
            <p:nvPr>
              <p:extLst>
                <p:ext uri="{386F3935-93C4-4BCD-93E2-E3B085C9AB24}">
                  <p16:designElem xmlns:p16="http://schemas.microsoft.com/office/powerpoint/2015/main" val="1"/>
                </p:ext>
              </p:extLst>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5" name="Freeform 5"/>
            <p:cNvSpPr/>
            <p:nvPr>
              <p:extLst>
                <p:ext uri="{386F3935-93C4-4BCD-93E2-E3B085C9AB24}">
                  <p16:designElem xmlns:p16="http://schemas.microsoft.com/office/powerpoint/2015/main" val="1"/>
                </p:ext>
              </p:extLst>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6" name="Freeform 25"/>
            <p:cNvSpPr/>
            <p:nvPr>
              <p:extLst>
                <p:ext uri="{386F3935-93C4-4BCD-93E2-E3B085C9AB24}">
                  <p16:designElem xmlns:p16="http://schemas.microsoft.com/office/powerpoint/2015/main" val="1"/>
                </p:ext>
              </p:extLst>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67" name="Freeform 5"/>
            <p:cNvSpPr>
              <a:spLocks noEditPoints="1"/>
            </p:cNvSpPr>
            <p:nvPr>
              <p:extLst>
                <p:ext uri="{386F3935-93C4-4BCD-93E2-E3B085C9AB24}">
                  <p16:designElem xmlns:p16="http://schemas.microsoft.com/office/powerpoint/2015/main" val="1"/>
                </p:ext>
              </p:extLst>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95"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p:cNvPicPr>
            <a:picLocks noGrp="1"/>
          </p:cNvPicPr>
          <p:nvPr>
            <p:ph idx="1"/>
          </p:nvPr>
        </p:nvPicPr>
        <p:blipFill>
          <a:blip r:embed="rId4"/>
          <a:stretch>
            <a:fillRect/>
          </a:stretch>
        </p:blipFill>
        <p:spPr>
          <a:xfrm>
            <a:off x="6194718" y="2860208"/>
            <a:ext cx="2310036" cy="3063240"/>
          </a:xfrm>
          <a:prstGeom prst="roundRect">
            <a:avLst>
              <a:gd name="adj" fmla="val 1858"/>
            </a:avLst>
          </a:prstGeom>
          <a:ln>
            <a:solidFill>
              <a:schemeClr val="accent1"/>
            </a:solidFill>
          </a:ln>
          <a:effectLst>
            <a:outerShdw blurRad="50800" dist="50800" dir="5400000" algn="tl" rotWithShape="0">
              <a:srgbClr val="000000">
                <a:alpha val="43000"/>
              </a:srgbClr>
            </a:outerShdw>
          </a:effectLst>
        </p:spPr>
      </p:pic>
      <p:sp>
        <p:nvSpPr>
          <p:cNvPr id="2" name="Title 1"/>
          <p:cNvSpPr>
            <a:spLocks noGrp="1"/>
          </p:cNvSpPr>
          <p:nvPr>
            <p:ph type="title"/>
          </p:nvPr>
        </p:nvSpPr>
        <p:spPr>
          <a:xfrm>
            <a:off x="866441" y="927099"/>
            <a:ext cx="6345260" cy="709865"/>
          </a:xfrm>
        </p:spPr>
        <p:txBody>
          <a:bodyPr vert="horz" lIns="91440" tIns="45720" rIns="91440" bIns="45720" rtlCol="0" anchor="ctr">
            <a:normAutofit/>
          </a:bodyPr>
          <a:lstStyle/>
          <a:p>
            <a:r>
              <a:rPr lang="en-US" sz="3200" dirty="0">
                <a:solidFill>
                  <a:schemeClr val="bg1"/>
                </a:solidFill>
                <a:latin typeface="+mj-lt"/>
                <a:cs typeface="+mj-cs"/>
              </a:rPr>
              <a:t>Sandra Grossman</a:t>
            </a:r>
          </a:p>
        </p:txBody>
      </p:sp>
      <p:sp>
        <p:nvSpPr>
          <p:cNvPr id="3" name="TextBox 2"/>
          <p:cNvSpPr txBox="1"/>
          <p:nvPr/>
        </p:nvSpPr>
        <p:spPr>
          <a:xfrm>
            <a:off x="485023" y="2693145"/>
            <a:ext cx="5486400" cy="3530600"/>
          </a:xfrm>
          <a:prstGeom prst="rect">
            <a:avLst/>
          </a:prstGeom>
        </p:spPr>
        <p:txBody>
          <a:bodyPr vert="horz" lIns="91440" tIns="45720" rIns="91440" bIns="45720" rtlCol="0" anchor="ctr">
            <a:noAutofit/>
          </a:bodyPr>
          <a:lstStyle/>
          <a:p>
            <a:pPr>
              <a:buClr>
                <a:schemeClr val="accent1"/>
              </a:buClr>
              <a:buSzPct val="80000"/>
            </a:pPr>
            <a:r>
              <a:rPr lang="en-US" sz="1200" dirty="0"/>
              <a:t>Sandra Grossman is the Managing Partner of Grossman Law, LLC, a full-service, immigration law firm operating in Bethesda, Maryland. She is an experienced litigator, having successfully represented individuals in many aspects of immigration law before the immigration courts, Board of Immigration Appeals, and the Federal District Courts. Ms. Grossman represents clients in the area of deportation defense, detention and bond issues, the immigration consequences of criminal convictions, consular processing, requests under the Freedom of Information Act (FOIA), waivers of inadmissibility, asylum, adjustment of status and naturalization applications, and extraordinary ability and artist’s visas, among many other matters. </a:t>
            </a:r>
          </a:p>
          <a:p>
            <a:pPr>
              <a:buClr>
                <a:schemeClr val="accent1"/>
              </a:buClr>
              <a:buSzPct val="80000"/>
            </a:pPr>
            <a:endParaRPr lang="en-US" sz="1200" dirty="0"/>
          </a:p>
          <a:p>
            <a:pPr>
              <a:buClr>
                <a:schemeClr val="accent1"/>
              </a:buClr>
              <a:buSzPct val="80000"/>
            </a:pPr>
            <a:r>
              <a:rPr lang="en-US" sz="1200" dirty="0"/>
              <a:t>She is a Former Adjunct Associate Professor in Immigration Law at the Washington College of Law, American University. Ms. Grossman publishes and speaks frequently on the topic of immigration law and is a member of the Editorial Board of Bender’s Immigration Bulletin as well as a regular contributor to the Huffington Post. Ms. Grossman is a Member of the American Immigration Lawyers Association (AILA). She was Vice Chair of AILA’s Asylum and Refugee Committee (2016-2017). </a:t>
            </a:r>
          </a:p>
          <a:p>
            <a:pPr>
              <a:buClr>
                <a:schemeClr val="accent1"/>
              </a:buClr>
              <a:buSzPct val="80000"/>
            </a:pPr>
            <a:endParaRPr lang="en-US" sz="1200" dirty="0"/>
          </a:p>
          <a:p>
            <a:pPr>
              <a:buClr>
                <a:schemeClr val="accent1"/>
              </a:buClr>
              <a:buSzPct val="80000"/>
            </a:pPr>
            <a:r>
              <a:rPr lang="en-US" sz="1200" dirty="0"/>
              <a:t>She is a native Spanish and English speaker and is conversant in French. </a:t>
            </a:r>
          </a:p>
        </p:txBody>
      </p:sp>
    </p:spTree>
    <p:extLst>
      <p:ext uri="{BB962C8B-B14F-4D97-AF65-F5344CB8AC3E}">
        <p14:creationId xmlns:p14="http://schemas.microsoft.com/office/powerpoint/2010/main" val="3906835258"/>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PH" sz="4400" dirty="0">
                <a:cs typeface="Arial" panose="020B0604020202020204" pitchFamily="34" charset="0"/>
              </a:rPr>
              <a:t>Contact Information</a:t>
            </a:r>
          </a:p>
        </p:txBody>
      </p:sp>
      <p:grpSp>
        <p:nvGrpSpPr>
          <p:cNvPr id="18" name="Group 17"/>
          <p:cNvGrpSpPr/>
          <p:nvPr/>
        </p:nvGrpSpPr>
        <p:grpSpPr>
          <a:xfrm>
            <a:off x="661039" y="3683397"/>
            <a:ext cx="3498585" cy="2505456"/>
            <a:chOff x="1323531" y="3687845"/>
            <a:chExt cx="3498585" cy="2361479"/>
          </a:xfrm>
        </p:grpSpPr>
        <p:sp>
          <p:nvSpPr>
            <p:cNvPr id="6" name="Text Box 7"/>
            <p:cNvSpPr txBox="1">
              <a:spLocks noChangeArrowheads="1"/>
            </p:cNvSpPr>
            <p:nvPr/>
          </p:nvSpPr>
          <p:spPr bwMode="auto">
            <a:xfrm>
              <a:off x="1323531" y="4494844"/>
              <a:ext cx="3461019"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7432" rIns="27432" bIns="27432"/>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US" sz="1600" dirty="0">
                  <a:latin typeface="+mj-lt"/>
                </a:rPr>
                <a:t>8737 Colesville Road, Suite 950</a:t>
              </a:r>
            </a:p>
            <a:p>
              <a:pPr>
                <a:spcBef>
                  <a:spcPts val="0"/>
                </a:spcBef>
                <a:buNone/>
              </a:pPr>
              <a:r>
                <a:rPr lang="en-US" sz="1600" dirty="0">
                  <a:latin typeface="+mj-lt"/>
                </a:rPr>
                <a:t>Silver Spring, MD 20910</a:t>
              </a:r>
            </a:p>
            <a:p>
              <a:pPr>
                <a:spcBef>
                  <a:spcPts val="0"/>
                </a:spcBef>
                <a:buNone/>
              </a:pPr>
              <a:r>
                <a:rPr lang="en-US" sz="1600" dirty="0">
                  <a:latin typeface="+mj-lt"/>
                </a:rPr>
                <a:t>Tel: + 1 301 917 6900 </a:t>
              </a:r>
              <a:br>
                <a:rPr lang="en-US" sz="1600" dirty="0">
                  <a:latin typeface="+mj-lt"/>
                </a:rPr>
              </a:br>
              <a:r>
                <a:rPr lang="en-US" sz="1600" dirty="0">
                  <a:latin typeface="+mj-lt"/>
                </a:rPr>
                <a:t>Fax: + 1 301 424 0929</a:t>
              </a:r>
            </a:p>
            <a:p>
              <a:pPr>
                <a:spcBef>
                  <a:spcPts val="0"/>
                </a:spcBef>
                <a:buNone/>
              </a:pPr>
              <a:r>
                <a:rPr lang="en-US" sz="1600" u="sng" dirty="0">
                  <a:latin typeface="+mj-lt"/>
                  <a:hlinkClick r:id="rId3"/>
                </a:rPr>
                <a:t>byoung@hyimmigration.com</a:t>
              </a:r>
              <a:r>
                <a:rPr lang="en-US" sz="1600" dirty="0">
                  <a:latin typeface="+mj-lt"/>
                </a:rPr>
                <a:t> </a:t>
              </a:r>
            </a:p>
            <a:p>
              <a:pPr>
                <a:spcBef>
                  <a:spcPts val="0"/>
                </a:spcBef>
                <a:buNone/>
              </a:pPr>
              <a:r>
                <a:rPr lang="en-US" sz="1600" u="sng" dirty="0">
                  <a:latin typeface="+mj-lt"/>
                  <a:hlinkClick r:id="rId4"/>
                </a:rPr>
                <a:t>www.hyimmigration.com</a:t>
              </a:r>
              <a:endParaRPr lang="en-US" sz="1600" dirty="0">
                <a:latin typeface="+mj-lt"/>
              </a:endParaRPr>
            </a:p>
            <a:p>
              <a:pPr eaLnBrk="1" hangingPunct="1">
                <a:spcBef>
                  <a:spcPct val="0"/>
                </a:spcBef>
                <a:buClrTx/>
                <a:buFontTx/>
                <a:buNone/>
              </a:pPr>
              <a:endParaRPr lang="en-US" altLang="en-US" sz="1600" dirty="0">
                <a:solidFill>
                  <a:srgbClr val="000000"/>
                </a:solidFill>
                <a:latin typeface="+mj-lt"/>
              </a:endParaRPr>
            </a:p>
            <a:p>
              <a:pPr eaLnBrk="1" hangingPunct="1">
                <a:spcBef>
                  <a:spcPct val="0"/>
                </a:spcBef>
                <a:buClrTx/>
                <a:buFontTx/>
                <a:buNone/>
              </a:pPr>
              <a:endParaRPr lang="en-US" altLang="en-US" sz="1600" dirty="0">
                <a:solidFill>
                  <a:srgbClr val="000000"/>
                </a:solidFill>
                <a:latin typeface="+mj-lt"/>
              </a:endParaRPr>
            </a:p>
            <a:p>
              <a:pPr eaLnBrk="1" hangingPunct="1">
                <a:spcBef>
                  <a:spcPct val="0"/>
                </a:spcBef>
                <a:buClrTx/>
                <a:buFontTx/>
                <a:buNone/>
              </a:pPr>
              <a:endParaRPr lang="en-US" altLang="en-US" sz="1600" dirty="0">
                <a:latin typeface="+mj-lt"/>
              </a:endParaRPr>
            </a:p>
          </p:txBody>
        </p:sp>
        <p:pic>
          <p:nvPicPr>
            <p:cNvPr id="7" name="Picture 6" descr="cid:image003.png@01CFC860.3FB1B460"/>
            <p:cNvPicPr/>
            <p:nvPr/>
          </p:nvPicPr>
          <p:blipFill>
            <a:blip r:embed="rId5">
              <a:extLst>
                <a:ext uri="{28A0092B-C50C-407E-A947-70E740481C1C}">
                  <a14:useLocalDpi xmlns:a14="http://schemas.microsoft.com/office/drawing/2010/main" val="0"/>
                </a:ext>
              </a:extLst>
            </a:blip>
            <a:srcRect/>
            <a:stretch>
              <a:fillRect/>
            </a:stretch>
          </p:blipFill>
          <p:spPr bwMode="auto">
            <a:xfrm>
              <a:off x="1323531" y="3687845"/>
              <a:ext cx="3498585" cy="465759"/>
            </a:xfrm>
            <a:prstGeom prst="rect">
              <a:avLst/>
            </a:prstGeom>
            <a:noFill/>
            <a:ln>
              <a:noFill/>
            </a:ln>
          </p:spPr>
        </p:pic>
      </p:grpSp>
      <p:grpSp>
        <p:nvGrpSpPr>
          <p:cNvPr id="9" name="Group 8">
            <a:extLst>
              <a:ext uri="{FF2B5EF4-FFF2-40B4-BE49-F238E27FC236}">
                <a16:creationId xmlns:a16="http://schemas.microsoft.com/office/drawing/2014/main" id="{4989C53B-97F3-4C3C-8923-BB66FA09CDFA}"/>
              </a:ext>
            </a:extLst>
          </p:cNvPr>
          <p:cNvGrpSpPr/>
          <p:nvPr/>
        </p:nvGrpSpPr>
        <p:grpSpPr>
          <a:xfrm>
            <a:off x="4722051" y="3491640"/>
            <a:ext cx="3555675" cy="2504355"/>
            <a:chOff x="1323531" y="3544969"/>
            <a:chExt cx="3555675" cy="2504355"/>
          </a:xfrm>
        </p:grpSpPr>
        <p:sp>
          <p:nvSpPr>
            <p:cNvPr id="10" name="Text Box 7">
              <a:extLst>
                <a:ext uri="{FF2B5EF4-FFF2-40B4-BE49-F238E27FC236}">
                  <a16:creationId xmlns:a16="http://schemas.microsoft.com/office/drawing/2014/main" id="{B3711CFE-DD4E-44E3-ACD9-F82B350BA45C}"/>
                </a:ext>
              </a:extLst>
            </p:cNvPr>
            <p:cNvSpPr txBox="1">
              <a:spLocks noChangeArrowheads="1"/>
            </p:cNvSpPr>
            <p:nvPr/>
          </p:nvSpPr>
          <p:spPr bwMode="auto">
            <a:xfrm>
              <a:off x="1323531" y="4494844"/>
              <a:ext cx="3461019"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7432" rIns="27432" bIns="27432"/>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US" sz="1600" dirty="0">
                  <a:latin typeface="+mj-lt"/>
                </a:rPr>
                <a:t>4922 Fairmont Ave., Suite 200</a:t>
              </a:r>
            </a:p>
            <a:p>
              <a:pPr>
                <a:buNone/>
              </a:pPr>
              <a:r>
                <a:rPr lang="en-US" sz="1600" dirty="0">
                  <a:latin typeface="+mj-lt"/>
                </a:rPr>
                <a:t>Bethesda, MD 20814</a:t>
              </a:r>
            </a:p>
            <a:p>
              <a:pPr>
                <a:buNone/>
              </a:pPr>
              <a:r>
                <a:rPr lang="en-US" sz="1600" dirty="0">
                  <a:latin typeface="+mj-lt"/>
                </a:rPr>
                <a:t>Tel: + 1 240 403 0913</a:t>
              </a:r>
              <a:br>
                <a:rPr lang="en-US" sz="1600" dirty="0">
                  <a:latin typeface="+mj-lt"/>
                </a:rPr>
              </a:br>
              <a:r>
                <a:rPr lang="en-US" sz="1600" dirty="0">
                  <a:latin typeface="+mj-lt"/>
                </a:rPr>
                <a:t>Fax: + 1 240 453 0915</a:t>
              </a:r>
              <a:br>
                <a:rPr lang="en-US" sz="1600" dirty="0">
                  <a:latin typeface="+mj-lt"/>
                </a:rPr>
              </a:br>
              <a:r>
                <a:rPr lang="en-US" sz="1600" dirty="0">
                  <a:latin typeface="+mj-lt"/>
                  <a:hlinkClick r:id="rId6"/>
                </a:rPr>
                <a:t>Sandra@grossmanlawllc.com</a:t>
              </a:r>
              <a:r>
                <a:rPr lang="en-US" sz="1600" dirty="0">
                  <a:latin typeface="+mj-lt"/>
                </a:rPr>
                <a:t>    </a:t>
              </a:r>
            </a:p>
            <a:p>
              <a:pPr>
                <a:buNone/>
              </a:pPr>
              <a:r>
                <a:rPr lang="en-US" sz="1600" dirty="0">
                  <a:latin typeface="+mj-lt"/>
                  <a:hlinkClick r:id="rId7"/>
                </a:rPr>
                <a:t>www.grossmanlawllc.com</a:t>
              </a:r>
              <a:r>
                <a:rPr lang="en-US" sz="1600" dirty="0">
                  <a:latin typeface="+mj-lt"/>
                </a:rPr>
                <a:t> </a:t>
              </a:r>
            </a:p>
            <a:p>
              <a:pPr>
                <a:spcBef>
                  <a:spcPts val="0"/>
                </a:spcBef>
                <a:buNone/>
              </a:pPr>
              <a:endParaRPr lang="en-US" sz="1600" dirty="0">
                <a:latin typeface="+mj-lt"/>
              </a:endParaRPr>
            </a:p>
            <a:p>
              <a:pPr eaLnBrk="1" hangingPunct="1">
                <a:spcBef>
                  <a:spcPct val="0"/>
                </a:spcBef>
                <a:buClrTx/>
                <a:buFontTx/>
                <a:buNone/>
              </a:pPr>
              <a:endParaRPr lang="en-US" altLang="en-US" sz="1600" dirty="0">
                <a:solidFill>
                  <a:srgbClr val="000000"/>
                </a:solidFill>
                <a:latin typeface="+mj-lt"/>
              </a:endParaRPr>
            </a:p>
            <a:p>
              <a:pPr eaLnBrk="1" hangingPunct="1">
                <a:spcBef>
                  <a:spcPct val="0"/>
                </a:spcBef>
                <a:buClrTx/>
                <a:buFontTx/>
                <a:buNone/>
              </a:pPr>
              <a:endParaRPr lang="en-US" altLang="en-US" sz="1600" dirty="0">
                <a:solidFill>
                  <a:srgbClr val="000000"/>
                </a:solidFill>
                <a:latin typeface="+mj-lt"/>
              </a:endParaRPr>
            </a:p>
            <a:p>
              <a:pPr eaLnBrk="1" hangingPunct="1">
                <a:spcBef>
                  <a:spcPct val="0"/>
                </a:spcBef>
                <a:buClrTx/>
                <a:buFontTx/>
                <a:buNone/>
              </a:pPr>
              <a:endParaRPr lang="en-US" altLang="en-US" sz="1600" dirty="0">
                <a:latin typeface="+mj-lt"/>
              </a:endParaRPr>
            </a:p>
          </p:txBody>
        </p:sp>
        <p:pic>
          <p:nvPicPr>
            <p:cNvPr id="11" name="Picture 10">
              <a:extLst>
                <a:ext uri="{FF2B5EF4-FFF2-40B4-BE49-F238E27FC236}">
                  <a16:creationId xmlns:a16="http://schemas.microsoft.com/office/drawing/2014/main" id="{2D3F40F4-9669-42A7-A6BE-413A45B15B89}"/>
                </a:ext>
              </a:extLst>
            </p:cNvPr>
            <p:cNvPicPr/>
            <p:nvPr/>
          </p:nvPicPr>
          <p:blipFill>
            <a:blip r:embed="rId8"/>
            <a:stretch>
              <a:fillRect/>
            </a:stretch>
          </p:blipFill>
          <p:spPr bwMode="auto">
            <a:xfrm>
              <a:off x="1323531" y="3544969"/>
              <a:ext cx="3555675" cy="722728"/>
            </a:xfrm>
            <a:prstGeom prst="rect">
              <a:avLst/>
            </a:prstGeom>
            <a:noFill/>
            <a:ln>
              <a:noFill/>
            </a:ln>
          </p:spPr>
        </p:pic>
      </p:grpSp>
    </p:spTree>
    <p:extLst>
      <p:ext uri="{BB962C8B-B14F-4D97-AF65-F5344CB8AC3E}">
        <p14:creationId xmlns:p14="http://schemas.microsoft.com/office/powerpoint/2010/main" val="2419719685"/>
      </p:ext>
    </p:extLst>
  </p:cSld>
  <p:clrMapOvr>
    <a:masterClrMapping/>
  </p:clrMapOvr>
  <p:transition spd="slow">
    <p:comb/>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lum bright="40000" contrast="-66000"/>
            <a:extLst>
              <a:ext uri="{28A0092B-C50C-407E-A947-70E740481C1C}">
                <a14:useLocalDpi xmlns:a14="http://schemas.microsoft.com/office/drawing/2010/main" val="0"/>
              </a:ext>
            </a:extLst>
          </a:blip>
          <a:srcRect/>
          <a:stretch>
            <a:fillRect/>
          </a:stretch>
        </p:blipFill>
        <p:spPr bwMode="auto">
          <a:xfrm>
            <a:off x="4470797" y="1051322"/>
            <a:ext cx="3381375" cy="4748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ctrTitle"/>
          </p:nvPr>
        </p:nvSpPr>
        <p:spPr>
          <a:xfrm>
            <a:off x="866441" y="945245"/>
            <a:ext cx="5917677" cy="2554758"/>
          </a:xfrm>
        </p:spPr>
        <p:txBody>
          <a:bodyPr/>
          <a:lstStyle/>
          <a:p>
            <a:r>
              <a:rPr lang="en-PH" sz="6000" b="1" dirty="0">
                <a:solidFill>
                  <a:schemeClr val="accent3"/>
                </a:solidFill>
                <a:latin typeface="Arial Narrow" panose="020B0606020202030204" pitchFamily="34" charset="0"/>
              </a:rPr>
              <a:t>THANK YOU!</a:t>
            </a:r>
          </a:p>
        </p:txBody>
      </p:sp>
      <p:sp>
        <p:nvSpPr>
          <p:cNvPr id="12" name="Text Placeholder 3"/>
          <p:cNvSpPr>
            <a:spLocks noGrp="1"/>
          </p:cNvSpPr>
          <p:nvPr>
            <p:ph type="subTitle" idx="1"/>
          </p:nvPr>
        </p:nvSpPr>
        <p:spPr>
          <a:xfrm>
            <a:off x="1000471" y="3782991"/>
            <a:ext cx="7171072" cy="861420"/>
          </a:xfrm>
        </p:spPr>
        <p:txBody>
          <a:bodyPr>
            <a:noAutofit/>
          </a:bodyPr>
          <a:lstStyle/>
          <a:p>
            <a:r>
              <a:rPr lang="en-PH" sz="1600" b="1" dirty="0">
                <a:solidFill>
                  <a:schemeClr val="bg1"/>
                </a:solidFill>
              </a:rPr>
              <a:t>Presented by:</a:t>
            </a:r>
          </a:p>
          <a:p>
            <a:r>
              <a:rPr lang="en-PH" sz="1600" b="1" dirty="0">
                <a:solidFill>
                  <a:schemeClr val="bg1"/>
                </a:solidFill>
              </a:rPr>
              <a:t>Becki L. Young, Esq., Hammond </a:t>
            </a:r>
            <a:r>
              <a:rPr lang="en-PH" sz="1600" b="1" dirty="0">
                <a:solidFill>
                  <a:schemeClr val="tx1"/>
                </a:solidFill>
              </a:rPr>
              <a:t>Young Immigration Law, LLC</a:t>
            </a:r>
            <a:br>
              <a:rPr lang="en-PH" sz="1600" b="1" dirty="0">
                <a:solidFill>
                  <a:schemeClr val="tx1"/>
                </a:solidFill>
              </a:rPr>
            </a:br>
            <a:r>
              <a:rPr lang="en-PH" sz="1600" b="1" dirty="0">
                <a:solidFill>
                  <a:schemeClr val="bg1"/>
                </a:solidFill>
              </a:rPr>
              <a:t>Sandra Grossman, Esq., Gross</a:t>
            </a:r>
            <a:r>
              <a:rPr lang="en-PH" sz="1600" b="1" dirty="0">
                <a:solidFill>
                  <a:schemeClr val="tx1"/>
                </a:solidFill>
              </a:rPr>
              <a:t>man</a:t>
            </a:r>
            <a:r>
              <a:rPr lang="en-PH" sz="1600" b="1" dirty="0">
                <a:solidFill>
                  <a:schemeClr val="bg1"/>
                </a:solidFill>
              </a:rPr>
              <a:t> </a:t>
            </a:r>
            <a:r>
              <a:rPr lang="en-PH" sz="1600" b="1" dirty="0">
                <a:solidFill>
                  <a:schemeClr val="tx1"/>
                </a:solidFill>
              </a:rPr>
              <a:t>Law, LLC</a:t>
            </a:r>
          </a:p>
          <a:p>
            <a:endParaRPr lang="en-PH" sz="1600" b="1" dirty="0">
              <a:solidFill>
                <a:schemeClr val="tx1"/>
              </a:solidFill>
            </a:endParaRPr>
          </a:p>
          <a:p>
            <a:r>
              <a:rPr lang="en-PH" sz="1600" b="1" dirty="0">
                <a:solidFill>
                  <a:schemeClr val="accent3"/>
                </a:solidFill>
              </a:rPr>
              <a:t>El </a:t>
            </a:r>
            <a:r>
              <a:rPr lang="en-PH" sz="1600" b="1" dirty="0" err="1">
                <a:solidFill>
                  <a:schemeClr val="accent3"/>
                </a:solidFill>
              </a:rPr>
              <a:t>restaurante</a:t>
            </a:r>
            <a:br>
              <a:rPr lang="en-PH" sz="1600" b="1" dirty="0">
                <a:solidFill>
                  <a:schemeClr val="accent3"/>
                </a:solidFill>
              </a:rPr>
            </a:br>
            <a:r>
              <a:rPr lang="en-PH" sz="1600" b="1" dirty="0">
                <a:solidFill>
                  <a:schemeClr val="accent3"/>
                </a:solidFill>
              </a:rPr>
              <a:t>February 9, 2018</a:t>
            </a:r>
          </a:p>
        </p:txBody>
      </p:sp>
      <p:sp>
        <p:nvSpPr>
          <p:cNvPr id="8" name="Text Box 5"/>
          <p:cNvSpPr txBox="1">
            <a:spLocks noChangeArrowheads="1"/>
          </p:cNvSpPr>
          <p:nvPr/>
        </p:nvSpPr>
        <p:spPr bwMode="auto">
          <a:xfrm>
            <a:off x="4336767" y="5788820"/>
            <a:ext cx="3649436" cy="21193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None/>
            </a:pPr>
            <a:r>
              <a:rPr lang="en-US" sz="750" dirty="0">
                <a:solidFill>
                  <a:srgbClr val="2C4E99"/>
                </a:solidFill>
                <a:latin typeface="Century Gothic" panose="020B0502020202020204" pitchFamily="34" charset="0"/>
              </a:rPr>
              <a:t>Hammond Young Immigration Law, LLC </a:t>
            </a:r>
            <a:r>
              <a:rPr lang="en-US" altLang="en-US" sz="750" dirty="0">
                <a:solidFill>
                  <a:srgbClr val="2C4E99"/>
                </a:solidFill>
                <a:latin typeface="Century Gothic" panose="020B0502020202020204" pitchFamily="34" charset="0"/>
              </a:rPr>
              <a:t>© 2018</a:t>
            </a:r>
          </a:p>
        </p:txBody>
      </p:sp>
    </p:spTree>
    <p:extLst>
      <p:ext uri="{BB962C8B-B14F-4D97-AF65-F5344CB8AC3E}">
        <p14:creationId xmlns:p14="http://schemas.microsoft.com/office/powerpoint/2010/main" val="1670974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500" dirty="0"/>
              <a:t>TPS Termination: What Does it Mean?</a:t>
            </a:r>
            <a:endParaRPr lang="en-PH" sz="4500" dirty="0"/>
          </a:p>
        </p:txBody>
      </p:sp>
      <p:sp>
        <p:nvSpPr>
          <p:cNvPr id="5" name="Subtitle 4">
            <a:extLst>
              <a:ext uri="{FF2B5EF4-FFF2-40B4-BE49-F238E27FC236}">
                <a16:creationId xmlns:a16="http://schemas.microsoft.com/office/drawing/2014/main" id="{8C4FA4B7-7F5B-4F99-BFB7-3790D287FDDF}"/>
              </a:ext>
            </a:extLst>
          </p:cNvPr>
          <p:cNvSpPr>
            <a:spLocks noGrp="1"/>
          </p:cNvSpPr>
          <p:nvPr>
            <p:ph type="subTitle" idx="1"/>
          </p:nvPr>
        </p:nvSpPr>
        <p:spPr/>
        <p:txBody>
          <a:bodyPr/>
          <a:lstStyle/>
          <a:p>
            <a:r>
              <a:rPr lang="en-US" dirty="0"/>
              <a:t>* Legal OPTIONs for TPS beneficiaries and their employers </a:t>
            </a:r>
          </a:p>
        </p:txBody>
      </p:sp>
    </p:spTree>
    <p:extLst>
      <p:ext uri="{BB962C8B-B14F-4D97-AF65-F5344CB8AC3E}">
        <p14:creationId xmlns:p14="http://schemas.microsoft.com/office/powerpoint/2010/main" val="16527129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621308-AD1B-4DCF-B692-B0FDB7574557}"/>
              </a:ext>
            </a:extLst>
          </p:cNvPr>
          <p:cNvSpPr>
            <a:spLocks noGrp="1"/>
          </p:cNvSpPr>
          <p:nvPr>
            <p:ph type="title"/>
          </p:nvPr>
        </p:nvSpPr>
        <p:spPr/>
        <p:txBody>
          <a:bodyPr/>
          <a:lstStyle/>
          <a:p>
            <a:r>
              <a:rPr lang="en-US"/>
              <a:t>Legal Options For TPS Beneficiaries and Their Employers</a:t>
            </a:r>
            <a:endParaRPr lang="en-US" dirty="0"/>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p:txBody>
          <a:bodyPr/>
          <a:lstStyle/>
          <a:p>
            <a:r>
              <a:rPr lang="en-US" dirty="0"/>
              <a:t>The end of TPS for Salvadorans, Nicaraguans, and Haitians has left many individuals – a substantial percentage of whom work in </a:t>
            </a:r>
            <a:r>
              <a:rPr lang="en-US" b="1" dirty="0"/>
              <a:t>hospitality</a:t>
            </a:r>
            <a:r>
              <a:rPr lang="en-US" dirty="0"/>
              <a:t> and </a:t>
            </a:r>
            <a:r>
              <a:rPr lang="en-US" b="1" dirty="0"/>
              <a:t>other service industries </a:t>
            </a:r>
            <a:r>
              <a:rPr lang="en-US" dirty="0"/>
              <a:t>- scrambling for ways to remain in the United States.   </a:t>
            </a:r>
          </a:p>
          <a:p>
            <a:r>
              <a:rPr lang="en-US" dirty="0"/>
              <a:t>This webinar will discuss practical considerations around the end of TPS, as well as potential legal remedies for those whose status is ending. </a:t>
            </a:r>
          </a:p>
          <a:p>
            <a:pPr lvl="1"/>
            <a:r>
              <a:rPr lang="en-US" u="sng" dirty="0"/>
              <a:t>Affirmative remedies </a:t>
            </a:r>
            <a:r>
              <a:rPr lang="en-US" dirty="0"/>
              <a:t>such as adjustment of status (getting a “green card” or “lawful permanent residency”) through employment or family sponsorship; and,  </a:t>
            </a:r>
          </a:p>
          <a:p>
            <a:pPr lvl="1"/>
            <a:r>
              <a:rPr lang="en-US" u="sng" dirty="0"/>
              <a:t>Defensive remedies </a:t>
            </a:r>
            <a:r>
              <a:rPr lang="en-US" dirty="0"/>
              <a:t>for individuals in removal proceedings, and those with previous orders of removal.</a:t>
            </a:r>
          </a:p>
          <a:p>
            <a:endParaRPr lang="en-US" dirty="0"/>
          </a:p>
        </p:txBody>
      </p:sp>
    </p:spTree>
    <p:extLst>
      <p:ext uri="{BB962C8B-B14F-4D97-AF65-F5344CB8AC3E}">
        <p14:creationId xmlns:p14="http://schemas.microsoft.com/office/powerpoint/2010/main" val="357526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TPS Termination- El Salvador</a:t>
            </a:r>
            <a:endParaRPr lang="en-PH" dirty="0"/>
          </a:p>
        </p:txBody>
      </p:sp>
      <p:sp>
        <p:nvSpPr>
          <p:cNvPr id="4" name="Text Placeholder 3">
            <a:extLst>
              <a:ext uri="{FF2B5EF4-FFF2-40B4-BE49-F238E27FC236}">
                <a16:creationId xmlns:a16="http://schemas.microsoft.com/office/drawing/2014/main" id="{CCD008AB-F454-4492-9749-97F4AE2A6691}"/>
              </a:ext>
            </a:extLst>
          </p:cNvPr>
          <p:cNvSpPr>
            <a:spLocks noGrp="1"/>
          </p:cNvSpPr>
          <p:nvPr>
            <p:ph type="body" sz="quarter" idx="13"/>
          </p:nvPr>
        </p:nvSpPr>
        <p:spPr>
          <a:xfrm>
            <a:off x="866774" y="2234742"/>
            <a:ext cx="7683935" cy="932203"/>
          </a:xfrm>
        </p:spPr>
        <p:txBody>
          <a:bodyPr>
            <a:normAutofit/>
          </a:bodyPr>
          <a:lstStyle/>
          <a:p>
            <a:r>
              <a:rPr lang="en-US" dirty="0"/>
              <a:t>On January 8, 2018, the Secretary for the Department of Homeland Security (DHS) announced the U.S. Government’s decision to terminate TPS designation for El Salvador. </a:t>
            </a:r>
          </a:p>
          <a:p>
            <a:endParaRPr lang="en-US" dirty="0"/>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a:xfrm>
            <a:off x="866440" y="3635298"/>
            <a:ext cx="7684269" cy="2966556"/>
          </a:xfrm>
        </p:spPr>
        <p:txBody>
          <a:bodyPr>
            <a:noAutofit/>
          </a:bodyPr>
          <a:lstStyle/>
          <a:p>
            <a:r>
              <a:rPr lang="en-US" dirty="0"/>
              <a:t>The termination has been delayed for 18 months, which means TPS benefits will terminate on </a:t>
            </a:r>
            <a:r>
              <a:rPr lang="en-US" b="1" dirty="0"/>
              <a:t>September 9, 2019</a:t>
            </a:r>
            <a:r>
              <a:rPr lang="en-US" dirty="0"/>
              <a:t>. </a:t>
            </a:r>
          </a:p>
          <a:p>
            <a:r>
              <a:rPr lang="en-US" dirty="0"/>
              <a:t>According to the DHS the 18 months provided will allow “time for individuals with TPS to arrange for their departure or to seek alternative lawful status in the U.S.” </a:t>
            </a:r>
          </a:p>
          <a:p>
            <a:r>
              <a:rPr lang="en-US" dirty="0"/>
              <a:t>There are approximately 200,000 Salvadorans currently on TPS in the U.S. </a:t>
            </a:r>
          </a:p>
        </p:txBody>
      </p:sp>
    </p:spTree>
    <p:extLst>
      <p:ext uri="{BB962C8B-B14F-4D97-AF65-F5344CB8AC3E}">
        <p14:creationId xmlns:p14="http://schemas.microsoft.com/office/powerpoint/2010/main" val="6577226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TPS (Temporary Protected Status)?</a:t>
            </a:r>
            <a:endParaRPr lang="en-PH" dirty="0"/>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p:txBody>
          <a:bodyPr>
            <a:noAutofit/>
          </a:bodyPr>
          <a:lstStyle/>
          <a:p>
            <a:r>
              <a:rPr lang="en-US" sz="1600" dirty="0"/>
              <a:t>TPS is a temporary form of relief for individuals from certain countries designated by the Department of Homeland Security during times of extraordinary or temporary conditions such as armed conflicts or environmental disasters. (TPS is </a:t>
            </a:r>
            <a:r>
              <a:rPr lang="en-US" sz="1600" u="sng" dirty="0"/>
              <a:t>NOT </a:t>
            </a:r>
            <a:r>
              <a:rPr lang="en-US" sz="1600" dirty="0"/>
              <a:t>residency, though many TPS beneficiaries have resided for lengthy periods of time in the U.S.)</a:t>
            </a:r>
          </a:p>
          <a:p>
            <a:r>
              <a:rPr lang="en-US" sz="1600" dirty="0"/>
              <a:t>Current countries that have TPS are </a:t>
            </a:r>
            <a:r>
              <a:rPr lang="en-US" sz="1600" u="sng" dirty="0"/>
              <a:t>El Salvador</a:t>
            </a:r>
            <a:r>
              <a:rPr lang="en-US" sz="1600" dirty="0"/>
              <a:t>, </a:t>
            </a:r>
            <a:r>
              <a:rPr lang="en-US" sz="1600" u="sng" dirty="0"/>
              <a:t>Haiti</a:t>
            </a:r>
            <a:r>
              <a:rPr lang="en-US" sz="1600" dirty="0"/>
              <a:t>, </a:t>
            </a:r>
            <a:r>
              <a:rPr lang="en-US" sz="1600" u="sng" dirty="0"/>
              <a:t>Honduras</a:t>
            </a:r>
            <a:r>
              <a:rPr lang="en-US" sz="1600" dirty="0"/>
              <a:t>, </a:t>
            </a:r>
            <a:r>
              <a:rPr lang="en-US" sz="1600" u="sng" dirty="0"/>
              <a:t>Nepal</a:t>
            </a:r>
            <a:r>
              <a:rPr lang="en-US" sz="1600" dirty="0"/>
              <a:t>, </a:t>
            </a:r>
            <a:r>
              <a:rPr lang="en-US" sz="1600" u="sng" dirty="0"/>
              <a:t>Nicaragua</a:t>
            </a:r>
            <a:r>
              <a:rPr lang="en-US" sz="1600" dirty="0"/>
              <a:t>, </a:t>
            </a:r>
            <a:r>
              <a:rPr lang="en-US" sz="1600" u="sng" dirty="0"/>
              <a:t>Somalia</a:t>
            </a:r>
            <a:r>
              <a:rPr lang="en-US" sz="1600" dirty="0"/>
              <a:t>, </a:t>
            </a:r>
            <a:r>
              <a:rPr lang="en-US" sz="1600" u="sng" dirty="0"/>
              <a:t>Sudan</a:t>
            </a:r>
            <a:r>
              <a:rPr lang="en-US" sz="1600" dirty="0"/>
              <a:t>, </a:t>
            </a:r>
            <a:r>
              <a:rPr lang="en-US" sz="1600" u="sng" dirty="0"/>
              <a:t>South Sudan</a:t>
            </a:r>
            <a:r>
              <a:rPr lang="en-US" sz="1600" dirty="0"/>
              <a:t>,  </a:t>
            </a:r>
            <a:r>
              <a:rPr lang="en-US" sz="1600" u="sng" dirty="0"/>
              <a:t>Syria</a:t>
            </a:r>
            <a:r>
              <a:rPr lang="en-US" sz="1600" dirty="0"/>
              <a:t>, and </a:t>
            </a:r>
            <a:r>
              <a:rPr lang="en-US" sz="1600" u="sng" dirty="0"/>
              <a:t>Yemen</a:t>
            </a:r>
            <a:r>
              <a:rPr lang="en-US" sz="1600" dirty="0"/>
              <a:t>. </a:t>
            </a:r>
          </a:p>
          <a:p>
            <a:r>
              <a:rPr lang="en-US" sz="1600" dirty="0"/>
              <a:t>Congress passed legislation which allows TPS beneficiaries to have employment authorization and a temporary lawful status in the U.S. </a:t>
            </a:r>
          </a:p>
          <a:p>
            <a:r>
              <a:rPr lang="en-US" sz="1600" dirty="0"/>
              <a:t>TPS can be extended by the DHS, as it has been for many countries since 1990. </a:t>
            </a:r>
          </a:p>
          <a:p>
            <a:r>
              <a:rPr lang="en-US" sz="1600" dirty="0"/>
              <a:t>TPS Recipients must regularly re-register to maintain their TPS status for as long as the designation continues.</a:t>
            </a:r>
          </a:p>
        </p:txBody>
      </p:sp>
    </p:spTree>
    <p:extLst>
      <p:ext uri="{BB962C8B-B14F-4D97-AF65-F5344CB8AC3E}">
        <p14:creationId xmlns:p14="http://schemas.microsoft.com/office/powerpoint/2010/main" val="41281918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TPS Designation Terminations and Deadlines for Re-registration</a:t>
            </a:r>
            <a:endParaRPr lang="en-PH" dirty="0"/>
          </a:p>
        </p:txBody>
      </p:sp>
      <p:sp>
        <p:nvSpPr>
          <p:cNvPr id="8" name="Content Placeholder 7">
            <a:extLst>
              <a:ext uri="{FF2B5EF4-FFF2-40B4-BE49-F238E27FC236}">
                <a16:creationId xmlns:a16="http://schemas.microsoft.com/office/drawing/2014/main" id="{049458BA-8FC3-49FE-A07C-37A30BB75914}"/>
              </a:ext>
            </a:extLst>
          </p:cNvPr>
          <p:cNvSpPr>
            <a:spLocks noGrp="1"/>
          </p:cNvSpPr>
          <p:nvPr>
            <p:ph idx="1"/>
          </p:nvPr>
        </p:nvSpPr>
        <p:spPr>
          <a:xfrm>
            <a:off x="4769963" y="2767063"/>
            <a:ext cx="3648173" cy="3938485"/>
          </a:xfrm>
        </p:spPr>
        <p:txBody>
          <a:bodyPr>
            <a:noAutofit/>
          </a:bodyPr>
          <a:lstStyle/>
          <a:p>
            <a:r>
              <a:rPr lang="en-US" sz="1050" u="sng" dirty="0"/>
              <a:t>Nicaragua</a:t>
            </a:r>
            <a:r>
              <a:rPr lang="en-US" sz="1050" dirty="0"/>
              <a:t>: The 60-day registration period for TPS status is from December 15, 2017 – </a:t>
            </a:r>
            <a:r>
              <a:rPr lang="en-US" sz="1050" b="1" dirty="0"/>
              <a:t>February 13, 2018. </a:t>
            </a:r>
            <a:r>
              <a:rPr lang="en-US" sz="1050" dirty="0"/>
              <a:t> </a:t>
            </a:r>
          </a:p>
          <a:p>
            <a:pPr lvl="1"/>
            <a:r>
              <a:rPr lang="en-US" sz="1050" dirty="0"/>
              <a:t>The TPS designation terminates as of </a:t>
            </a:r>
            <a:r>
              <a:rPr lang="en-US" sz="1050" b="1" dirty="0"/>
              <a:t>January 5, 2019.</a:t>
            </a:r>
            <a:endParaRPr lang="en-US" sz="1050" dirty="0"/>
          </a:p>
          <a:p>
            <a:r>
              <a:rPr lang="en-US" sz="1050" u="sng" dirty="0"/>
              <a:t>El Salvador</a:t>
            </a:r>
            <a:r>
              <a:rPr lang="en-US" sz="1050" dirty="0"/>
              <a:t>: The 60-day registration period for TPS status is from January 18, 2018 – </a:t>
            </a:r>
            <a:r>
              <a:rPr lang="en-US" sz="1050" b="1" dirty="0"/>
              <a:t>March 19, 2018.</a:t>
            </a:r>
          </a:p>
          <a:p>
            <a:pPr lvl="1"/>
            <a:r>
              <a:rPr lang="en-US" sz="1050" dirty="0"/>
              <a:t>The TPS designation terminates as of </a:t>
            </a:r>
            <a:r>
              <a:rPr lang="en-US" sz="1050" b="1" dirty="0"/>
              <a:t>September 9. 2019.</a:t>
            </a:r>
            <a:endParaRPr lang="en-US" sz="1050" dirty="0"/>
          </a:p>
          <a:p>
            <a:r>
              <a:rPr lang="en-US" sz="1050" u="sng" dirty="0"/>
              <a:t>Haiti</a:t>
            </a:r>
            <a:r>
              <a:rPr lang="en-US" sz="1050" dirty="0"/>
              <a:t>: The 60-day registration period for TPS status is from January 18, 2018 – </a:t>
            </a:r>
            <a:r>
              <a:rPr lang="en-US" sz="1050" b="1" dirty="0"/>
              <a:t>March 19, 2018 .</a:t>
            </a:r>
          </a:p>
          <a:p>
            <a:pPr lvl="1"/>
            <a:r>
              <a:rPr lang="en-US" sz="1050" dirty="0"/>
              <a:t>The TPS designation terminates as of </a:t>
            </a:r>
            <a:r>
              <a:rPr lang="en-US" sz="1050" b="1" dirty="0"/>
              <a:t>July 22, 2019</a:t>
            </a:r>
            <a:r>
              <a:rPr lang="en-US" sz="105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20" y="2767063"/>
            <a:ext cx="4270343" cy="3313225"/>
          </a:xfrm>
          <a:prstGeom prst="rect">
            <a:avLst/>
          </a:prstGeom>
        </p:spPr>
      </p:pic>
    </p:spTree>
    <p:extLst>
      <p:ext uri="{BB962C8B-B14F-4D97-AF65-F5344CB8AC3E}">
        <p14:creationId xmlns:p14="http://schemas.microsoft.com/office/powerpoint/2010/main" val="6066899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Immigrant Rights Groups, Faith Organizations, and Others Decry the Decision: What are the Arguments?</a:t>
            </a:r>
            <a:endParaRPr lang="en-PH" dirty="0"/>
          </a:p>
        </p:txBody>
      </p:sp>
      <p:sp>
        <p:nvSpPr>
          <p:cNvPr id="8" name="Content Placeholder 7">
            <a:extLst>
              <a:ext uri="{FF2B5EF4-FFF2-40B4-BE49-F238E27FC236}">
                <a16:creationId xmlns:a16="http://schemas.microsoft.com/office/drawing/2014/main" id="{4501AB58-00A0-4148-97F4-CEBE34B50C6B}"/>
              </a:ext>
            </a:extLst>
          </p:cNvPr>
          <p:cNvSpPr>
            <a:spLocks noGrp="1"/>
          </p:cNvSpPr>
          <p:nvPr>
            <p:ph idx="1"/>
          </p:nvPr>
        </p:nvSpPr>
        <p:spPr/>
        <p:txBody>
          <a:bodyPr>
            <a:noAutofit/>
          </a:bodyPr>
          <a:lstStyle/>
          <a:p>
            <a:r>
              <a:rPr lang="en-US" sz="1400" dirty="0"/>
              <a:t>Fear that people will be sent back to their countries of origin before they are sufficiently safe for their return.</a:t>
            </a:r>
          </a:p>
          <a:p>
            <a:pPr lvl="1"/>
            <a:r>
              <a:rPr lang="en-US" sz="1200" dirty="0"/>
              <a:t>Country conditions in El Salvador, Nicaragua and Honduras call for continuing to extend TPS. </a:t>
            </a:r>
          </a:p>
          <a:p>
            <a:r>
              <a:rPr lang="en-US" sz="1400" dirty="0"/>
              <a:t>TPS holders have been in the U.S. for many years; ending TPS divides families.</a:t>
            </a:r>
          </a:p>
          <a:p>
            <a:r>
              <a:rPr lang="en-US" sz="1400" dirty="0"/>
              <a:t>Terminating the rights and benefits of TPS holders will negatively affect the U.S. economy and U.S. employers.</a:t>
            </a:r>
          </a:p>
          <a:p>
            <a:pPr lvl="1"/>
            <a:r>
              <a:rPr lang="en-US" sz="1200" dirty="0"/>
              <a:t> In January 2017, an estimated 325,000 migrants from 13 TPS-designated countries resided in the United States. </a:t>
            </a:r>
          </a:p>
          <a:p>
            <a:pPr lvl="1"/>
            <a:r>
              <a:rPr lang="en-US" sz="1200" dirty="0"/>
              <a:t>The labor force participation rate of the TPS population from El Salvador, Honduras and Haiti ranges from 81 to 88 percent, which is well above the rate for the total US population (63 percent) and the foreign-born population (66 percent).</a:t>
            </a:r>
          </a:p>
          <a:p>
            <a:pPr lvl="1"/>
            <a:r>
              <a:rPr lang="en-US" sz="1200" dirty="0"/>
              <a:t>The five leading industries in which TPS beneficiaries from these countries work are: construction (51,700), restaurants and other food services (32,400), landscaping services (15,800), child day care services (10,000), and grocery stores (9,200).</a:t>
            </a:r>
          </a:p>
        </p:txBody>
      </p:sp>
    </p:spTree>
    <p:extLst>
      <p:ext uri="{BB962C8B-B14F-4D97-AF65-F5344CB8AC3E}">
        <p14:creationId xmlns:p14="http://schemas.microsoft.com/office/powerpoint/2010/main" val="14834241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2397</TotalTime>
  <Words>3863</Words>
  <Application>Microsoft Office PowerPoint</Application>
  <PresentationFormat>On-screen Show (4:3)</PresentationFormat>
  <Paragraphs>233</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ＭＳ Ｐゴシック</vt:lpstr>
      <vt:lpstr>Arial</vt:lpstr>
      <vt:lpstr>Arial Narrow</vt:lpstr>
      <vt:lpstr>Calibri</vt:lpstr>
      <vt:lpstr>Century Gothic</vt:lpstr>
      <vt:lpstr>Courier New</vt:lpstr>
      <vt:lpstr>MS Reference Sans Serif</vt:lpstr>
      <vt:lpstr>Tahoma</vt:lpstr>
      <vt:lpstr>Wingdings</vt:lpstr>
      <vt:lpstr>Wingdings 3</vt:lpstr>
      <vt:lpstr>Ion Boardroom</vt:lpstr>
      <vt:lpstr>IMMIGRATION  UPDATE</vt:lpstr>
      <vt:lpstr>Becki Young</vt:lpstr>
      <vt:lpstr>Sandra Grossman</vt:lpstr>
      <vt:lpstr>TPS Termination: What Does it Mean?</vt:lpstr>
      <vt:lpstr>Legal Options For TPS Beneficiaries and Their Employers</vt:lpstr>
      <vt:lpstr>TPS Termination- El Salvador</vt:lpstr>
      <vt:lpstr>What is TPS (Temporary Protected Status)?</vt:lpstr>
      <vt:lpstr>TPS Designation Terminations and Deadlines for Re-registration</vt:lpstr>
      <vt:lpstr>Immigrant Rights Groups, Faith Organizations, and Others Decry the Decision: What are the Arguments?</vt:lpstr>
      <vt:lpstr>Affirmative options </vt:lpstr>
      <vt:lpstr>Alternative Forms of Relief for TPS Holders</vt:lpstr>
      <vt:lpstr>Adjustment of Status</vt:lpstr>
      <vt:lpstr>Who is Eligible for Adjustment of Status?</vt:lpstr>
      <vt:lpstr>Adjustment of Status through Employer-based Petition </vt:lpstr>
      <vt:lpstr>The PERM Process</vt:lpstr>
      <vt:lpstr>PowerPoint Presentation</vt:lpstr>
      <vt:lpstr>PowerPoint Presentation</vt:lpstr>
      <vt:lpstr>PowerPoint Presentation</vt:lpstr>
      <vt:lpstr>Adjustment of Status through U.S. citizen Immediate Relative </vt:lpstr>
      <vt:lpstr>PowerPoint Presentation</vt:lpstr>
      <vt:lpstr>PowerPoint Presentation</vt:lpstr>
      <vt:lpstr>245i Adjustment</vt:lpstr>
      <vt:lpstr>TPS Beneficiaries in the 6th and 9th Circuits Are In a More Favorable Position to Get their Residency Approved</vt:lpstr>
      <vt:lpstr>TPS Beneficiaries in the 6th and 9th Circuits Are In a More Favorable Position to Have their Residency Approved</vt:lpstr>
      <vt:lpstr>TPS Beneficiaries in the Remaining Circuits</vt:lpstr>
      <vt:lpstr>Proposed Judicial Strategy: For Individuals Outside the 6th and 9th Circuits </vt:lpstr>
      <vt:lpstr>Other Possible Options are Dependent on the Facts of the Individual’s Case </vt:lpstr>
      <vt:lpstr>Other Possible Options are Dependent on the Facts of the Individual’s Case </vt:lpstr>
      <vt:lpstr>Other Possible Options are Dependent on the Facts of the Individual’s Case </vt:lpstr>
      <vt:lpstr>Contact Information</vt:lpstr>
      <vt:lpstr>THANK YOU!</vt:lpstr>
    </vt:vector>
  </TitlesOfParts>
  <Company>National Restaurant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Smith</dc:creator>
  <cp:lastModifiedBy>Sandra Grossman</cp:lastModifiedBy>
  <cp:revision>194</cp:revision>
  <cp:lastPrinted>2018-02-08T22:40:39Z</cp:lastPrinted>
  <dcterms:created xsi:type="dcterms:W3CDTF">2012-06-04T15:46:51Z</dcterms:created>
  <dcterms:modified xsi:type="dcterms:W3CDTF">2018-02-09T14:20:01Z</dcterms:modified>
</cp:coreProperties>
</file>