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comments/comment2.xml" ContentType="application/vnd.openxmlformats-officedocument.presentationml.comments+xml"/>
  <Override PartName="/ppt/notesSlides/notesSlide8.xml" ContentType="application/vnd.openxmlformats-officedocument.presentationml.notesSlide+xml"/>
  <Override PartName="/ppt/comments/comment3.xml" ContentType="application/vnd.openxmlformats-officedocument.presentationml.comments+xml"/>
  <Override PartName="/ppt/comments/comment4.xml" ContentType="application/vnd.openxmlformats-officedocument.presentationml.comment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81" r:id="rId1"/>
  </p:sldMasterIdLst>
  <p:notesMasterIdLst>
    <p:notesMasterId r:id="rId33"/>
  </p:notesMasterIdLst>
  <p:sldIdLst>
    <p:sldId id="392" r:id="rId2"/>
    <p:sldId id="305" r:id="rId3"/>
    <p:sldId id="397" r:id="rId4"/>
    <p:sldId id="395" r:id="rId5"/>
    <p:sldId id="354" r:id="rId6"/>
    <p:sldId id="407" r:id="rId7"/>
    <p:sldId id="433" r:id="rId8"/>
    <p:sldId id="398" r:id="rId9"/>
    <p:sldId id="436" r:id="rId10"/>
    <p:sldId id="400" r:id="rId11"/>
    <p:sldId id="437" r:id="rId12"/>
    <p:sldId id="438" r:id="rId13"/>
    <p:sldId id="439" r:id="rId14"/>
    <p:sldId id="402" r:id="rId15"/>
    <p:sldId id="453" r:id="rId16"/>
    <p:sldId id="410" r:id="rId17"/>
    <p:sldId id="411" r:id="rId18"/>
    <p:sldId id="420" r:id="rId19"/>
    <p:sldId id="427" r:id="rId20"/>
    <p:sldId id="449" r:id="rId21"/>
    <p:sldId id="450" r:id="rId22"/>
    <p:sldId id="452" r:id="rId23"/>
    <p:sldId id="441" r:id="rId24"/>
    <p:sldId id="445" r:id="rId25"/>
    <p:sldId id="440" r:id="rId26"/>
    <p:sldId id="448" r:id="rId27"/>
    <p:sldId id="447" r:id="rId28"/>
    <p:sldId id="405" r:id="rId29"/>
    <p:sldId id="446" r:id="rId30"/>
    <p:sldId id="379" r:id="rId31"/>
    <p:sldId id="394"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39D42FA6-70ED-434C-9668-2A16CBA688C3}">
          <p14:sldIdLst>
            <p14:sldId id="392"/>
            <p14:sldId id="305"/>
            <p14:sldId id="397"/>
            <p14:sldId id="395"/>
            <p14:sldId id="354"/>
            <p14:sldId id="407"/>
            <p14:sldId id="433"/>
            <p14:sldId id="398"/>
            <p14:sldId id="436"/>
            <p14:sldId id="400"/>
            <p14:sldId id="437"/>
            <p14:sldId id="438"/>
            <p14:sldId id="439"/>
            <p14:sldId id="402"/>
            <p14:sldId id="453"/>
            <p14:sldId id="410"/>
            <p14:sldId id="411"/>
            <p14:sldId id="420"/>
            <p14:sldId id="427"/>
            <p14:sldId id="449"/>
            <p14:sldId id="450"/>
            <p14:sldId id="452"/>
            <p14:sldId id="441"/>
            <p14:sldId id="445"/>
            <p14:sldId id="440"/>
            <p14:sldId id="448"/>
            <p14:sldId id="447"/>
            <p14:sldId id="405"/>
            <p14:sldId id="446"/>
            <p14:sldId id="379"/>
            <p14:sldId id="3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rienne Weil" initials="AW" lastIdx="12" clrIdx="0"/>
  <p:cmAuthor id="1" name="Sandra Grossman" initials="SG" lastIdx="1" clrIdx="1">
    <p:extLst/>
  </p:cmAuthor>
  <p:cmAuthor id="2" name="Sandra Grossman" initials="SG [2]" lastIdx="1" clrIdx="2">
    <p:extLst/>
  </p:cmAuthor>
  <p:cmAuthor id="3" name="Sandra Grossman" initials="SG [3]" lastIdx="1" clrIdx="3">
    <p:extLst/>
  </p:cmAuthor>
  <p:cmAuthor id="4" name="Sandra Grossman" initials="SG [4]" lastIdx="1" clrIdx="4">
    <p:extLst/>
  </p:cmAuthor>
  <p:cmAuthor id="5" name="Sandra Grossman" initials="SG [5]" lastIdx="1" clrIdx="5">
    <p:extLst/>
  </p:cmAuthor>
  <p:cmAuthor id="6" name="Claudia Lainez" initials="CL" lastIdx="4"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259"/>
    <a:srgbClr val="1637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47" autoAdjust="0"/>
    <p:restoredTop sz="87483" autoAdjust="0"/>
  </p:normalViewPr>
  <p:slideViewPr>
    <p:cSldViewPr snapToGrid="0" snapToObjects="1">
      <p:cViewPr varScale="1">
        <p:scale>
          <a:sx n="100" d="100"/>
          <a:sy n="100" d="100"/>
        </p:scale>
        <p:origin x="1650"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8-02-05T12:24:15.269" idx="1">
    <p:pos x="3842" y="3477"/>
    <p:text>Claudia, whats happening with Honduras? </p:text>
    <p:extLst>
      <p:ext uri="{C676402C-5697-4E1C-873F-D02D1690AC5C}">
        <p15:threadingInfo xmlns:p15="http://schemas.microsoft.com/office/powerpoint/2012/main" timeZoneBias="300"/>
      </p:ext>
    </p:extLst>
  </p:cm>
  <p:cm authorId="6" dt="2018-02-05T17:27:13.092" idx="1">
    <p:pos x="3842" y="3573"/>
    <p:text>In November, former Acting Secretary of Homeland Security Elaine Duke announced that she was not making a determination on Honduras’ TPS designation at that time. By operation of the TPS statute, this postponement automatically extended the current TPS designation for Honduras for six months – through July 5, 2018.</p:text>
    <p:extLst>
      <p:ext uri="{C676402C-5697-4E1C-873F-D02D1690AC5C}">
        <p15:threadingInfo xmlns:p15="http://schemas.microsoft.com/office/powerpoint/2012/main" timeZoneBias="300">
          <p15:parentCm authorId="2" idx="1"/>
        </p15:threadingInfo>
      </p:ext>
    </p:extLst>
  </p:cm>
  <p:cm authorId="6" dt="2018-02-05T17:27:24.771" idx="2">
    <p:pos x="3842" y="3669"/>
    <p:text>At least 60 days before July 5, 2018, the Secretary will assess the country conditions in Honduras to determine whether to extend, redesignate, or terminate TPS for Honduras.</p:text>
    <p:extLst>
      <p:ext uri="{C676402C-5697-4E1C-873F-D02D1690AC5C}">
        <p15:threadingInfo xmlns:p15="http://schemas.microsoft.com/office/powerpoint/2012/main" timeZoneBias="300">
          <p15:parentCm authorId="2"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2-05T12:23:43.917" idx="1">
    <p:pos x="4194" y="3892"/>
    <p:text>Claudia pls insert sources for your statistics in Notes </p:text>
    <p:extLst>
      <p:ext uri="{C676402C-5697-4E1C-873F-D02D1690AC5C}">
        <p15:threadingInfo xmlns:p15="http://schemas.microsoft.com/office/powerpoint/2012/main" timeZoneBias="300"/>
      </p:ext>
    </p:extLst>
  </p:cm>
  <p:cm authorId="6" dt="2018-02-05T17:37:31.021" idx="3">
    <p:pos x="4194" y="3988"/>
    <p:text>Done.</p:text>
    <p:extLst>
      <p:ext uri="{C676402C-5697-4E1C-873F-D02D1690AC5C}">
        <p15:threadingInfo xmlns:p15="http://schemas.microsoft.com/office/powerpoint/2012/main" timeZoneBias="300">
          <p15:parentCm authorId="1" idx="1"/>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18-02-05T12:26:27.132" idx="1">
    <p:pos x="4812" y="3449"/>
    <p:text/>
    <p:extLst>
      <p:ext uri="{C676402C-5697-4E1C-873F-D02D1690AC5C}">
        <p15:threadingInfo xmlns:p15="http://schemas.microsoft.com/office/powerpoint/2012/main" timeZoneBias="300"/>
      </p:ext>
    </p:extLst>
  </p:cm>
  <p:cm authorId="4" dt="2018-02-05T12:26:28.271" idx="1">
    <p:pos x="10" y="10"/>
    <p:text>Claudia. can you get any information from AILA about the likelihood of these bills gaining any traction? </p:text>
    <p:extLst>
      <p:ext uri="{C676402C-5697-4E1C-873F-D02D1690AC5C}">
        <p15:threadingInfo xmlns:p15="http://schemas.microsoft.com/office/powerpoint/2012/main" timeZoneBias="300"/>
      </p:ext>
    </p:extLst>
  </p:cm>
  <p:cm authorId="6" dt="2018-02-05T17:37:58.116" idx="4">
    <p:pos x="10" y="106"/>
    <p:text>I can do so tomorrow, if you'd like.</p:text>
    <p:extLst>
      <p:ext uri="{C676402C-5697-4E1C-873F-D02D1690AC5C}">
        <p15:threadingInfo xmlns:p15="http://schemas.microsoft.com/office/powerpoint/2012/main" timeZoneBias="300">
          <p15:parentCm authorId="4" idx="1"/>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5" dt="2018-02-05T12:34:44.834" idx="1">
    <p:pos x="10" y="10"/>
    <p:text>Becky, want to add a picture of a restaurant employee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AE64BC-2F1D-443E-88A7-29943209A54E}" type="datetimeFigureOut">
              <a:rPr lang="en-US" smtClean="0"/>
              <a:pPr/>
              <a:t>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304687-E9C1-4EA5-B20B-8CFAD4CD3857}" type="slidenum">
              <a:rPr lang="en-US" smtClean="0"/>
              <a:pPr/>
              <a:t>‹#›</a:t>
            </a:fld>
            <a:endParaRPr lang="en-US"/>
          </a:p>
        </p:txBody>
      </p:sp>
    </p:spTree>
    <p:extLst>
      <p:ext uri="{BB962C8B-B14F-4D97-AF65-F5344CB8AC3E}">
        <p14:creationId xmlns:p14="http://schemas.microsoft.com/office/powerpoint/2010/main" val="805756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304687-E9C1-4EA5-B20B-8CFAD4CD3857}" type="slidenum">
              <a:rPr lang="en-US" smtClean="0"/>
              <a:pPr/>
              <a:t>1</a:t>
            </a:fld>
            <a:endParaRPr lang="en-US"/>
          </a:p>
        </p:txBody>
      </p:sp>
    </p:spTree>
    <p:extLst>
      <p:ext uri="{BB962C8B-B14F-4D97-AF65-F5344CB8AC3E}">
        <p14:creationId xmlns:p14="http://schemas.microsoft.com/office/powerpoint/2010/main" val="939105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38304687-E9C1-4EA5-B20B-8CFAD4CD3857}" type="slidenum">
              <a:rPr lang="en-US" smtClean="0"/>
              <a:pPr/>
              <a:t>2</a:t>
            </a:fld>
            <a:endParaRPr lang="en-US"/>
          </a:p>
        </p:txBody>
      </p:sp>
    </p:spTree>
    <p:extLst>
      <p:ext uri="{BB962C8B-B14F-4D97-AF65-F5344CB8AC3E}">
        <p14:creationId xmlns:p14="http://schemas.microsoft.com/office/powerpoint/2010/main" val="3417904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38304687-E9C1-4EA5-B20B-8CFAD4CD3857}" type="slidenum">
              <a:rPr lang="en-US" smtClean="0"/>
              <a:pPr/>
              <a:t>3</a:t>
            </a:fld>
            <a:endParaRPr lang="en-US"/>
          </a:p>
        </p:txBody>
      </p:sp>
    </p:spTree>
    <p:extLst>
      <p:ext uri="{BB962C8B-B14F-4D97-AF65-F5344CB8AC3E}">
        <p14:creationId xmlns:p14="http://schemas.microsoft.com/office/powerpoint/2010/main" val="3816474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 Sandra) </a:t>
            </a:r>
          </a:p>
        </p:txBody>
      </p:sp>
      <p:sp>
        <p:nvSpPr>
          <p:cNvPr id="4" name="Slide Number Placeholder 3"/>
          <p:cNvSpPr>
            <a:spLocks noGrp="1"/>
          </p:cNvSpPr>
          <p:nvPr>
            <p:ph type="sldNum" sz="quarter" idx="10"/>
          </p:nvPr>
        </p:nvSpPr>
        <p:spPr/>
        <p:txBody>
          <a:bodyPr/>
          <a:lstStyle/>
          <a:p>
            <a:fld id="{38304687-E9C1-4EA5-B20B-8CFAD4CD3857}" type="slidenum">
              <a:rPr lang="en-US" smtClean="0"/>
              <a:pPr/>
              <a:t>4</a:t>
            </a:fld>
            <a:endParaRPr lang="en-US"/>
          </a:p>
        </p:txBody>
      </p:sp>
    </p:spTree>
    <p:extLst>
      <p:ext uri="{BB962C8B-B14F-4D97-AF65-F5344CB8AC3E}">
        <p14:creationId xmlns:p14="http://schemas.microsoft.com/office/powerpoint/2010/main" val="3485366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According to DHS “The decision to terminate TPS for El Salvador was made after a review of the disaster-related conditions upon which the country’s original designation was based and an assessment of whether those originating conditions continue to exist as required by statute.” </a:t>
            </a:r>
          </a:p>
          <a:p>
            <a:r>
              <a:rPr lang="en-US" sz="1200" dirty="0"/>
              <a:t>The DHS Secretary determined that those original conditions caused by the 2001 earthquake no longer exist. </a:t>
            </a:r>
          </a:p>
          <a:p>
            <a:r>
              <a:rPr lang="en-US" sz="1200" dirty="0"/>
              <a:t>Nicaragua’s designation for TPS (1999) was based on the devastation caused by Hurricane Mitch, and Haiti’s designation (2010) was based on the 7.0 magnitude earthquake in 2010.</a:t>
            </a:r>
          </a:p>
          <a:p>
            <a:r>
              <a:rPr lang="en-US" sz="1200" dirty="0"/>
              <a:t>Since then, social and economic conditions affected by the natural disasters in these countries are either improving (Haiti) or are stabilized (Nicaragua and El Salvador). As a result, these countries are now able to adequately handle the return of their nationals and no longer have the “extraordinary and temporary conditions” that related to their designations.</a:t>
            </a:r>
          </a:p>
          <a:p>
            <a:endParaRPr lang="en-US" dirty="0"/>
          </a:p>
        </p:txBody>
      </p:sp>
      <p:sp>
        <p:nvSpPr>
          <p:cNvPr id="4" name="Slide Number Placeholder 3"/>
          <p:cNvSpPr>
            <a:spLocks noGrp="1"/>
          </p:cNvSpPr>
          <p:nvPr>
            <p:ph type="sldNum" sz="quarter" idx="10"/>
          </p:nvPr>
        </p:nvSpPr>
        <p:spPr/>
        <p:txBody>
          <a:bodyPr/>
          <a:lstStyle/>
          <a:p>
            <a:fld id="{38304687-E9C1-4EA5-B20B-8CFAD4CD3857}" type="slidenum">
              <a:rPr lang="en-US" smtClean="0"/>
              <a:pPr/>
              <a:t>6</a:t>
            </a:fld>
            <a:endParaRPr lang="en-US"/>
          </a:p>
        </p:txBody>
      </p:sp>
    </p:spTree>
    <p:extLst>
      <p:ext uri="{BB962C8B-B14F-4D97-AF65-F5344CB8AC3E}">
        <p14:creationId xmlns:p14="http://schemas.microsoft.com/office/powerpoint/2010/main" val="582758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dirty="0"/>
              <a:t>*note: </a:t>
            </a:r>
            <a:r>
              <a:rPr lang="en-US" sz="1200" dirty="0"/>
              <a:t>On Jan. 31, 2018, Secretary of Homeland Security announced her decision to extend the TPS designation for </a:t>
            </a:r>
            <a:r>
              <a:rPr lang="en-US" sz="1200" u="sng" dirty="0"/>
              <a:t>Syria </a:t>
            </a:r>
            <a:r>
              <a:rPr lang="en-US" sz="1200" dirty="0"/>
              <a:t>for 18 months through Sept. 30, 2019.</a:t>
            </a:r>
          </a:p>
          <a:p>
            <a:endParaRPr lang="en-US" dirty="0"/>
          </a:p>
        </p:txBody>
      </p:sp>
      <p:sp>
        <p:nvSpPr>
          <p:cNvPr id="4" name="Slide Number Placeholder 3"/>
          <p:cNvSpPr>
            <a:spLocks noGrp="1"/>
          </p:cNvSpPr>
          <p:nvPr>
            <p:ph type="sldNum" sz="quarter" idx="10"/>
          </p:nvPr>
        </p:nvSpPr>
        <p:spPr/>
        <p:txBody>
          <a:bodyPr/>
          <a:lstStyle/>
          <a:p>
            <a:fld id="{38304687-E9C1-4EA5-B20B-8CFAD4CD3857}" type="slidenum">
              <a:rPr lang="en-US" smtClean="0"/>
              <a:pPr/>
              <a:t>8</a:t>
            </a:fld>
            <a:endParaRPr lang="en-US"/>
          </a:p>
        </p:txBody>
      </p:sp>
    </p:spTree>
    <p:extLst>
      <p:ext uri="{BB962C8B-B14F-4D97-AF65-F5344CB8AC3E}">
        <p14:creationId xmlns:p14="http://schemas.microsoft.com/office/powerpoint/2010/main" val="158888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r>
              <a:rPr lang="en-US" baseline="0" dirty="0"/>
              <a:t> statistics derived from “A Statistical and Demographic Profile of the US Temporary Protected Status Populations from El Salvador, Honduras, and Haiti,” Center for Migration Studies (August 2017) available at http://cmsny.org/publications/jmhs-tps-elsalvador-honduras-haiti/.</a:t>
            </a:r>
            <a:endParaRPr lang="en-US" dirty="0"/>
          </a:p>
        </p:txBody>
      </p:sp>
      <p:sp>
        <p:nvSpPr>
          <p:cNvPr id="4" name="Slide Number Placeholder 3"/>
          <p:cNvSpPr>
            <a:spLocks noGrp="1"/>
          </p:cNvSpPr>
          <p:nvPr>
            <p:ph type="sldNum" sz="quarter" idx="10"/>
          </p:nvPr>
        </p:nvSpPr>
        <p:spPr/>
        <p:txBody>
          <a:bodyPr/>
          <a:lstStyle/>
          <a:p>
            <a:fld id="{38304687-E9C1-4EA5-B20B-8CFAD4CD3857}" type="slidenum">
              <a:rPr lang="en-US" smtClean="0"/>
              <a:pPr/>
              <a:t>9</a:t>
            </a:fld>
            <a:endParaRPr lang="en-US"/>
          </a:p>
        </p:txBody>
      </p:sp>
    </p:spTree>
    <p:extLst>
      <p:ext uri="{BB962C8B-B14F-4D97-AF65-F5344CB8AC3E}">
        <p14:creationId xmlns:p14="http://schemas.microsoft.com/office/powerpoint/2010/main" val="1219679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(20 min, Becki) </a:t>
            </a:r>
            <a:endParaRPr lang="en-US" dirty="0"/>
          </a:p>
        </p:txBody>
      </p:sp>
      <p:sp>
        <p:nvSpPr>
          <p:cNvPr id="4" name="Slide Number Placeholder 3"/>
          <p:cNvSpPr>
            <a:spLocks noGrp="1"/>
          </p:cNvSpPr>
          <p:nvPr>
            <p:ph type="sldNum" sz="quarter" idx="10"/>
          </p:nvPr>
        </p:nvSpPr>
        <p:spPr/>
        <p:txBody>
          <a:bodyPr/>
          <a:lstStyle/>
          <a:p>
            <a:fld id="{38304687-E9C1-4EA5-B20B-8CFAD4CD3857}" type="slidenum">
              <a:rPr lang="en-US" smtClean="0"/>
              <a:pPr/>
              <a:t>10</a:t>
            </a:fld>
            <a:endParaRPr lang="en-US"/>
          </a:p>
        </p:txBody>
      </p:sp>
    </p:spTree>
    <p:extLst>
      <p:ext uri="{BB962C8B-B14F-4D97-AF65-F5344CB8AC3E}">
        <p14:creationId xmlns:p14="http://schemas.microsoft.com/office/powerpoint/2010/main" val="535889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304687-E9C1-4EA5-B20B-8CFAD4CD3857}" type="slidenum">
              <a:rPr lang="en-US" smtClean="0"/>
              <a:pPr/>
              <a:t>26</a:t>
            </a:fld>
            <a:endParaRPr lang="en-US"/>
          </a:p>
        </p:txBody>
      </p:sp>
    </p:spTree>
    <p:extLst>
      <p:ext uri="{BB962C8B-B14F-4D97-AF65-F5344CB8AC3E}">
        <p14:creationId xmlns:p14="http://schemas.microsoft.com/office/powerpoint/2010/main" val="13122257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4"/>
            <a:ext cx="5917677" cy="2554758"/>
          </a:xfrm>
        </p:spPr>
        <p:txBody>
          <a:bodyPr anchor="b"/>
          <a:lstStyle>
            <a:lvl1pPr>
              <a:defRPr sz="48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7"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7419" y="1824010"/>
            <a:ext cx="990599" cy="240258"/>
          </a:xfrm>
        </p:spPr>
        <p:txBody>
          <a:bodyPr/>
          <a:lstStyle>
            <a:lvl1pPr algn="l">
              <a:defRPr sz="900" b="0" i="0">
                <a:solidFill>
                  <a:schemeClr val="bg1"/>
                </a:solidFill>
              </a:defRPr>
            </a:lvl1pPr>
          </a:lstStyle>
          <a:p>
            <a:fld id="{E2F64DB1-FB28-4167-BFE0-2CC5C975024D}" type="datetime1">
              <a:rPr lang="en-US" smtClean="0"/>
              <a:t>2/9/2018</a:t>
            </a:fld>
            <a:endParaRPr lang="en-US" dirty="0"/>
          </a:p>
        </p:txBody>
      </p:sp>
      <p:sp>
        <p:nvSpPr>
          <p:cNvPr id="5" name="Footer Placeholder 4"/>
          <p:cNvSpPr>
            <a:spLocks noGrp="1"/>
          </p:cNvSpPr>
          <p:nvPr>
            <p:ph type="ftr" sz="quarter" idx="11"/>
          </p:nvPr>
        </p:nvSpPr>
        <p:spPr bwMode="gray">
          <a:xfrm rot="5400000">
            <a:off x="6246568" y="3264407"/>
            <a:ext cx="3859795" cy="228659"/>
          </a:xfrm>
        </p:spPr>
        <p:txBody>
          <a:bodyPr/>
          <a:lstStyle>
            <a:lvl1pPr>
              <a:defRPr sz="900" b="0" i="0">
                <a:solidFill>
                  <a:schemeClr val="bg1"/>
                </a:solidFill>
              </a:defRPr>
            </a:lvl1pPr>
          </a:lstStyle>
          <a:p>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8588592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Rectangle 14"/>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D909926-B26C-4926-A5BE-E44C00D33A13}" type="datetime1">
              <a:rPr lang="en-US" smtClean="0"/>
              <a:t>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Rectangle 19"/>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12364" y="295730"/>
            <a:ext cx="738909" cy="767687"/>
          </a:xfrm>
          <a:prstGeom prst="rect">
            <a:avLst/>
          </a:prstGeom>
        </p:spPr>
        <p:txBody>
          <a:bodyPr/>
          <a:lstStyle>
            <a:lvl1pPr algn="ctr">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8592197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lstStyle>
            <a:lvl1pPr>
              <a:defRPr sz="3600"/>
            </a:lvl1pPr>
          </a:lstStyle>
          <a:p>
            <a:r>
              <a:rPr lang="en-US"/>
              <a:t>Click to edit Master title style</a:t>
            </a:r>
            <a:endParaRPr lang="en-US" dirty="0"/>
          </a:p>
        </p:txBody>
      </p:sp>
      <p:sp>
        <p:nvSpPr>
          <p:cNvPr id="15" name="Text Placeholder 3"/>
          <p:cNvSpPr>
            <a:spLocks noGrp="1"/>
          </p:cNvSpPr>
          <p:nvPr>
            <p:ph type="body" sz="half" idx="13"/>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D909926-B26C-4926-A5BE-E44C00D33A13}" type="datetime1">
              <a:rPr lang="en-US" smtClean="0"/>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8669219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4" name="Rectangle 13"/>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11" name="TextBox 10"/>
          <p:cNvSpPr txBox="1"/>
          <p:nvPr/>
        </p:nvSpPr>
        <p:spPr bwMode="gray">
          <a:xfrm>
            <a:off x="7033421" y="2893960"/>
            <a:ext cx="679240"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10" name="TextBox 9"/>
          <p:cNvSpPr txBox="1"/>
          <p:nvPr/>
        </p:nvSpPr>
        <p:spPr bwMode="gray">
          <a:xfrm>
            <a:off x="625840" y="590998"/>
            <a:ext cx="601591"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2" name="Title 1"/>
          <p:cNvSpPr>
            <a:spLocks noGrp="1"/>
          </p:cNvSpPr>
          <p:nvPr>
            <p:ph type="title"/>
          </p:nvPr>
        </p:nvSpPr>
        <p:spPr>
          <a:xfrm>
            <a:off x="1110763" y="914400"/>
            <a:ext cx="6177681" cy="28846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tx2">
                    <a:lumMod val="40000"/>
                    <a:lumOff val="6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78870" y="5000815"/>
            <a:ext cx="6422005" cy="101817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D909926-B26C-4926-A5BE-E44C00D33A13}" type="datetime1">
              <a:rPr lang="en-US" smtClean="0"/>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2" name="Rectangle 21"/>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0384100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909926-B26C-4926-A5BE-E44C00D33A13}" type="datetime1">
              <a:rPr lang="en-US" smtClean="0"/>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6917620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4852" y="921453"/>
            <a:ext cx="6423592" cy="715512"/>
          </a:xfrm>
        </p:spPr>
        <p:txBody>
          <a:bodyPr anchor="ct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1"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2"/>
            <a:ext cx="2313431"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8471" y="2485332"/>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2"/>
            <a:ext cx="2326750" cy="288836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2489200"/>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3820" y="3147162"/>
            <a:ext cx="2313740"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8710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D909926-B26C-4926-A5BE-E44C00D33A13}" type="datetime1">
              <a:rPr lang="en-US" smtClean="0"/>
              <a:t>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8202086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nchor="ct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0390" y="4179595"/>
            <a:ext cx="2295329"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48208"/>
            <a:ext cx="2309279" cy="11766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30434" y="4179594"/>
            <a:ext cx="2291674"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16"/>
          </p:nvPr>
        </p:nvSpPr>
        <p:spPr>
          <a:xfrm>
            <a:off x="3550622" y="2486834"/>
            <a:ext cx="2025182" cy="144970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48209"/>
            <a:ext cx="2317790" cy="118837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4166523"/>
            <a:ext cx="2304671" cy="681684"/>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17"/>
          </p:nvPr>
        </p:nvSpPr>
        <p:spPr>
          <a:xfrm>
            <a:off x="6104946" y="2489200"/>
            <a:ext cx="2018838"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0" y="4848209"/>
            <a:ext cx="2304671" cy="118942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9444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48436"/>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D909926-B26C-4926-A5BE-E44C00D33A13}" type="datetime1">
              <a:rPr lang="en-US" smtClean="0"/>
              <a:t>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406735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1"/>
          <p:cNvSpPr>
            <a:spLocks noGrp="1"/>
          </p:cNvSpPr>
          <p:nvPr>
            <p:ph type="title"/>
          </p:nvPr>
        </p:nvSpPr>
        <p:spPr>
          <a:xfrm>
            <a:off x="864852" y="921453"/>
            <a:ext cx="6423592" cy="715512"/>
          </a:xfrm>
        </p:spPr>
        <p:txBody>
          <a:bodyPr anchor="ct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AE702A-0D72-492E-9988-09E08315639D}" type="datetime1">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724E2B5C-C0CD-A54D-88A2-7BEF2867A895}" type="slidenum">
              <a:rPr lang="en-US" smtClean="0"/>
              <a:pPr/>
              <a:t>‹#›</a:t>
            </a:fld>
            <a:endParaRPr lang="en-US"/>
          </a:p>
        </p:txBody>
      </p:sp>
    </p:spTree>
    <p:extLst>
      <p:ext uri="{BB962C8B-B14F-4D97-AF65-F5344CB8AC3E}">
        <p14:creationId xmlns:p14="http://schemas.microsoft.com/office/powerpoint/2010/main" val="2168114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6A932F-D07C-4E19-BF04-525BF7584A44}" type="datetime1">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724E2B5C-C0CD-A54D-88A2-7BEF2867A895}" type="slidenum">
              <a:rPr lang="en-US" smtClean="0"/>
              <a:pPr/>
              <a:t>‹#›</a:t>
            </a:fld>
            <a:endParaRPr lang="en-US"/>
          </a:p>
        </p:txBody>
      </p:sp>
    </p:spTree>
    <p:extLst>
      <p:ext uri="{BB962C8B-B14F-4D97-AF65-F5344CB8AC3E}">
        <p14:creationId xmlns:p14="http://schemas.microsoft.com/office/powerpoint/2010/main" val="359293466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8029"/>
            <a:ext cx="8229600" cy="773834"/>
          </a:xfrm>
        </p:spPr>
        <p:txBody>
          <a:bodyPr>
            <a:noAutofit/>
          </a:bodyPr>
          <a:lstStyle>
            <a:lvl1pPr algn="l">
              <a:defRPr sz="2800">
                <a:solidFill>
                  <a:schemeClr val="accent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2395850"/>
            <a:ext cx="8229600" cy="3960500"/>
          </a:xfrm>
        </p:spPr>
        <p:txBody>
          <a:bodyPr/>
          <a:lstStyle>
            <a:lvl1pPr>
              <a:defRPr sz="2400">
                <a:latin typeface="MS Reference Sans Serif" panose="020B0604030504040204" pitchFamily="34" charset="0"/>
                <a:cs typeface="Arial" panose="020B0604020202020204" pitchFamily="34" charset="0"/>
              </a:defRPr>
            </a:lvl1pPr>
            <a:lvl2pPr marL="742950" indent="-285750">
              <a:buFont typeface="Wingdings" panose="05000000000000000000" pitchFamily="2" charset="2"/>
              <a:buChar char="§"/>
              <a:defRPr>
                <a:latin typeface="MS Reference Sans Serif" panose="020B0604030504040204" pitchFamily="34" charset="0"/>
                <a:cs typeface="Arial" panose="020B0604020202020204" pitchFamily="34" charset="0"/>
              </a:defRPr>
            </a:lvl2pPr>
            <a:lvl3pPr marL="1143000" indent="-228600">
              <a:buFont typeface="Courier New" panose="02070309020205020404" pitchFamily="49" charset="0"/>
              <a:buChar char="o"/>
              <a:defRPr sz="2000">
                <a:latin typeface="MS Reference Sans Serif" panose="020B0604030504040204" pitchFamily="34" charset="0"/>
                <a:cs typeface="Arial" panose="020B0604020202020204" pitchFamily="34" charset="0"/>
              </a:defRPr>
            </a:lvl3pPr>
            <a:lvl4pPr>
              <a:defRPr sz="1800">
                <a:latin typeface="MS Reference Sans Serif" panose="020B0604030504040204" pitchFamily="34" charset="0"/>
                <a:cs typeface="Arial" panose="020B0604020202020204" pitchFamily="34" charset="0"/>
              </a:defRPr>
            </a:lvl4pPr>
            <a:lvl5pPr>
              <a:defRPr sz="1800">
                <a:latin typeface="MS Reference Sans Serif"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D64CA0D-25C8-4271-BC52-92B9381D3B71}" type="datetime1">
              <a:rPr lang="en-US" smtClean="0"/>
              <a:t>2/9/2018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4E2B5C-C0CD-A54D-88A2-7BEF2867A895}" type="slidenum">
              <a:rPr lang="en-US" smtClean="0"/>
              <a:pPr/>
              <a:t>‹#›</a:t>
            </a:fld>
            <a:endParaRPr lang="en-US"/>
          </a:p>
        </p:txBody>
      </p:sp>
      <p:sp>
        <p:nvSpPr>
          <p:cNvPr id="13" name="Content Placeholder 12"/>
          <p:cNvSpPr>
            <a:spLocks noGrp="1"/>
          </p:cNvSpPr>
          <p:nvPr>
            <p:ph sz="quarter" idx="15"/>
          </p:nvPr>
        </p:nvSpPr>
        <p:spPr>
          <a:xfrm>
            <a:off x="457200" y="1841863"/>
            <a:ext cx="8229600" cy="554299"/>
          </a:xfrm>
        </p:spPr>
        <p:txBody>
          <a:bodyPr>
            <a:noAutofit/>
          </a:bodyPr>
          <a:lstStyle>
            <a:lvl1pPr marL="0" indent="0" algn="l">
              <a:buNone/>
              <a:defRPr sz="2400" b="1">
                <a:solidFill>
                  <a:schemeClr val="tx1"/>
                </a:solidFill>
                <a:latin typeface="MS Reference Sans Serif" panose="020B0604030504040204" pitchFamily="34" charset="0"/>
                <a:cs typeface="Arial" panose="020B0604020202020204" pitchFamily="34" charset="0"/>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226445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43526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CE467B-2433-4E85-8348-DE0C7703DF10}" type="datetime1">
              <a:rPr lang="en-US" smtClean="0"/>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8" name="Text Placeholder 7"/>
          <p:cNvSpPr>
            <a:spLocks noGrp="1"/>
          </p:cNvSpPr>
          <p:nvPr>
            <p:ph type="body" sz="quarter" idx="13"/>
          </p:nvPr>
        </p:nvSpPr>
        <p:spPr>
          <a:xfrm>
            <a:off x="809625" y="2452688"/>
            <a:ext cx="7524750" cy="508000"/>
          </a:xfrm>
        </p:spPr>
        <p:txBody>
          <a:bodyPr/>
          <a:lstStyle>
            <a:lvl1pPr marL="0" indent="0">
              <a:buNone/>
              <a:defRPr b="1"/>
            </a:lvl1pPr>
          </a:lstStyle>
          <a:p>
            <a:pPr lvl="0"/>
            <a:r>
              <a:rPr lang="en-US" dirty="0"/>
              <a:t>Edit Master text styles</a:t>
            </a:r>
          </a:p>
        </p:txBody>
      </p:sp>
    </p:spTree>
    <p:extLst>
      <p:ext uri="{BB962C8B-B14F-4D97-AF65-F5344CB8AC3E}">
        <p14:creationId xmlns:p14="http://schemas.microsoft.com/office/powerpoint/2010/main" val="2534327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7684269" cy="709865"/>
          </a:xfrm>
        </p:spPr>
        <p:txBody>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866440" y="2663369"/>
            <a:ext cx="7684269" cy="39384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D909926-B26C-4926-A5BE-E44C00D33A13}" type="datetime1">
              <a:rPr lang="en-US" smtClean="0"/>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4FAB73BC-B049-4115-A692-8D63A059BFB8}" type="slidenum">
              <a:rPr lang="en-US" smtClean="0"/>
              <a:pPr/>
              <a:t>‹#›</a:t>
            </a:fld>
            <a:endParaRPr lang="en-US" dirty="0"/>
          </a:p>
        </p:txBody>
      </p:sp>
      <p:sp>
        <p:nvSpPr>
          <p:cNvPr id="7" name="Text Placeholder 6"/>
          <p:cNvSpPr>
            <a:spLocks noGrp="1"/>
          </p:cNvSpPr>
          <p:nvPr>
            <p:ph type="body" sz="quarter" idx="13"/>
          </p:nvPr>
        </p:nvSpPr>
        <p:spPr>
          <a:xfrm>
            <a:off x="866774" y="2234743"/>
            <a:ext cx="7683935" cy="428626"/>
          </a:xfrm>
        </p:spPr>
        <p:txBody>
          <a:bodyPr/>
          <a:lstStyle>
            <a:lvl1pPr marL="0" indent="0">
              <a:buNone/>
              <a:defRPr b="1">
                <a:solidFill>
                  <a:srgbClr val="C00000"/>
                </a:solidFill>
              </a:defRPr>
            </a:lvl1pPr>
          </a:lstStyle>
          <a:p>
            <a:pPr lvl="0"/>
            <a:r>
              <a:rPr lang="en-US" dirty="0"/>
              <a:t>Edit Master text styles</a:t>
            </a:r>
          </a:p>
        </p:txBody>
      </p:sp>
    </p:spTree>
    <p:extLst>
      <p:ext uri="{BB962C8B-B14F-4D97-AF65-F5344CB8AC3E}">
        <p14:creationId xmlns:p14="http://schemas.microsoft.com/office/powerpoint/2010/main" val="2523680828"/>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7"/>
          <p:cNvSpPr/>
          <p:nvPr userDrawn="1"/>
        </p:nvSpPr>
        <p:spPr>
          <a:xfrm>
            <a:off x="0" y="1"/>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Placeholder 1"/>
          <p:cNvSpPr>
            <a:spLocks noGrp="1"/>
          </p:cNvSpPr>
          <p:nvPr>
            <p:ph type="title"/>
          </p:nvPr>
        </p:nvSpPr>
        <p:spPr>
          <a:xfrm>
            <a:off x="457200" y="606180"/>
            <a:ext cx="8229600" cy="3300306"/>
          </a:xfrm>
          <a:prstGeom prst="rect">
            <a:avLst/>
          </a:prstGeom>
        </p:spPr>
        <p:txBody>
          <a:bodyPr vert="horz" lIns="91440" tIns="45720" rIns="91440" bIns="45720" rtlCol="0" anchor="ctr">
            <a:normAutofit/>
          </a:bodyPr>
          <a:lstStyle>
            <a:lvl1pPr>
              <a:defRPr sz="4000">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1481792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8029"/>
            <a:ext cx="8229600" cy="773834"/>
          </a:xfrm>
        </p:spPr>
        <p:txBody>
          <a:bodyPr>
            <a:noAutofit/>
          </a:bodyPr>
          <a:lstStyle>
            <a:lvl1pPr algn="l">
              <a:defRPr sz="2800">
                <a:solidFill>
                  <a:schemeClr val="accent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873330"/>
            <a:ext cx="8229600" cy="4462150"/>
          </a:xfrm>
        </p:spPr>
        <p:txBody>
          <a:bodyPr/>
          <a:lstStyle>
            <a:lvl1pPr>
              <a:lnSpc>
                <a:spcPct val="100000"/>
              </a:lnSpc>
              <a:spcBef>
                <a:spcPts val="300"/>
              </a:spcBef>
              <a:defRPr sz="2400">
                <a:latin typeface="MS Reference Sans Serif" panose="020B0604030504040204" pitchFamily="34" charset="0"/>
                <a:cs typeface="Arial" panose="020B0604020202020204" pitchFamily="34" charset="0"/>
              </a:defRPr>
            </a:lvl1pPr>
            <a:lvl2pPr marL="742950" indent="-285750">
              <a:lnSpc>
                <a:spcPct val="100000"/>
              </a:lnSpc>
              <a:spcBef>
                <a:spcPts val="300"/>
              </a:spcBef>
              <a:buFont typeface="Wingdings" panose="05000000000000000000" pitchFamily="2" charset="2"/>
              <a:buChar char="§"/>
              <a:defRPr>
                <a:latin typeface="MS Reference Sans Serif" panose="020B0604030504040204" pitchFamily="34" charset="0"/>
                <a:cs typeface="Arial" panose="020B0604020202020204" pitchFamily="34" charset="0"/>
              </a:defRPr>
            </a:lvl2pPr>
            <a:lvl3pPr marL="1143000" indent="-228600">
              <a:lnSpc>
                <a:spcPct val="100000"/>
              </a:lnSpc>
              <a:spcBef>
                <a:spcPts val="300"/>
              </a:spcBef>
              <a:buFont typeface="Courier New" panose="02070309020205020404" pitchFamily="49" charset="0"/>
              <a:buChar char="o"/>
              <a:defRPr sz="2000">
                <a:latin typeface="MS Reference Sans Serif" panose="020B0604030504040204" pitchFamily="34" charset="0"/>
                <a:cs typeface="Arial" panose="020B0604020202020204" pitchFamily="34" charset="0"/>
              </a:defRPr>
            </a:lvl3pPr>
            <a:lvl4pPr>
              <a:lnSpc>
                <a:spcPct val="100000"/>
              </a:lnSpc>
              <a:spcBef>
                <a:spcPts val="300"/>
              </a:spcBef>
              <a:defRPr sz="1800">
                <a:latin typeface="MS Reference Sans Serif" panose="020B0604030504040204" pitchFamily="34" charset="0"/>
                <a:cs typeface="Arial" panose="020B0604020202020204" pitchFamily="34" charset="0"/>
              </a:defRPr>
            </a:lvl4pPr>
            <a:lvl5pPr>
              <a:lnSpc>
                <a:spcPct val="100000"/>
              </a:lnSpc>
              <a:spcBef>
                <a:spcPts val="300"/>
              </a:spcBef>
              <a:defRPr sz="1800">
                <a:latin typeface="MS Reference Sans Serif"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532FD2F-BB94-4301-9896-D867DF921D2B}" type="datetime1">
              <a:rPr lang="en-US" smtClean="0"/>
              <a:t>2/9/2018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4E2B5C-C0CD-A54D-88A2-7BEF2867A895}" type="slidenum">
              <a:rPr lang="en-US" smtClean="0"/>
              <a:pPr/>
              <a:t>‹#›</a:t>
            </a:fld>
            <a:endParaRPr lang="en-US"/>
          </a:p>
        </p:txBody>
      </p:sp>
    </p:spTree>
    <p:extLst>
      <p:ext uri="{BB962C8B-B14F-4D97-AF65-F5344CB8AC3E}">
        <p14:creationId xmlns:p14="http://schemas.microsoft.com/office/powerpoint/2010/main" val="3178521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Text and Clip Ar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861454"/>
            <a:ext cx="4038600" cy="4379689"/>
          </a:xfrm>
        </p:spPr>
        <p:txBody>
          <a:bodyPr/>
          <a:lstStyle>
            <a:lvl1pPr>
              <a:defRPr>
                <a:latin typeface="MS Reference Sans Serif" panose="020B0604030504040204" pitchFamily="34" charset="0"/>
              </a:defRPr>
            </a:lvl1pPr>
            <a:lvl2pPr>
              <a:defRPr>
                <a:latin typeface="MS Reference Sans Serif" panose="020B0604030504040204" pitchFamily="34" charset="0"/>
              </a:defRPr>
            </a:lvl2pPr>
            <a:lvl3pPr>
              <a:defRPr>
                <a:latin typeface="MS Reference Sans Serif" panose="020B0604030504040204" pitchFamily="34" charset="0"/>
              </a:defRPr>
            </a:lvl3pPr>
            <a:lvl4pPr>
              <a:defRPr>
                <a:latin typeface="MS Reference Sans Serif" panose="020B0604030504040204" pitchFamily="34" charset="0"/>
              </a:defRPr>
            </a:lvl4pPr>
            <a:lvl5pPr>
              <a:defRPr>
                <a:latin typeface="MS Reference Sans Serif"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lipArt Placeholder 3"/>
          <p:cNvSpPr>
            <a:spLocks noGrp="1"/>
          </p:cNvSpPr>
          <p:nvPr>
            <p:ph type="clipArt" sz="half" idx="2"/>
          </p:nvPr>
        </p:nvSpPr>
        <p:spPr>
          <a:xfrm>
            <a:off x="4648200" y="1861454"/>
            <a:ext cx="4038600" cy="4379689"/>
          </a:xfrm>
        </p:spPr>
        <p:txBody>
          <a:bodyPr/>
          <a:lstStyle>
            <a:lvl1pPr>
              <a:defRPr>
                <a:latin typeface="MS Reference Sans Serif" panose="020B0604030504040204" pitchFamily="34" charset="0"/>
              </a:defRPr>
            </a:lvl1pPr>
          </a:lstStyle>
          <a:p>
            <a:pPr lvl="0"/>
            <a:endParaRPr lang="en-US" noProof="0" dirty="0"/>
          </a:p>
        </p:txBody>
      </p:sp>
      <p:sp>
        <p:nvSpPr>
          <p:cNvPr id="5" name="Title 1"/>
          <p:cNvSpPr>
            <a:spLocks noGrp="1"/>
          </p:cNvSpPr>
          <p:nvPr>
            <p:ph type="title"/>
          </p:nvPr>
        </p:nvSpPr>
        <p:spPr>
          <a:xfrm>
            <a:off x="457200" y="1068029"/>
            <a:ext cx="8229600" cy="773834"/>
          </a:xfrm>
        </p:spPr>
        <p:txBody>
          <a:bodyPr>
            <a:noAutofit/>
          </a:bodyPr>
          <a:lstStyle>
            <a:lvl1pPr algn="l">
              <a:defRPr sz="2800">
                <a:solidFill>
                  <a:schemeClr val="accent2"/>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378437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863290"/>
            <a:ext cx="4038600" cy="452596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a:latin typeface="MS Reference Sans Serif" panose="020B0604030504040204" pitchFamily="34" charset="0"/>
              </a:defRPr>
            </a:lvl1pPr>
            <a:lvl2pPr marL="742950" indent="-285750">
              <a:buFont typeface="Arial" panose="020B0604020202020204" pitchFamily="34" charset="0"/>
              <a:buChar char="•"/>
              <a:defRPr sz="2400">
                <a:latin typeface="MS Reference Sans Serif" panose="020B0604030504040204" pitchFamily="34" charset="0"/>
              </a:defRPr>
            </a:lvl2pPr>
            <a:lvl3pPr marL="1143000" indent="-228600">
              <a:buFont typeface="Courier New" panose="02070309020205020404" pitchFamily="49" charset="0"/>
              <a:buChar char="o"/>
              <a:defRPr sz="2000">
                <a:latin typeface="MS Reference Sans Serif" panose="020B0604030504040204" pitchFamily="34" charset="0"/>
              </a:defRPr>
            </a:lvl3pPr>
            <a:lvl4pPr>
              <a:defRPr sz="1800">
                <a:latin typeface="MS Reference Sans Serif" panose="020B0604030504040204" pitchFamily="34" charset="0"/>
              </a:defRPr>
            </a:lvl4pPr>
            <a:lvl5pPr>
              <a:defRPr sz="1800">
                <a:latin typeface="MS Reference Sans Serif" panose="020B060403050404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1863290"/>
            <a:ext cx="4038600" cy="4525963"/>
          </a:xfrm>
        </p:spPr>
        <p:txBody>
          <a:bodyPr/>
          <a:lstStyle>
            <a:lvl1pPr marL="0" indent="0">
              <a:buFont typeface="Arial" panose="020B0604020202020204" pitchFamily="34" charset="0"/>
              <a:buNone/>
              <a:defRPr sz="2400">
                <a:latin typeface="MS Reference Sans Serif" panose="020B0604030504040204" pitchFamily="34" charset="0"/>
              </a:defRPr>
            </a:lvl1pPr>
            <a:lvl2pPr marL="742950" indent="-285750">
              <a:buFont typeface="Arial" panose="020B0604020202020204" pitchFamily="34" charset="0"/>
              <a:buChar char="•"/>
              <a:defRPr sz="2400">
                <a:latin typeface="MS Reference Sans Serif" panose="020B0604030504040204" pitchFamily="34" charset="0"/>
              </a:defRPr>
            </a:lvl2pPr>
            <a:lvl3pPr marL="1143000" indent="-228600">
              <a:buFont typeface="Courier New" panose="02070309020205020404" pitchFamily="49" charset="0"/>
              <a:buChar char="o"/>
              <a:defRPr sz="2000">
                <a:latin typeface="MS Reference Sans Serif" panose="020B0604030504040204" pitchFamily="34" charset="0"/>
              </a:defRPr>
            </a:lvl3pPr>
            <a:lvl4pPr>
              <a:defRPr sz="1800">
                <a:latin typeface="MS Reference Sans Serif" panose="020B0604030504040204" pitchFamily="34" charset="0"/>
              </a:defRPr>
            </a:lvl4pPr>
            <a:lvl5pPr>
              <a:defRPr sz="1800">
                <a:latin typeface="MS Reference Sans Serif" panose="020B060403050404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B540BD7-294E-414B-AA77-F692E621409C}" type="datetime1">
              <a:rPr lang="en-US" smtClean="0"/>
              <a:t>2/9/2018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4E2B5C-C0CD-A54D-88A2-7BEF2867A895}" type="slidenum">
              <a:rPr lang="en-US" smtClean="0"/>
              <a:pPr/>
              <a:t>‹#›</a:t>
            </a:fld>
            <a:endParaRPr lang="en-US"/>
          </a:p>
        </p:txBody>
      </p:sp>
      <p:sp>
        <p:nvSpPr>
          <p:cNvPr id="9" name="Title 1"/>
          <p:cNvSpPr>
            <a:spLocks noGrp="1"/>
          </p:cNvSpPr>
          <p:nvPr>
            <p:ph type="title"/>
          </p:nvPr>
        </p:nvSpPr>
        <p:spPr>
          <a:xfrm>
            <a:off x="457200" y="1068029"/>
            <a:ext cx="8229600" cy="773834"/>
          </a:xfrm>
        </p:spPr>
        <p:txBody>
          <a:bodyPr>
            <a:noAutofit/>
          </a:bodyPr>
          <a:lstStyle>
            <a:lvl1pPr algn="l">
              <a:defRPr sz="2800">
                <a:solidFill>
                  <a:schemeClr val="accent2"/>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46571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43526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CE467B-2433-4E85-8348-DE0C7703DF10}" type="datetime1">
              <a:rPr lang="en-US" smtClean="0"/>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8" name="Text Placeholder 7"/>
          <p:cNvSpPr>
            <a:spLocks noGrp="1"/>
          </p:cNvSpPr>
          <p:nvPr>
            <p:ph type="body" sz="quarter" idx="13"/>
          </p:nvPr>
        </p:nvSpPr>
        <p:spPr>
          <a:xfrm>
            <a:off x="809625" y="2452688"/>
            <a:ext cx="7524750" cy="508000"/>
          </a:xfrm>
        </p:spPr>
        <p:txBody>
          <a:bodyPr/>
          <a:lstStyle>
            <a:lvl1pPr marL="0" indent="0">
              <a:buNone/>
              <a:defRPr b="1"/>
            </a:lvl1pPr>
          </a:lstStyle>
          <a:p>
            <a:pPr lvl="0"/>
            <a:r>
              <a:rPr lang="en-US" dirty="0"/>
              <a:t>Edit Master text styles</a:t>
            </a:r>
          </a:p>
        </p:txBody>
      </p:sp>
    </p:spTree>
    <p:extLst>
      <p:ext uri="{BB962C8B-B14F-4D97-AF65-F5344CB8AC3E}">
        <p14:creationId xmlns:p14="http://schemas.microsoft.com/office/powerpoint/2010/main" val="3884862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43526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CE467B-2433-4E85-8348-DE0C7703DF10}" type="datetime1">
              <a:rPr lang="en-US" smtClean="0"/>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8" name="Text Placeholder 7"/>
          <p:cNvSpPr>
            <a:spLocks noGrp="1"/>
          </p:cNvSpPr>
          <p:nvPr>
            <p:ph type="body" sz="quarter" idx="13"/>
          </p:nvPr>
        </p:nvSpPr>
        <p:spPr>
          <a:xfrm>
            <a:off x="809625" y="2452688"/>
            <a:ext cx="7524750" cy="508000"/>
          </a:xfrm>
        </p:spPr>
        <p:txBody>
          <a:bodyPr/>
          <a:lstStyle>
            <a:lvl1pPr marL="0" indent="0">
              <a:buNone/>
              <a:defRPr b="1"/>
            </a:lvl1pPr>
          </a:lstStyle>
          <a:p>
            <a:pPr lvl="0"/>
            <a:r>
              <a:rPr lang="en-US" dirty="0"/>
              <a:t>Edit Master text styles</a:t>
            </a:r>
          </a:p>
        </p:txBody>
      </p:sp>
    </p:spTree>
    <p:extLst>
      <p:ext uri="{BB962C8B-B14F-4D97-AF65-F5344CB8AC3E}">
        <p14:creationId xmlns:p14="http://schemas.microsoft.com/office/powerpoint/2010/main" val="3032808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43526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CE467B-2433-4E85-8348-DE0C7703DF10}" type="datetime1">
              <a:rPr lang="en-US" smtClean="0"/>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8" name="Text Placeholder 7"/>
          <p:cNvSpPr>
            <a:spLocks noGrp="1"/>
          </p:cNvSpPr>
          <p:nvPr>
            <p:ph type="body" sz="quarter" idx="13"/>
          </p:nvPr>
        </p:nvSpPr>
        <p:spPr>
          <a:xfrm>
            <a:off x="809625" y="2452688"/>
            <a:ext cx="7524750" cy="508000"/>
          </a:xfrm>
        </p:spPr>
        <p:txBody>
          <a:bodyPr/>
          <a:lstStyle>
            <a:lvl1pPr marL="0" indent="0">
              <a:buNone/>
              <a:defRPr b="1"/>
            </a:lvl1pPr>
          </a:lstStyle>
          <a:p>
            <a:pPr lvl="0"/>
            <a:r>
              <a:rPr lang="en-US" dirty="0"/>
              <a:t>Edit Master text styles</a:t>
            </a:r>
          </a:p>
        </p:txBody>
      </p:sp>
    </p:spTree>
    <p:extLst>
      <p:ext uri="{BB962C8B-B14F-4D97-AF65-F5344CB8AC3E}">
        <p14:creationId xmlns:p14="http://schemas.microsoft.com/office/powerpoint/2010/main" val="11793300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2194560"/>
            <a:ext cx="3657600" cy="3977640"/>
          </a:xfrm>
        </p:spPr>
        <p:txBody>
          <a:bodyPr/>
          <a:lstStyle>
            <a:lvl1pPr>
              <a:defRPr sz="2000">
                <a:latin typeface="MS Reference Sans Serif" panose="020B0604030504040204" pitchFamily="34" charset="0"/>
              </a:defRPr>
            </a:lvl1pPr>
            <a:lvl2pPr>
              <a:defRPr sz="1800">
                <a:latin typeface="MS Reference Sans Serif" panose="020B0604030504040204" pitchFamily="34" charset="0"/>
              </a:defRPr>
            </a:lvl2pPr>
            <a:lvl3pPr>
              <a:defRPr sz="1600">
                <a:latin typeface="MS Reference Sans Serif" panose="020B0604030504040204" pitchFamily="34" charset="0"/>
              </a:defRPr>
            </a:lvl3pPr>
            <a:lvl4pPr>
              <a:defRPr sz="1600">
                <a:latin typeface="MS Reference Sans Serif" panose="020B0604030504040204" pitchFamily="34" charset="0"/>
              </a:defRPr>
            </a:lvl4pPr>
            <a:lvl5pPr>
              <a:defRPr sz="1600">
                <a:latin typeface="MS Reference Sans Serif" panose="020B060403050404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atin typeface="MS Reference Sans Serif" panose="020B0604030504040204" pitchFamily="34" charset="0"/>
              </a:defRPr>
            </a:lvl1pPr>
            <a:lvl2pPr>
              <a:defRPr sz="1800">
                <a:latin typeface="MS Reference Sans Serif" panose="020B0604030504040204" pitchFamily="34" charset="0"/>
              </a:defRPr>
            </a:lvl2pPr>
            <a:lvl3pPr>
              <a:defRPr sz="1600">
                <a:latin typeface="MS Reference Sans Serif" panose="020B0604030504040204" pitchFamily="34" charset="0"/>
              </a:defRPr>
            </a:lvl3pPr>
            <a:lvl4pPr>
              <a:defRPr sz="1600">
                <a:latin typeface="MS Reference Sans Serif" panose="020B0604030504040204" pitchFamily="34" charset="0"/>
              </a:defRPr>
            </a:lvl4pPr>
            <a:lvl5pPr>
              <a:defRPr sz="1600">
                <a:latin typeface="MS Reference Sans Serif" panose="020B060403050404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A8CD43-6D1E-435B-BD41-25B153ED4E6F}" type="datetime1">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E2B5C-C0CD-A54D-88A2-7BEF2867A895}" type="slidenum">
              <a:rPr lang="en-US" smtClean="0"/>
              <a:pPr/>
              <a:t>‹#›</a:t>
            </a:fld>
            <a:endParaRPr lang="en-US"/>
          </a:p>
        </p:txBody>
      </p:sp>
      <p:sp>
        <p:nvSpPr>
          <p:cNvPr id="9" name="Title 1"/>
          <p:cNvSpPr>
            <a:spLocks noGrp="1"/>
          </p:cNvSpPr>
          <p:nvPr>
            <p:ph type="title"/>
          </p:nvPr>
        </p:nvSpPr>
        <p:spPr>
          <a:xfrm>
            <a:off x="457200" y="1068029"/>
            <a:ext cx="8229600" cy="773834"/>
          </a:xfrm>
        </p:spPr>
        <p:txBody>
          <a:bodyPr>
            <a:normAutofit/>
          </a:bodyPr>
          <a:lstStyle>
            <a:lvl1pPr algn="l">
              <a:defRPr sz="3200">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3332927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hasCustomPrompt="1"/>
          </p:nvPr>
        </p:nvSpPr>
        <p:spPr>
          <a:xfrm>
            <a:off x="866443" y="2257588"/>
            <a:ext cx="3101763" cy="3020343"/>
          </a:xfrm>
        </p:spPr>
        <p:txBody>
          <a:bodyPr anchor="ctr"/>
          <a:lstStyle>
            <a:lvl1pPr algn="l">
              <a:defRPr sz="3200" b="0" cap="none"/>
            </a:lvl1pPr>
          </a:lstStyle>
          <a:p>
            <a:r>
              <a:rPr lang="en-US" dirty="0"/>
              <a:t>Click to edit Master title style</a:t>
            </a:r>
            <a:br>
              <a:rPr lang="en-US" dirty="0"/>
            </a:br>
            <a:r>
              <a:rPr lang="en-US" dirty="0"/>
              <a:t>third</a:t>
            </a:r>
          </a:p>
        </p:txBody>
      </p:sp>
      <p:sp>
        <p:nvSpPr>
          <p:cNvPr id="3" name="Text Placeholder 2"/>
          <p:cNvSpPr>
            <a:spLocks noGrp="1"/>
          </p:cNvSpPr>
          <p:nvPr>
            <p:ph type="body" idx="1"/>
          </p:nvPr>
        </p:nvSpPr>
        <p:spPr>
          <a:xfrm>
            <a:off x="5119261" y="2257267"/>
            <a:ext cx="3054653" cy="3020345"/>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225E0B-B74A-4ED8-801A-0C0D0168F00C}" type="datetime1">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5644"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724E2B5C-C0CD-A54D-88A2-7BEF2867A895}" type="slidenum">
              <a:rPr lang="en-US" smtClean="0"/>
              <a:pPr/>
              <a:t>‹#›</a:t>
            </a:fld>
            <a:endParaRPr lang="en-US"/>
          </a:p>
        </p:txBody>
      </p:sp>
    </p:spTree>
    <p:extLst>
      <p:ext uri="{BB962C8B-B14F-4D97-AF65-F5344CB8AC3E}">
        <p14:creationId xmlns:p14="http://schemas.microsoft.com/office/powerpoint/2010/main" val="2559367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79" cy="35306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532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A8CD43-6D1E-435B-BD41-25B153ED4E6F}" type="datetime1">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724E2B5C-C0CD-A54D-88A2-7BEF2867A895}" type="slidenum">
              <a:rPr lang="en-US" smtClean="0"/>
              <a:pPr/>
              <a:t>‹#›</a:t>
            </a:fld>
            <a:endParaRPr lang="en-US"/>
          </a:p>
        </p:txBody>
      </p:sp>
    </p:spTree>
    <p:extLst>
      <p:ext uri="{BB962C8B-B14F-4D97-AF65-F5344CB8AC3E}">
        <p14:creationId xmlns:p14="http://schemas.microsoft.com/office/powerpoint/2010/main" val="3341525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1" y="3248040"/>
            <a:ext cx="3636978" cy="277176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0" y="248875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8040"/>
            <a:ext cx="3636980" cy="277390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ACA41B-671B-480C-B949-AD2A3584D43C}" type="datetime1">
              <a:rPr lang="en-US" smtClean="0"/>
              <a:t>2/9/2018</a:t>
            </a:fld>
            <a:endParaRPr lang="en-US"/>
          </a:p>
        </p:txBody>
      </p:sp>
      <p:sp>
        <p:nvSpPr>
          <p:cNvPr id="8" name="Footer Placeholder 7"/>
          <p:cNvSpPr>
            <a:spLocks noGrp="1"/>
          </p:cNvSpPr>
          <p:nvPr>
            <p:ph type="ftr" sz="quarter" idx="11"/>
          </p:nvPr>
        </p:nvSpPr>
        <p:spPr/>
        <p:txBody>
          <a:bodyPr/>
          <a:lstStyle/>
          <a:p>
            <a:endParaRPr lang="en-US"/>
          </a:p>
        </p:txBody>
      </p:sp>
      <p:sp>
        <p:nvSpPr>
          <p:cNvPr id="13"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724E2B5C-C0CD-A54D-88A2-7BEF2867A895}" type="slidenum">
              <a:rPr lang="en-US" smtClean="0"/>
              <a:pPr/>
              <a:t>‹#›</a:t>
            </a:fld>
            <a:endParaRPr lang="en-US"/>
          </a:p>
        </p:txBody>
      </p:sp>
    </p:spTree>
    <p:extLst>
      <p:ext uri="{BB962C8B-B14F-4D97-AF65-F5344CB8AC3E}">
        <p14:creationId xmlns:p14="http://schemas.microsoft.com/office/powerpoint/2010/main" val="433419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7603483" cy="709865"/>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CEA315F-A694-4F11-8D7F-8B79096A4CEB}" type="datetime1">
              <a:rPr lang="en-US" smtClean="0"/>
              <a:t>2/9/2018</a:t>
            </a:fld>
            <a:endParaRPr lang="en-US"/>
          </a:p>
        </p:txBody>
      </p:sp>
      <p:sp>
        <p:nvSpPr>
          <p:cNvPr id="4" name="Footer Placeholder 3"/>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724E2B5C-C0CD-A54D-88A2-7BEF2867A895}" type="slidenum">
              <a:rPr lang="en-US" smtClean="0"/>
              <a:pPr/>
              <a:t>‹#›</a:t>
            </a:fld>
            <a:endParaRPr lang="en-US"/>
          </a:p>
        </p:txBody>
      </p:sp>
    </p:spTree>
    <p:extLst>
      <p:ext uri="{BB962C8B-B14F-4D97-AF65-F5344CB8AC3E}">
        <p14:creationId xmlns:p14="http://schemas.microsoft.com/office/powerpoint/2010/main" val="4062049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CA8C72-AFE4-4ED3-94F1-B0FED9992601}" type="datetime1">
              <a:rPr lang="en-US" smtClean="0"/>
              <a:t>2/9/2018</a:t>
            </a:fld>
            <a:endParaRPr lang="en-US"/>
          </a:p>
        </p:txBody>
      </p:sp>
      <p:sp>
        <p:nvSpPr>
          <p:cNvPr id="3" name="Footer Placeholder 2"/>
          <p:cNvSpPr>
            <a:spLocks noGrp="1"/>
          </p:cNvSpPr>
          <p:nvPr>
            <p:ph type="ftr" sz="quarter" idx="11"/>
          </p:nvPr>
        </p:nvSpPr>
        <p:spPr/>
        <p:txBody>
          <a:bodyPr/>
          <a:lstStyle/>
          <a:p>
            <a:endParaRPr lang="en-US"/>
          </a:p>
        </p:txBody>
      </p:sp>
      <p:sp>
        <p:nvSpPr>
          <p:cNvPr id="11" name="Rectangle 10"/>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724E2B5C-C0CD-A54D-88A2-7BEF2867A895}" type="slidenum">
              <a:rPr lang="en-US" smtClean="0"/>
              <a:pPr/>
              <a:t>‹#›</a:t>
            </a:fld>
            <a:endParaRPr lang="en-US"/>
          </a:p>
        </p:txBody>
      </p:sp>
    </p:spTree>
    <p:extLst>
      <p:ext uri="{BB962C8B-B14F-4D97-AF65-F5344CB8AC3E}">
        <p14:creationId xmlns:p14="http://schemas.microsoft.com/office/powerpoint/2010/main" val="119014799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13" name="Rectangle 12"/>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90" cy="2938036"/>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FF200FD-B6EB-41A5-B8AA-E325963ECDB5}" type="datetime1">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19" name="Rectangle 18"/>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724E2B5C-C0CD-A54D-88A2-7BEF2867A895}" type="slidenum">
              <a:rPr lang="en-US" smtClean="0"/>
              <a:pPr/>
              <a:t>‹#›</a:t>
            </a:fld>
            <a:endParaRPr lang="en-US"/>
          </a:p>
        </p:txBody>
      </p:sp>
    </p:spTree>
    <p:extLst>
      <p:ext uri="{BB962C8B-B14F-4D97-AF65-F5344CB8AC3E}">
        <p14:creationId xmlns:p14="http://schemas.microsoft.com/office/powerpoint/2010/main" val="336042709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21" name="Rectangle 2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3112"/>
            <a:ext cx="3001938" cy="1613085"/>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2" y="3086100"/>
            <a:ext cx="3001938" cy="24511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8DE7207-0C66-4FCE-B35E-AB8BBBFFAAB8}" type="datetime1">
              <a:rPr lang="en-US" smtClean="0"/>
              <a:t>2/9/2018</a:t>
            </a:fld>
            <a:endParaRPr lang="en-US"/>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724E2B5C-C0CD-A54D-88A2-7BEF2867A895}" type="slidenum">
              <a:rPr lang="en-US" smtClean="0"/>
              <a:pPr/>
              <a:t>‹#›</a:t>
            </a:fld>
            <a:endParaRPr lang="en-US"/>
          </a:p>
        </p:txBody>
      </p:sp>
    </p:spTree>
    <p:extLst>
      <p:ext uri="{BB962C8B-B14F-4D97-AF65-F5344CB8AC3E}">
        <p14:creationId xmlns:p14="http://schemas.microsoft.com/office/powerpoint/2010/main" val="4139105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9" name="Rectangle 18"/>
            <p:cNvSpPr/>
            <p:nvPr/>
          </p:nvSpPr>
          <p:spPr>
            <a:xfrm>
              <a:off x="0" y="0"/>
              <a:ext cx="9144000" cy="6858000"/>
            </a:xfrm>
            <a:prstGeom prst="rect">
              <a:avLst/>
            </a:prstGeom>
            <a:blipFill>
              <a:blip r:embed="rId29">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6" name="Freeform 25"/>
            <p:cNvSpPr/>
            <p:nvPr/>
          </p:nvSpPr>
          <p:spPr bwMode="gray">
            <a:xfrm>
              <a:off x="485023" y="1856958"/>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1"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1"/>
            <a:ext cx="6345260" cy="35305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60111" y="6377097"/>
            <a:ext cx="990599" cy="228659"/>
          </a:xfrm>
          <a:prstGeom prst="rect">
            <a:avLst/>
          </a:prstGeom>
        </p:spPr>
        <p:txBody>
          <a:bodyPr vert="horz" lIns="91440" tIns="45720" rIns="91440" bIns="45720" rtlCol="0" anchor="t" anchorCtr="0"/>
          <a:lstStyle>
            <a:lvl1pPr algn="r">
              <a:defRPr sz="900" b="1" i="0">
                <a:solidFill>
                  <a:schemeClr val="accent1"/>
                </a:solidFill>
              </a:defRPr>
            </a:lvl1pPr>
          </a:lstStyle>
          <a:p>
            <a:fld id="{AD909926-B26C-4926-A5BE-E44C00D33A13}" type="datetime1">
              <a:rPr lang="en-US" smtClean="0"/>
              <a:t>2/9/2018</a:t>
            </a:fld>
            <a:endParaRPr lang="en-US" dirty="0"/>
          </a:p>
        </p:txBody>
      </p:sp>
      <p:sp>
        <p:nvSpPr>
          <p:cNvPr id="5" name="Footer Placeholder 4"/>
          <p:cNvSpPr>
            <a:spLocks noGrp="1"/>
          </p:cNvSpPr>
          <p:nvPr>
            <p:ph type="ftr" sz="quarter" idx="3"/>
          </p:nvPr>
        </p:nvSpPr>
        <p:spPr>
          <a:xfrm>
            <a:off x="590842" y="6373195"/>
            <a:ext cx="3859795" cy="228659"/>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9" name="Rectangle 2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4FAB73BC-B049-4115-A692-8D63A059BFB8}" type="slidenum">
              <a:rPr lang="en-US" smtClean="0"/>
              <a:pPr/>
              <a:t>‹#›</a:t>
            </a:fld>
            <a:endParaRPr lang="en-US" dirty="0"/>
          </a:p>
        </p:txBody>
      </p:sp>
      <p:sp>
        <p:nvSpPr>
          <p:cNvPr id="18" name="TextBox 17"/>
          <p:cNvSpPr txBox="1"/>
          <p:nvPr userDrawn="1"/>
        </p:nvSpPr>
        <p:spPr>
          <a:xfrm>
            <a:off x="8176208" y="6329171"/>
            <a:ext cx="711202" cy="215444"/>
          </a:xfrm>
          <a:prstGeom prst="rect">
            <a:avLst/>
          </a:prstGeom>
          <a:noFill/>
        </p:spPr>
        <p:txBody>
          <a:bodyPr wrap="square" rtlCol="0">
            <a:spAutoFit/>
          </a:bodyPr>
          <a:lstStyle/>
          <a:p>
            <a:pPr algn="r"/>
            <a:fld id="{C9B063BE-A10A-0B4B-AC9F-CA971A5258F3}" type="slidenum">
              <a:rPr lang="en-US" sz="800" b="0" smtClean="0">
                <a:solidFill>
                  <a:schemeClr val="tx1"/>
                </a:solidFill>
                <a:latin typeface="Arial"/>
                <a:cs typeface="Arial"/>
              </a:rPr>
              <a:t>‹#›</a:t>
            </a:fld>
            <a:endParaRPr lang="en-US" sz="800" b="0" dirty="0">
              <a:solidFill>
                <a:schemeClr val="tx1"/>
              </a:solidFill>
              <a:latin typeface="Arial"/>
              <a:cs typeface="Arial"/>
            </a:endParaRPr>
          </a:p>
        </p:txBody>
      </p:sp>
    </p:spTree>
    <p:extLst>
      <p:ext uri="{BB962C8B-B14F-4D97-AF65-F5344CB8AC3E}">
        <p14:creationId xmlns:p14="http://schemas.microsoft.com/office/powerpoint/2010/main" val="4238220768"/>
      </p:ext>
    </p:extLst>
  </p:cSld>
  <p:clrMap bg1="lt1" tx1="dk1" bg2="lt2" tx2="dk2" accent1="accent1" accent2="accent2" accent3="accent3" accent4="accent4" accent5="accent5" accent6="accent6" hlink="hlink" folHlink="folHlink"/>
  <p:sldLayoutIdLst>
    <p:sldLayoutId id="2147484382" r:id="rId1"/>
    <p:sldLayoutId id="2147484383" r:id="rId2"/>
    <p:sldLayoutId id="2147484384" r:id="rId3"/>
    <p:sldLayoutId id="2147484385" r:id="rId4"/>
    <p:sldLayoutId id="2147484386" r:id="rId5"/>
    <p:sldLayoutId id="2147484387" r:id="rId6"/>
    <p:sldLayoutId id="2147484388" r:id="rId7"/>
    <p:sldLayoutId id="2147484389" r:id="rId8"/>
    <p:sldLayoutId id="2147484390" r:id="rId9"/>
    <p:sldLayoutId id="2147484391" r:id="rId10"/>
    <p:sldLayoutId id="2147484392" r:id="rId11"/>
    <p:sldLayoutId id="2147484393" r:id="rId12"/>
    <p:sldLayoutId id="2147484394" r:id="rId13"/>
    <p:sldLayoutId id="2147484395" r:id="rId14"/>
    <p:sldLayoutId id="2147484396" r:id="rId15"/>
    <p:sldLayoutId id="2147484397" r:id="rId16"/>
    <p:sldLayoutId id="2147484398" r:id="rId17"/>
    <p:sldLayoutId id="2147484399" r:id="rId18"/>
    <p:sldLayoutId id="2147484400" r:id="rId19"/>
    <p:sldLayoutId id="2147484401" r:id="rId20"/>
    <p:sldLayoutId id="2147484402" r:id="rId21"/>
    <p:sldLayoutId id="2147484403" r:id="rId22"/>
    <p:sldLayoutId id="2147484404" r:id="rId23"/>
    <p:sldLayoutId id="2147484268" r:id="rId24"/>
    <p:sldLayoutId id="2147484269" r:id="rId25"/>
    <p:sldLayoutId id="2147484270" r:id="rId26"/>
    <p:sldLayoutId id="2147483681" r:id="rId27"/>
  </p:sldLayoutIdLst>
  <p:hf sldNum="0"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hyperlink" Target="http://www.hyimmigration.com/" TargetMode="External"/><Relationship Id="rId7" Type="http://schemas.openxmlformats.org/officeDocument/2006/relationships/image" Target="../media/image8.png"/><Relationship Id="rId2" Type="http://schemas.openxmlformats.org/officeDocument/2006/relationships/hyperlink" Target="mailto:byoung@hyimmigration.com" TargetMode="External"/><Relationship Id="rId1" Type="http://schemas.openxmlformats.org/officeDocument/2006/relationships/slideLayout" Target="../slideLayouts/slideLayout11.xml"/><Relationship Id="rId6" Type="http://schemas.openxmlformats.org/officeDocument/2006/relationships/hyperlink" Target="http://www.grossmanlawllc.com/" TargetMode="External"/><Relationship Id="rId5" Type="http://schemas.openxmlformats.org/officeDocument/2006/relationships/hyperlink" Target="mailto:Sandra@grossmanlawllc.com" TargetMode="Externa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lum bright="40000" contrast="-66000"/>
            <a:extLst>
              <a:ext uri="{28A0092B-C50C-407E-A947-70E740481C1C}">
                <a14:useLocalDpi xmlns:a14="http://schemas.microsoft.com/office/drawing/2010/main" val="0"/>
              </a:ext>
            </a:extLst>
          </a:blip>
          <a:srcRect/>
          <a:stretch>
            <a:fillRect/>
          </a:stretch>
        </p:blipFill>
        <p:spPr bwMode="auto">
          <a:xfrm>
            <a:off x="4470797" y="1051322"/>
            <a:ext cx="3381375" cy="47482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Title 1"/>
          <p:cNvSpPr>
            <a:spLocks noGrp="1"/>
          </p:cNvSpPr>
          <p:nvPr>
            <p:ph type="ctrTitle"/>
          </p:nvPr>
        </p:nvSpPr>
        <p:spPr>
          <a:xfrm>
            <a:off x="866441" y="945245"/>
            <a:ext cx="5917677" cy="2554758"/>
          </a:xfrm>
        </p:spPr>
        <p:txBody>
          <a:bodyPr/>
          <a:lstStyle/>
          <a:p>
            <a:r>
              <a:rPr lang="en-PH" sz="6000" b="1" dirty="0">
                <a:solidFill>
                  <a:schemeClr val="accent3"/>
                </a:solidFill>
                <a:latin typeface="Arial Narrow" panose="020B0606020202030204" pitchFamily="34" charset="0"/>
              </a:rPr>
              <a:t>IMMIGRACION </a:t>
            </a:r>
            <a:br>
              <a:rPr lang="en-PH" sz="6000" b="1" dirty="0">
                <a:solidFill>
                  <a:schemeClr val="accent3"/>
                </a:solidFill>
                <a:latin typeface="Arial Narrow" panose="020B0606020202030204" pitchFamily="34" charset="0"/>
              </a:rPr>
            </a:br>
            <a:r>
              <a:rPr lang="en-PH" sz="6000" b="1" dirty="0">
                <a:solidFill>
                  <a:schemeClr val="accent3"/>
                </a:solidFill>
                <a:latin typeface="Arial Narrow" panose="020B0606020202030204" pitchFamily="34" charset="0"/>
              </a:rPr>
              <a:t>ACTUALIZACION</a:t>
            </a:r>
          </a:p>
        </p:txBody>
      </p:sp>
      <p:sp>
        <p:nvSpPr>
          <p:cNvPr id="12" name="Text Placeholder 3"/>
          <p:cNvSpPr>
            <a:spLocks noGrp="1"/>
          </p:cNvSpPr>
          <p:nvPr>
            <p:ph type="subTitle" idx="1"/>
          </p:nvPr>
        </p:nvSpPr>
        <p:spPr>
          <a:xfrm>
            <a:off x="705173" y="3782991"/>
            <a:ext cx="7466370" cy="861420"/>
          </a:xfrm>
        </p:spPr>
        <p:txBody>
          <a:bodyPr>
            <a:noAutofit/>
          </a:bodyPr>
          <a:lstStyle/>
          <a:p>
            <a:r>
              <a:rPr lang="en-PH" sz="1600" b="1" dirty="0" err="1">
                <a:solidFill>
                  <a:schemeClr val="bg1"/>
                </a:solidFill>
              </a:rPr>
              <a:t>PresentADO</a:t>
            </a:r>
            <a:r>
              <a:rPr lang="en-PH" sz="1600" b="1" dirty="0">
                <a:solidFill>
                  <a:schemeClr val="bg1"/>
                </a:solidFill>
              </a:rPr>
              <a:t> POR:</a:t>
            </a:r>
          </a:p>
          <a:p>
            <a:r>
              <a:rPr lang="en-PH" sz="1600" b="1" dirty="0">
                <a:solidFill>
                  <a:schemeClr val="bg1"/>
                </a:solidFill>
              </a:rPr>
              <a:t>Becki L. Young, ABOGADA, </a:t>
            </a:r>
            <a:r>
              <a:rPr lang="en-PH" sz="1600" b="1" dirty="0">
                <a:solidFill>
                  <a:schemeClr val="tx1"/>
                </a:solidFill>
              </a:rPr>
              <a:t>Hammond</a:t>
            </a:r>
            <a:r>
              <a:rPr lang="en-PH" sz="1600" b="1" dirty="0">
                <a:solidFill>
                  <a:schemeClr val="bg1"/>
                </a:solidFill>
              </a:rPr>
              <a:t> </a:t>
            </a:r>
            <a:r>
              <a:rPr lang="en-PH" sz="1600" b="1" dirty="0">
                <a:solidFill>
                  <a:schemeClr val="tx1"/>
                </a:solidFill>
              </a:rPr>
              <a:t>Young Immigration Law, LLC</a:t>
            </a:r>
            <a:br>
              <a:rPr lang="en-PH" sz="1600" b="1" dirty="0">
                <a:solidFill>
                  <a:schemeClr val="tx1"/>
                </a:solidFill>
              </a:rPr>
            </a:br>
            <a:r>
              <a:rPr lang="en-PH" sz="1600" b="1" dirty="0">
                <a:solidFill>
                  <a:schemeClr val="bg1"/>
                </a:solidFill>
              </a:rPr>
              <a:t>Sandra Grossman, ABOGADA, </a:t>
            </a:r>
            <a:r>
              <a:rPr lang="en-PH" sz="1600" b="1" dirty="0">
                <a:solidFill>
                  <a:schemeClr val="tx1"/>
                </a:solidFill>
              </a:rPr>
              <a:t>Grossman</a:t>
            </a:r>
            <a:r>
              <a:rPr lang="en-PH" sz="1600" b="1" dirty="0">
                <a:solidFill>
                  <a:schemeClr val="bg1"/>
                </a:solidFill>
              </a:rPr>
              <a:t> </a:t>
            </a:r>
            <a:r>
              <a:rPr lang="en-PH" sz="1600" b="1" dirty="0">
                <a:solidFill>
                  <a:schemeClr val="tx1"/>
                </a:solidFill>
              </a:rPr>
              <a:t>Law, LLC</a:t>
            </a:r>
          </a:p>
          <a:p>
            <a:endParaRPr lang="en-PH" sz="1600" b="1" dirty="0">
              <a:solidFill>
                <a:schemeClr val="tx1"/>
              </a:solidFill>
            </a:endParaRPr>
          </a:p>
          <a:p>
            <a:r>
              <a:rPr lang="en-PH" sz="1600" b="1" dirty="0">
                <a:solidFill>
                  <a:schemeClr val="accent3"/>
                </a:solidFill>
              </a:rPr>
              <a:t>El </a:t>
            </a:r>
            <a:r>
              <a:rPr lang="en-PH" sz="1600" b="1" dirty="0" err="1">
                <a:solidFill>
                  <a:schemeClr val="accent3"/>
                </a:solidFill>
              </a:rPr>
              <a:t>restaurante</a:t>
            </a:r>
            <a:br>
              <a:rPr lang="en-PH" sz="1600" b="1" dirty="0">
                <a:solidFill>
                  <a:schemeClr val="accent3"/>
                </a:solidFill>
              </a:rPr>
            </a:br>
            <a:r>
              <a:rPr lang="en-PH" sz="1600" b="1" dirty="0">
                <a:solidFill>
                  <a:schemeClr val="accent3"/>
                </a:solidFill>
              </a:rPr>
              <a:t>February 9, 2018</a:t>
            </a:r>
          </a:p>
          <a:p>
            <a:endParaRPr lang="en-PH" sz="1600" b="1" dirty="0"/>
          </a:p>
        </p:txBody>
      </p:sp>
      <p:sp>
        <p:nvSpPr>
          <p:cNvPr id="8" name="Text Box 5"/>
          <p:cNvSpPr txBox="1">
            <a:spLocks noChangeArrowheads="1"/>
          </p:cNvSpPr>
          <p:nvPr/>
        </p:nvSpPr>
        <p:spPr bwMode="auto">
          <a:xfrm>
            <a:off x="4336767" y="5799535"/>
            <a:ext cx="3649436" cy="21193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None/>
            </a:pPr>
            <a:r>
              <a:rPr lang="en-US" sz="750" dirty="0">
                <a:solidFill>
                  <a:srgbClr val="2C4E99"/>
                </a:solidFill>
                <a:latin typeface="Century Gothic" panose="020B0502020202020204" pitchFamily="34" charset="0"/>
              </a:rPr>
              <a:t>Hammond Young Immigration Law, LLC /Grossman Law LLC </a:t>
            </a:r>
            <a:r>
              <a:rPr lang="en-US" altLang="en-US" sz="750" dirty="0">
                <a:solidFill>
                  <a:srgbClr val="2C4E99"/>
                </a:solidFill>
                <a:latin typeface="Century Gothic" panose="020B0502020202020204" pitchFamily="34" charset="0"/>
              </a:rPr>
              <a:t>© 2018</a:t>
            </a:r>
          </a:p>
        </p:txBody>
      </p:sp>
    </p:spTree>
    <p:extLst>
      <p:ext uri="{BB962C8B-B14F-4D97-AF65-F5344CB8AC3E}">
        <p14:creationId xmlns:p14="http://schemas.microsoft.com/office/powerpoint/2010/main" val="16264994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0"/>
                                  </p:stCondLst>
                                  <p:childTnLst>
                                    <p:set>
                                      <p:cBhvr rctx="PPT">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Opciones</a:t>
            </a:r>
            <a:r>
              <a:rPr lang="en-US" dirty="0"/>
              <a:t> </a:t>
            </a:r>
            <a:r>
              <a:rPr lang="en-US" dirty="0" err="1"/>
              <a:t>Proactivas</a:t>
            </a:r>
            <a:endParaRPr lang="en-PH" dirty="0"/>
          </a:p>
        </p:txBody>
      </p:sp>
    </p:spTree>
    <p:extLst>
      <p:ext uri="{BB962C8B-B14F-4D97-AF65-F5344CB8AC3E}">
        <p14:creationId xmlns:p14="http://schemas.microsoft.com/office/powerpoint/2010/main" val="6117423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Diversas</a:t>
            </a:r>
            <a:r>
              <a:rPr lang="en-US" dirty="0"/>
              <a:t> </a:t>
            </a:r>
            <a:r>
              <a:rPr lang="en-US" dirty="0" err="1"/>
              <a:t>Formas</a:t>
            </a:r>
            <a:r>
              <a:rPr lang="en-US" dirty="0"/>
              <a:t> de Alivio para </a:t>
            </a:r>
            <a:r>
              <a:rPr lang="en-US" dirty="0" err="1"/>
              <a:t>Beneficiarios</a:t>
            </a:r>
            <a:r>
              <a:rPr lang="en-US" dirty="0"/>
              <a:t> de TPS</a:t>
            </a:r>
            <a:endParaRPr lang="en-PH" dirty="0"/>
          </a:p>
        </p:txBody>
      </p:sp>
      <p:sp>
        <p:nvSpPr>
          <p:cNvPr id="4" name="Text Placeholder 3">
            <a:extLst>
              <a:ext uri="{FF2B5EF4-FFF2-40B4-BE49-F238E27FC236}">
                <a16:creationId xmlns:a16="http://schemas.microsoft.com/office/drawing/2014/main" id="{CCD008AB-F454-4492-9749-97F4AE2A6691}"/>
              </a:ext>
            </a:extLst>
          </p:cNvPr>
          <p:cNvSpPr>
            <a:spLocks noGrp="1"/>
          </p:cNvSpPr>
          <p:nvPr>
            <p:ph type="body" sz="quarter" idx="13"/>
          </p:nvPr>
        </p:nvSpPr>
        <p:spPr/>
        <p:txBody>
          <a:bodyPr>
            <a:normAutofit fontScale="92500"/>
          </a:bodyPr>
          <a:lstStyle/>
          <a:p>
            <a:r>
              <a:rPr lang="es-CL" dirty="0"/>
              <a:t>La mejor opción para beneficiarios de TPS seria una solución legislativa </a:t>
            </a:r>
          </a:p>
          <a:p>
            <a:endParaRPr lang="es-CL" dirty="0"/>
          </a:p>
        </p:txBody>
      </p:sp>
      <p:sp>
        <p:nvSpPr>
          <p:cNvPr id="8" name="Content Placeholder 7">
            <a:extLst>
              <a:ext uri="{FF2B5EF4-FFF2-40B4-BE49-F238E27FC236}">
                <a16:creationId xmlns:a16="http://schemas.microsoft.com/office/drawing/2014/main" id="{4501AB58-00A0-4148-97F4-CEBE34B50C6B}"/>
              </a:ext>
            </a:extLst>
          </p:cNvPr>
          <p:cNvSpPr>
            <a:spLocks noGrp="1"/>
          </p:cNvSpPr>
          <p:nvPr>
            <p:ph idx="1"/>
          </p:nvPr>
        </p:nvSpPr>
        <p:spPr/>
        <p:txBody>
          <a:bodyPr>
            <a:noAutofit/>
          </a:bodyPr>
          <a:lstStyle/>
          <a:p>
            <a:r>
              <a:rPr lang="es-CL" sz="1150" dirty="0"/>
              <a:t>Sólo el Congreso Americano puede legislar una solución permanente</a:t>
            </a:r>
          </a:p>
          <a:p>
            <a:r>
              <a:rPr lang="es-CL" sz="1150" dirty="0"/>
              <a:t>S. 2144: </a:t>
            </a:r>
            <a:r>
              <a:rPr lang="es-CL" sz="1150" b="1" dirty="0"/>
              <a:t>Ley</a:t>
            </a:r>
            <a:r>
              <a:rPr lang="es-CL" sz="1150" dirty="0"/>
              <a:t> </a:t>
            </a:r>
            <a:r>
              <a:rPr lang="es-CL" sz="1150" b="1" dirty="0"/>
              <a:t>sobre Medio Ambiente Seguro para Países bajo Represión y Estado de Emergencia</a:t>
            </a:r>
          </a:p>
          <a:p>
            <a:pPr lvl="1"/>
            <a:r>
              <a:rPr lang="es-CL" sz="950" dirty="0"/>
              <a:t>El 16/11/17, el Senador Chris Van </a:t>
            </a:r>
            <a:r>
              <a:rPr lang="es-CL" sz="950" dirty="0" err="1"/>
              <a:t>Hollen</a:t>
            </a:r>
            <a:r>
              <a:rPr lang="es-CL" sz="950" dirty="0"/>
              <a:t> (D-MD) presentó “ </a:t>
            </a:r>
            <a:r>
              <a:rPr lang="es-CL" sz="950" dirty="0" err="1"/>
              <a:t>the</a:t>
            </a:r>
            <a:r>
              <a:rPr lang="es-CL" sz="950" dirty="0"/>
              <a:t> </a:t>
            </a:r>
            <a:r>
              <a:rPr lang="es-CL" sz="950" dirty="0" err="1"/>
              <a:t>Safe</a:t>
            </a:r>
            <a:r>
              <a:rPr lang="es-CL" sz="950" dirty="0"/>
              <a:t> </a:t>
            </a:r>
            <a:r>
              <a:rPr lang="es-CL" sz="950" dirty="0" err="1"/>
              <a:t>Environment</a:t>
            </a:r>
            <a:r>
              <a:rPr lang="es-CL" sz="950" dirty="0"/>
              <a:t> </a:t>
            </a:r>
            <a:r>
              <a:rPr lang="es-CL" sz="950" dirty="0" err="1"/>
              <a:t>from</a:t>
            </a:r>
            <a:r>
              <a:rPr lang="es-CL" sz="950" dirty="0"/>
              <a:t> </a:t>
            </a:r>
            <a:r>
              <a:rPr lang="es-CL" sz="950" dirty="0" err="1"/>
              <a:t>Countries</a:t>
            </a:r>
            <a:r>
              <a:rPr lang="es-CL" sz="950" dirty="0"/>
              <a:t> </a:t>
            </a:r>
            <a:r>
              <a:rPr lang="es-CL" sz="950" dirty="0" err="1"/>
              <a:t>Under</a:t>
            </a:r>
            <a:r>
              <a:rPr lang="es-CL" sz="950" dirty="0"/>
              <a:t> </a:t>
            </a:r>
            <a:r>
              <a:rPr lang="es-CL" sz="950" dirty="0" err="1"/>
              <a:t>Repression</a:t>
            </a:r>
            <a:r>
              <a:rPr lang="es-CL" sz="950" dirty="0"/>
              <a:t> and </a:t>
            </a:r>
            <a:r>
              <a:rPr lang="es-CL" sz="950" dirty="0" err="1"/>
              <a:t>Emergency</a:t>
            </a:r>
            <a:r>
              <a:rPr lang="es-CL" sz="950" dirty="0"/>
              <a:t> (SECURE) </a:t>
            </a:r>
            <a:r>
              <a:rPr lang="es-CL" sz="950" dirty="0" err="1"/>
              <a:t>Act</a:t>
            </a:r>
            <a:r>
              <a:rPr lang="es-CL" sz="950" dirty="0"/>
              <a:t> (S. 2144)”, que permitiría el ajuste de estatus para ser residente legal permanente a aquellos ciudadanos que se les hubiera dado el estatus de TPS. </a:t>
            </a:r>
          </a:p>
          <a:p>
            <a:r>
              <a:rPr lang="es-CL" sz="1150" dirty="0"/>
              <a:t>H.R. 4384: Ley </a:t>
            </a:r>
            <a:r>
              <a:rPr lang="es-CL" sz="1150" b="1" dirty="0"/>
              <a:t>ASPIRE-TPS de 2017</a:t>
            </a:r>
          </a:p>
          <a:p>
            <a:pPr lvl="1"/>
            <a:r>
              <a:rPr lang="es-CL" sz="1150" dirty="0"/>
              <a:t>El 14/11/17, La Congresista </a:t>
            </a:r>
            <a:r>
              <a:rPr lang="es-CL" sz="1150" dirty="0" err="1"/>
              <a:t>Yvette</a:t>
            </a:r>
            <a:r>
              <a:rPr lang="es-CL" sz="1150" dirty="0"/>
              <a:t> Clarke (D-NY) presentó la Ley  ASPIRE-TPS de 2017, que permitiría que a partir de 1/1/17, algunos individuos que hayan tenido, o sean elegibles, para estatus TPS/DED se les otorgara ese estatus protegido para un periodo renovable de seis años y  permisos de ajuste en casos de extremas dificultades.</a:t>
            </a:r>
          </a:p>
          <a:p>
            <a:r>
              <a:rPr lang="es-CL" sz="1150" dirty="0"/>
              <a:t>H.R. 4253: Ley de </a:t>
            </a:r>
            <a:r>
              <a:rPr lang="es-CL" sz="1150" b="1" dirty="0"/>
              <a:t>Promesa Americana de 2017</a:t>
            </a:r>
          </a:p>
          <a:p>
            <a:pPr lvl="1"/>
            <a:r>
              <a:rPr lang="es-CL" sz="1150" dirty="0"/>
              <a:t>El 3/11/17, la Congresista Nydia Velázquez (D-NY) presentó la Ley de Promesa Americana de 2017 (H.R. 4253) para otorgarles a los individuos que son actualmente beneficiarios de TPS y DED, y que hayan residido en los EEUU bajo estos Programas por mas de 3 años, la posibilidad de aplicar a residencia legal permanente. </a:t>
            </a:r>
          </a:p>
          <a:p>
            <a:pPr marL="402336" lvl="1" indent="0">
              <a:buNone/>
            </a:pPr>
            <a:r>
              <a:rPr lang="es-CL" sz="1150" dirty="0">
                <a:solidFill>
                  <a:srgbClr val="FF0000"/>
                </a:solidFill>
              </a:rPr>
              <a:t>Es muy importante cabildear a sus Congresistas para lograr una Reforma Migratoria Comprensiva</a:t>
            </a:r>
          </a:p>
          <a:p>
            <a:endParaRPr lang="en-US" sz="1100" b="1" dirty="0"/>
          </a:p>
        </p:txBody>
      </p:sp>
    </p:spTree>
    <p:extLst>
      <p:ext uri="{BB962C8B-B14F-4D97-AF65-F5344CB8AC3E}">
        <p14:creationId xmlns:p14="http://schemas.microsoft.com/office/powerpoint/2010/main" val="6720579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Ajuste</a:t>
            </a:r>
            <a:r>
              <a:rPr lang="en-US" dirty="0"/>
              <a:t> de </a:t>
            </a:r>
            <a:r>
              <a:rPr lang="en-US" dirty="0" err="1"/>
              <a:t>Estatus</a:t>
            </a:r>
            <a:endParaRPr lang="en-PH" dirty="0"/>
          </a:p>
        </p:txBody>
      </p:sp>
      <p:sp>
        <p:nvSpPr>
          <p:cNvPr id="4" name="Text Placeholder 3">
            <a:extLst>
              <a:ext uri="{FF2B5EF4-FFF2-40B4-BE49-F238E27FC236}">
                <a16:creationId xmlns:a16="http://schemas.microsoft.com/office/drawing/2014/main" id="{CCD008AB-F454-4492-9749-97F4AE2A6691}"/>
              </a:ext>
            </a:extLst>
          </p:cNvPr>
          <p:cNvSpPr>
            <a:spLocks noGrp="1"/>
          </p:cNvSpPr>
          <p:nvPr>
            <p:ph type="body" sz="quarter" idx="13"/>
          </p:nvPr>
        </p:nvSpPr>
        <p:spPr/>
        <p:txBody>
          <a:bodyPr/>
          <a:lstStyle/>
          <a:p>
            <a:r>
              <a:rPr lang="en-US" dirty="0" err="1"/>
              <a:t>Residencia</a:t>
            </a:r>
            <a:r>
              <a:rPr lang="en-US" dirty="0"/>
              <a:t> Legal Permanent = o “Green Card”</a:t>
            </a:r>
          </a:p>
        </p:txBody>
      </p:sp>
      <p:sp>
        <p:nvSpPr>
          <p:cNvPr id="8" name="Content Placeholder 7">
            <a:extLst>
              <a:ext uri="{FF2B5EF4-FFF2-40B4-BE49-F238E27FC236}">
                <a16:creationId xmlns:a16="http://schemas.microsoft.com/office/drawing/2014/main" id="{4501AB58-00A0-4148-97F4-CEBE34B50C6B}"/>
              </a:ext>
            </a:extLst>
          </p:cNvPr>
          <p:cNvSpPr>
            <a:spLocks noGrp="1"/>
          </p:cNvSpPr>
          <p:nvPr>
            <p:ph idx="1"/>
          </p:nvPr>
        </p:nvSpPr>
        <p:spPr/>
        <p:txBody>
          <a:bodyPr>
            <a:noAutofit/>
          </a:bodyPr>
          <a:lstStyle/>
          <a:p>
            <a:r>
              <a:rPr lang="es-CL" sz="1600" dirty="0"/>
              <a:t>¿Qué es? Con un “</a:t>
            </a:r>
            <a:r>
              <a:rPr lang="es-CL" sz="1600" dirty="0" err="1"/>
              <a:t>green</a:t>
            </a:r>
            <a:r>
              <a:rPr lang="es-CL" sz="1600" dirty="0"/>
              <a:t> </a:t>
            </a:r>
            <a:r>
              <a:rPr lang="es-CL" sz="1600" dirty="0" err="1"/>
              <a:t>card</a:t>
            </a:r>
            <a:r>
              <a:rPr lang="es-CL" sz="1600" dirty="0"/>
              <a:t>” o con residencia legal permanente en los EEUU las personas pueden viajar y trabajar en los EEUU sin autorización previa.</a:t>
            </a:r>
          </a:p>
          <a:p>
            <a:r>
              <a:rPr lang="es-CL" sz="1600" dirty="0"/>
              <a:t>Los Residentes tienen los mismos derechos que los ciudadanos. Sin embargo, no pueden votar ni en las elecciones locales estatales, ni en las federales. Son además sujetos de deportación de los EEUU si cometen ciertos crímenes u otros actos. </a:t>
            </a:r>
          </a:p>
          <a:p>
            <a:r>
              <a:rPr lang="es-CL" sz="1600" dirty="0"/>
              <a:t>Lleva a la ciudadanía: Una persona que tiene residencia puede aplicar para ciudadanía en el plazo de entre 3 a 5 años.</a:t>
            </a:r>
          </a:p>
          <a:p>
            <a:r>
              <a:rPr lang="es-CL" sz="1600" dirty="0"/>
              <a:t>Acaso un individuo con TPS es elegible para ajuste de estatus depende de 1) donde residen en los EEUU., y 2) los asuntos individuales de su caso (por ejemplo si son deportados por alguna otra razón, tales como actos criminales o si han tenido una orden de deportación previa de un juez de inmigración). </a:t>
            </a:r>
          </a:p>
          <a:p>
            <a:endParaRPr lang="en-US" sz="1600" dirty="0"/>
          </a:p>
        </p:txBody>
      </p:sp>
    </p:spTree>
    <p:extLst>
      <p:ext uri="{BB962C8B-B14F-4D97-AF65-F5344CB8AC3E}">
        <p14:creationId xmlns:p14="http://schemas.microsoft.com/office/powerpoint/2010/main" val="25804323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Quien</a:t>
            </a:r>
            <a:r>
              <a:rPr lang="en-US" dirty="0"/>
              <a:t> </a:t>
            </a:r>
            <a:r>
              <a:rPr lang="en-US" dirty="0" err="1"/>
              <a:t>es</a:t>
            </a:r>
            <a:r>
              <a:rPr lang="en-US" dirty="0"/>
              <a:t> </a:t>
            </a:r>
            <a:r>
              <a:rPr lang="en-US" dirty="0" err="1"/>
              <a:t>Elegible</a:t>
            </a:r>
            <a:r>
              <a:rPr lang="en-US" dirty="0"/>
              <a:t> para </a:t>
            </a:r>
            <a:r>
              <a:rPr lang="en-US" dirty="0" err="1"/>
              <a:t>Ajuste</a:t>
            </a:r>
            <a:r>
              <a:rPr lang="en-US" dirty="0"/>
              <a:t> de </a:t>
            </a:r>
            <a:r>
              <a:rPr lang="en-US" dirty="0" err="1"/>
              <a:t>Estatus</a:t>
            </a:r>
            <a:r>
              <a:rPr lang="en-US" dirty="0"/>
              <a:t>?</a:t>
            </a:r>
            <a:endParaRPr lang="en-PH" dirty="0"/>
          </a:p>
        </p:txBody>
      </p:sp>
      <p:sp>
        <p:nvSpPr>
          <p:cNvPr id="4" name="Text Placeholder 3">
            <a:extLst>
              <a:ext uri="{FF2B5EF4-FFF2-40B4-BE49-F238E27FC236}">
                <a16:creationId xmlns:a16="http://schemas.microsoft.com/office/drawing/2014/main" id="{CCD008AB-F454-4492-9749-97F4AE2A6691}"/>
              </a:ext>
            </a:extLst>
          </p:cNvPr>
          <p:cNvSpPr>
            <a:spLocks noGrp="1"/>
          </p:cNvSpPr>
          <p:nvPr>
            <p:ph type="body" sz="quarter" idx="13"/>
          </p:nvPr>
        </p:nvSpPr>
        <p:spPr/>
        <p:txBody>
          <a:bodyPr/>
          <a:lstStyle/>
          <a:p>
            <a:r>
              <a:rPr lang="en-US" dirty="0"/>
              <a:t>“</a:t>
            </a:r>
            <a:r>
              <a:rPr lang="es-CL" dirty="0"/>
              <a:t>Admisión e Inspección” o “</a:t>
            </a:r>
            <a:r>
              <a:rPr lang="es-CL" dirty="0" err="1"/>
              <a:t>Parole</a:t>
            </a:r>
            <a:r>
              <a:rPr lang="es-CL" dirty="0"/>
              <a:t>/ Libertad Condicionada” </a:t>
            </a:r>
          </a:p>
        </p:txBody>
      </p:sp>
      <p:sp>
        <p:nvSpPr>
          <p:cNvPr id="8" name="Content Placeholder 7">
            <a:extLst>
              <a:ext uri="{FF2B5EF4-FFF2-40B4-BE49-F238E27FC236}">
                <a16:creationId xmlns:a16="http://schemas.microsoft.com/office/drawing/2014/main" id="{4501AB58-00A0-4148-97F4-CEBE34B50C6B}"/>
              </a:ext>
            </a:extLst>
          </p:cNvPr>
          <p:cNvSpPr>
            <a:spLocks noGrp="1"/>
          </p:cNvSpPr>
          <p:nvPr>
            <p:ph idx="1"/>
          </p:nvPr>
        </p:nvSpPr>
        <p:spPr/>
        <p:txBody>
          <a:bodyPr>
            <a:noAutofit/>
          </a:bodyPr>
          <a:lstStyle/>
          <a:p>
            <a:pPr lvl="0"/>
            <a:r>
              <a:rPr lang="es-CL" sz="1500" dirty="0"/>
              <a:t>En general, la forma en que alguien puede aplicar a un </a:t>
            </a:r>
            <a:r>
              <a:rPr lang="es-CL" sz="1500" dirty="0" err="1"/>
              <a:t>green</a:t>
            </a:r>
            <a:r>
              <a:rPr lang="es-CL" sz="1500" dirty="0"/>
              <a:t> </a:t>
            </a:r>
            <a:r>
              <a:rPr lang="es-CL" sz="1500" dirty="0" err="1"/>
              <a:t>card</a:t>
            </a:r>
            <a:r>
              <a:rPr lang="es-CL" sz="1500" dirty="0"/>
              <a:t>, requiere que esa persona haya sido inspeccionada y admitida  o haya recibido libertad condicionada en los EEUU. </a:t>
            </a:r>
          </a:p>
          <a:p>
            <a:pPr lvl="1"/>
            <a:r>
              <a:rPr lang="es-CL" sz="1500" dirty="0"/>
              <a:t>La </a:t>
            </a:r>
            <a:r>
              <a:rPr lang="es-CL" sz="1500" b="1" dirty="0"/>
              <a:t>Libertad Condicionada </a:t>
            </a:r>
            <a:r>
              <a:rPr lang="es-CL" sz="1500" dirty="0"/>
              <a:t>se produce cuando alguien entra en el país legalmente por razones humanitarias  por ejemplo, o cuando han recibido autorización de viaje. </a:t>
            </a:r>
          </a:p>
          <a:p>
            <a:pPr lvl="1"/>
            <a:r>
              <a:rPr lang="es-CL" sz="1500" dirty="0"/>
              <a:t>La </a:t>
            </a:r>
            <a:r>
              <a:rPr lang="es-CL" sz="1500" b="1" dirty="0"/>
              <a:t>Admisión</a:t>
            </a:r>
            <a:r>
              <a:rPr lang="es-CL" sz="1500" dirty="0"/>
              <a:t> ocurre generalmente cuando alguien se presenta en un puerto de entrada con documentos de inmigración validos (tales como una visa de turista o de trabajo) y es formalmente  admitido en los EEUU. </a:t>
            </a:r>
          </a:p>
          <a:p>
            <a:r>
              <a:rPr lang="es-CL" sz="1500" dirty="0"/>
              <a:t>*La mayoría de los beneficiarios de TPS no fueron formalmente admitidos en los EEUU. Muchos entraron sin inspección cruzando ilegalmente la frontera de EEUU. Por tanto, a menos que hayan viajado con un </a:t>
            </a:r>
            <a:r>
              <a:rPr lang="es-CL" sz="1500" dirty="0" err="1"/>
              <a:t>Advance</a:t>
            </a:r>
            <a:r>
              <a:rPr lang="es-CL" sz="1500" dirty="0"/>
              <a:t> </a:t>
            </a:r>
            <a:r>
              <a:rPr lang="es-CL" sz="1500" dirty="0" err="1"/>
              <a:t>Parole</a:t>
            </a:r>
            <a:r>
              <a:rPr lang="es-CL" sz="1500" dirty="0"/>
              <a:t>/ Libertad Condicionada Adelantada  (o autorización de viaje) no fueron legalmente admitidos , a menos que residan en Estados de los EEUU donde el beneficio del TPS es considerado una admisión. </a:t>
            </a:r>
          </a:p>
        </p:txBody>
      </p:sp>
    </p:spTree>
    <p:extLst>
      <p:ext uri="{BB962C8B-B14F-4D97-AF65-F5344CB8AC3E}">
        <p14:creationId xmlns:p14="http://schemas.microsoft.com/office/powerpoint/2010/main" val="9969515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a:t>Ajuste de Estatus a través de una  Petición del Empleador (bajo la Teoría de Admisión  del Circuito 6</a:t>
            </a:r>
            <a:r>
              <a:rPr lang="es-CL" baseline="30000" dirty="0"/>
              <a:t>o</a:t>
            </a:r>
            <a:r>
              <a:rPr lang="es-CL" dirty="0"/>
              <a:t> y 9</a:t>
            </a:r>
            <a:r>
              <a:rPr lang="es-CL" baseline="30000" dirty="0"/>
              <a:t>o</a:t>
            </a:r>
            <a:r>
              <a:rPr lang="es-CL" dirty="0"/>
              <a:t>)</a:t>
            </a:r>
          </a:p>
        </p:txBody>
      </p:sp>
    </p:spTree>
    <p:extLst>
      <p:ext uri="{BB962C8B-B14F-4D97-AF65-F5344CB8AC3E}">
        <p14:creationId xmlns:p14="http://schemas.microsoft.com/office/powerpoint/2010/main" val="18254232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 </a:t>
            </a:r>
            <a:r>
              <a:rPr lang="en-US" dirty="0" err="1"/>
              <a:t>Proceso</a:t>
            </a:r>
            <a:r>
              <a:rPr lang="en-US" dirty="0"/>
              <a:t> “PERM”</a:t>
            </a:r>
          </a:p>
        </p:txBody>
      </p:sp>
      <p:sp>
        <p:nvSpPr>
          <p:cNvPr id="3" name="Content Placeholder 2"/>
          <p:cNvSpPr>
            <a:spLocks noGrp="1"/>
          </p:cNvSpPr>
          <p:nvPr>
            <p:ph idx="1"/>
          </p:nvPr>
        </p:nvSpPr>
        <p:spPr>
          <a:xfrm>
            <a:off x="701340" y="2142669"/>
            <a:ext cx="8163260" cy="3938485"/>
          </a:xfrm>
        </p:spPr>
        <p:txBody>
          <a:bodyPr>
            <a:noAutofit/>
          </a:bodyPr>
          <a:lstStyle/>
          <a:p>
            <a:r>
              <a:rPr lang="es-ES" sz="2000" b="1" u="sng" dirty="0">
                <a:solidFill>
                  <a:schemeClr val="accent1">
                    <a:lumMod val="75000"/>
                  </a:schemeClr>
                </a:solidFill>
              </a:rPr>
              <a:t>Primer Paso</a:t>
            </a:r>
            <a:r>
              <a:rPr lang="es-ES" sz="2000" b="1" dirty="0">
                <a:solidFill>
                  <a:schemeClr val="accent1">
                    <a:lumMod val="75000"/>
                  </a:schemeClr>
                </a:solidFill>
              </a:rPr>
              <a:t>: </a:t>
            </a:r>
            <a:r>
              <a:rPr lang="es-ES" sz="2000" b="1" dirty="0"/>
              <a:t>El Empleador aplica a un Certificado de Empleo para un Extranjero (“Labor </a:t>
            </a:r>
            <a:r>
              <a:rPr lang="es-ES" sz="2000" b="1" dirty="0" err="1"/>
              <a:t>Certification</a:t>
            </a:r>
            <a:r>
              <a:rPr lang="es-ES" sz="2000" b="1" dirty="0"/>
              <a:t>”) ante el Ministerio del Trabajo (“DOL”) </a:t>
            </a:r>
          </a:p>
          <a:p>
            <a:r>
              <a:rPr lang="es-ES" sz="1600" dirty="0"/>
              <a:t>El Empleador debe establecer un proceso de reclutamiento para la posición, incluyendo la colocación de avisos en dos diarios del domingo, una </a:t>
            </a:r>
            <a:r>
              <a:rPr lang="es-ES" sz="1600" dirty="0" err="1"/>
              <a:t>órden</a:t>
            </a:r>
            <a:r>
              <a:rPr lang="es-ES" sz="1600" dirty="0"/>
              <a:t> de trabajo en el </a:t>
            </a:r>
            <a:r>
              <a:rPr lang="es-ES" sz="1600" dirty="0" err="1"/>
              <a:t>State</a:t>
            </a:r>
            <a:r>
              <a:rPr lang="es-ES" sz="1600" dirty="0"/>
              <a:t> </a:t>
            </a:r>
            <a:r>
              <a:rPr lang="es-ES" sz="1600" dirty="0" err="1"/>
              <a:t>Workforce</a:t>
            </a:r>
            <a:r>
              <a:rPr lang="es-ES" sz="1600" dirty="0"/>
              <a:t> Agency, y un anuncio en el local de su negocio – En caso de posiciones para profesionales, el Empleador debe  completar al menos 3 pasos de reclutamiento adicionales  </a:t>
            </a:r>
          </a:p>
          <a:p>
            <a:r>
              <a:rPr lang="es-ES" sz="1600" dirty="0"/>
              <a:t>El Empleador presenta un aplicación electrónica de certificado de trabajo  usando el sistema del Departamento de Trabajo </a:t>
            </a:r>
          </a:p>
          <a:p>
            <a:r>
              <a:rPr lang="es-ES" sz="1600" dirty="0"/>
              <a:t>DOL revisa la aplicación– Si DOL piensa que necesita información adicional, o que hay un problema con el caso, podría conducir una auditoria.</a:t>
            </a:r>
          </a:p>
          <a:p>
            <a:r>
              <a:rPr lang="es-ES" sz="1600" dirty="0"/>
              <a:t>DOL envía la aprobación de la aplicación de la certificación de trabajo al empleador </a:t>
            </a:r>
          </a:p>
          <a:p>
            <a:endParaRPr lang="en-US" sz="1700" dirty="0"/>
          </a:p>
        </p:txBody>
      </p:sp>
    </p:spTree>
    <p:extLst>
      <p:ext uri="{BB962C8B-B14F-4D97-AF65-F5344CB8AC3E}">
        <p14:creationId xmlns:p14="http://schemas.microsoft.com/office/powerpoint/2010/main" val="354643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7D1D82-86ED-483A-87F9-9EA96F60F0CC}"/>
              </a:ext>
            </a:extLst>
          </p:cNvPr>
          <p:cNvSpPr/>
          <p:nvPr/>
        </p:nvSpPr>
        <p:spPr>
          <a:xfrm>
            <a:off x="2465109" y="2701407"/>
            <a:ext cx="4572000" cy="1569660"/>
          </a:xfrm>
          <a:prstGeom prst="rect">
            <a:avLst/>
          </a:prstGeom>
        </p:spPr>
        <p:txBody>
          <a:bodyPr>
            <a:spAutoFit/>
          </a:bodyPr>
          <a:lstStyle/>
          <a:p>
            <a:r>
              <a:rPr lang="es-CL" sz="2400" b="1" u="sng" dirty="0">
                <a:solidFill>
                  <a:srgbClr val="933634"/>
                </a:solidFill>
                <a:latin typeface="Century Gothic" panose="020B0502020202020204" pitchFamily="34" charset="0"/>
              </a:rPr>
              <a:t>Segundo Paso </a:t>
            </a:r>
            <a:r>
              <a:rPr lang="es-CL" sz="2400" b="1" dirty="0">
                <a:solidFill>
                  <a:srgbClr val="933634"/>
                </a:solidFill>
                <a:latin typeface="Century Gothic" panose="020B0502020202020204" pitchFamily="34" charset="0"/>
              </a:rPr>
              <a:t>: </a:t>
            </a:r>
            <a:r>
              <a:rPr lang="es-CL" sz="2400" b="1" dirty="0">
                <a:latin typeface="Century Gothic" panose="020B0502020202020204" pitchFamily="34" charset="0"/>
              </a:rPr>
              <a:t>El Empleador presenta una Petición de Visa de Inmigrante al Servicio de  Inmigración</a:t>
            </a:r>
            <a:endParaRPr lang="es-CL" sz="2400" b="1" dirty="0"/>
          </a:p>
        </p:txBody>
      </p:sp>
    </p:spTree>
    <p:extLst>
      <p:ext uri="{BB962C8B-B14F-4D97-AF65-F5344CB8AC3E}">
        <p14:creationId xmlns:p14="http://schemas.microsoft.com/office/powerpoint/2010/main" val="1485838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7DE17C-3069-4E29-9691-D9A68519BC16}"/>
              </a:ext>
            </a:extLst>
          </p:cNvPr>
          <p:cNvSpPr/>
          <p:nvPr/>
        </p:nvSpPr>
        <p:spPr>
          <a:xfrm>
            <a:off x="598715" y="1644318"/>
            <a:ext cx="7881256" cy="3600986"/>
          </a:xfrm>
          <a:prstGeom prst="rect">
            <a:avLst/>
          </a:prstGeom>
        </p:spPr>
        <p:txBody>
          <a:bodyPr wrap="square">
            <a:spAutoFit/>
          </a:bodyPr>
          <a:lstStyle/>
          <a:p>
            <a:r>
              <a:rPr lang="es-CL" sz="2400" b="1" u="sng" dirty="0">
                <a:solidFill>
                  <a:srgbClr val="933634"/>
                </a:solidFill>
                <a:latin typeface="Century Gothic" panose="020B0502020202020204" pitchFamily="34" charset="0"/>
              </a:rPr>
              <a:t>Tercer Paso</a:t>
            </a:r>
            <a:r>
              <a:rPr lang="es-CL" sz="2400" b="1" dirty="0">
                <a:solidFill>
                  <a:srgbClr val="933634"/>
                </a:solidFill>
                <a:latin typeface="Century Gothic" panose="020B0502020202020204" pitchFamily="34" charset="0"/>
              </a:rPr>
              <a:t>: </a:t>
            </a:r>
            <a:r>
              <a:rPr lang="es-CL" sz="2400" b="1" dirty="0">
                <a:latin typeface="Century Gothic" panose="020B0502020202020204" pitchFamily="34" charset="0"/>
              </a:rPr>
              <a:t>El trabajador extranjero solicita el estatus de Residente Permanente (Dos Opciones)</a:t>
            </a:r>
          </a:p>
          <a:p>
            <a:endParaRPr lang="es-CL" b="1" dirty="0">
              <a:solidFill>
                <a:srgbClr val="000000"/>
              </a:solidFill>
              <a:latin typeface="Century Gothic" panose="020B0502020202020204" pitchFamily="34" charset="0"/>
            </a:endParaRPr>
          </a:p>
          <a:p>
            <a:r>
              <a:rPr lang="es-CL" b="1" dirty="0">
                <a:solidFill>
                  <a:srgbClr val="000000"/>
                </a:solidFill>
                <a:latin typeface="Century Gothic" panose="020B0502020202020204" pitchFamily="34" charset="0"/>
              </a:rPr>
              <a:t>Opción uno</a:t>
            </a:r>
            <a:r>
              <a:rPr lang="es-CL" dirty="0">
                <a:solidFill>
                  <a:srgbClr val="000000"/>
                </a:solidFill>
                <a:latin typeface="Century Gothic" panose="020B0502020202020204" pitchFamily="34" charset="0"/>
              </a:rPr>
              <a:t>: </a:t>
            </a:r>
            <a:r>
              <a:rPr lang="es-CL" dirty="0">
                <a:latin typeface="Century Gothic" panose="020B0502020202020204" pitchFamily="34" charset="0"/>
              </a:rPr>
              <a:t>El trabajador extranjero</a:t>
            </a:r>
            <a:r>
              <a:rPr lang="es-CL" dirty="0">
                <a:solidFill>
                  <a:srgbClr val="000000"/>
                </a:solidFill>
                <a:latin typeface="Century Gothic" panose="020B0502020202020204" pitchFamily="34" charset="0"/>
              </a:rPr>
              <a:t> presenta una Aplicación de Ajuste de Estatus al Servicio de Inmigración</a:t>
            </a:r>
          </a:p>
          <a:p>
            <a:endParaRPr lang="es-CL" dirty="0">
              <a:solidFill>
                <a:srgbClr val="000000"/>
              </a:solidFill>
              <a:latin typeface="Century Gothic" panose="020B0502020202020204" pitchFamily="34" charset="0"/>
            </a:endParaRPr>
          </a:p>
          <a:p>
            <a:pPr marL="285750" indent="-285750">
              <a:buFont typeface="Arial" panose="020B0604020202020204" pitchFamily="34" charset="0"/>
              <a:buChar char="•"/>
            </a:pPr>
            <a:r>
              <a:rPr lang="es-CL" dirty="0">
                <a:solidFill>
                  <a:srgbClr val="000000"/>
                </a:solidFill>
                <a:latin typeface="Century Gothic" panose="020B0502020202020204" pitchFamily="34" charset="0"/>
              </a:rPr>
              <a:t>Los </a:t>
            </a:r>
            <a:r>
              <a:rPr lang="es-CL" dirty="0" err="1">
                <a:solidFill>
                  <a:srgbClr val="000000"/>
                </a:solidFill>
                <a:latin typeface="Century Gothic" panose="020B0502020202020204" pitchFamily="34" charset="0"/>
              </a:rPr>
              <a:t>Aplicantes</a:t>
            </a:r>
            <a:r>
              <a:rPr lang="es-CL" dirty="0">
                <a:solidFill>
                  <a:srgbClr val="000000"/>
                </a:solidFill>
                <a:latin typeface="Century Gothic" panose="020B0502020202020204" pitchFamily="34" charset="0"/>
              </a:rPr>
              <a:t> reciben el documento de autorización de empleo (EAD) en el plazo de 3-5 meses</a:t>
            </a:r>
          </a:p>
          <a:p>
            <a:pPr marL="285750" indent="-285750">
              <a:buFont typeface="Arial" panose="020B0604020202020204" pitchFamily="34" charset="0"/>
              <a:buChar char="•"/>
            </a:pPr>
            <a:r>
              <a:rPr lang="es-CL" dirty="0">
                <a:solidFill>
                  <a:srgbClr val="000000"/>
                </a:solidFill>
                <a:latin typeface="Century Gothic" panose="020B0502020202020204" pitchFamily="34" charset="0"/>
              </a:rPr>
              <a:t>“I-140 </a:t>
            </a:r>
            <a:r>
              <a:rPr lang="es-CL" dirty="0" err="1">
                <a:solidFill>
                  <a:srgbClr val="000000"/>
                </a:solidFill>
                <a:latin typeface="Century Gothic" panose="020B0502020202020204" pitchFamily="34" charset="0"/>
              </a:rPr>
              <a:t>Portability</a:t>
            </a:r>
            <a:r>
              <a:rPr lang="es-CL" dirty="0">
                <a:solidFill>
                  <a:srgbClr val="000000"/>
                </a:solidFill>
                <a:latin typeface="Century Gothic" panose="020B0502020202020204" pitchFamily="34" charset="0"/>
              </a:rPr>
              <a:t>” (cambio a un nuevo trabajo en una ocupación similar) permitido después de 180 días. </a:t>
            </a:r>
          </a:p>
          <a:p>
            <a:endParaRPr lang="es-CL" dirty="0">
              <a:solidFill>
                <a:srgbClr val="000000"/>
              </a:solidFill>
              <a:latin typeface="Century Gothic" panose="020B0502020202020204" pitchFamily="34" charset="0"/>
            </a:endParaRPr>
          </a:p>
          <a:p>
            <a:endParaRPr lang="en-US" dirty="0"/>
          </a:p>
        </p:txBody>
      </p:sp>
    </p:spTree>
    <p:extLst>
      <p:ext uri="{BB962C8B-B14F-4D97-AF65-F5344CB8AC3E}">
        <p14:creationId xmlns:p14="http://schemas.microsoft.com/office/powerpoint/2010/main" val="3647911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1B53DD-F570-44F7-A940-E51253D04770}"/>
              </a:ext>
            </a:extLst>
          </p:cNvPr>
          <p:cNvSpPr/>
          <p:nvPr/>
        </p:nvSpPr>
        <p:spPr>
          <a:xfrm>
            <a:off x="979715" y="817832"/>
            <a:ext cx="6085114" cy="5632311"/>
          </a:xfrm>
          <a:prstGeom prst="rect">
            <a:avLst/>
          </a:prstGeom>
        </p:spPr>
        <p:txBody>
          <a:bodyPr wrap="square">
            <a:spAutoFit/>
          </a:bodyPr>
          <a:lstStyle/>
          <a:p>
            <a:r>
              <a:rPr lang="es-CL" b="1" dirty="0">
                <a:solidFill>
                  <a:srgbClr val="000000"/>
                </a:solidFill>
                <a:latin typeface="+mj-lt"/>
              </a:rPr>
              <a:t>Opción dos</a:t>
            </a:r>
            <a:r>
              <a:rPr lang="es-CL" dirty="0">
                <a:solidFill>
                  <a:srgbClr val="000000"/>
                </a:solidFill>
                <a:latin typeface="+mj-lt"/>
              </a:rPr>
              <a:t>:  El Individuo extranjero solicita el Procesamiento Consular de una Visa de Inmigrante ante un Consulado de los EEUU en el extranjero. </a:t>
            </a:r>
          </a:p>
          <a:p>
            <a:endParaRPr lang="es-CL" dirty="0">
              <a:solidFill>
                <a:srgbClr val="000000"/>
              </a:solidFill>
              <a:latin typeface="+mj-lt"/>
            </a:endParaRPr>
          </a:p>
          <a:p>
            <a:r>
              <a:rPr lang="es-CL" dirty="0">
                <a:solidFill>
                  <a:srgbClr val="000000"/>
                </a:solidFill>
                <a:latin typeface="+mj-lt"/>
              </a:rPr>
              <a:t>• Ventaja</a:t>
            </a:r>
          </a:p>
          <a:p>
            <a:endParaRPr lang="es-CL" dirty="0">
              <a:solidFill>
                <a:srgbClr val="000000"/>
              </a:solidFill>
              <a:latin typeface="+mj-lt"/>
            </a:endParaRPr>
          </a:p>
          <a:p>
            <a:pPr marL="285750" indent="-285750">
              <a:buFont typeface="Arial" panose="020B0604020202020204" pitchFamily="34" charset="0"/>
              <a:buChar char="•"/>
            </a:pPr>
            <a:r>
              <a:rPr lang="es-CL" dirty="0">
                <a:solidFill>
                  <a:srgbClr val="000000"/>
                </a:solidFill>
                <a:latin typeface="+mj-lt"/>
              </a:rPr>
              <a:t>El individuo extranjero debe proveer las direcciones de residencia en todos los países donde ha vivido mas allá de seis meses después de los 16 años, y debe obtener certificados de la policía en esos lugares. </a:t>
            </a:r>
          </a:p>
          <a:p>
            <a:pPr marL="285750" indent="-285750">
              <a:buFont typeface="Arial" panose="020B0604020202020204" pitchFamily="34" charset="0"/>
              <a:buChar char="•"/>
            </a:pPr>
            <a:r>
              <a:rPr lang="es-CL" dirty="0">
                <a:solidFill>
                  <a:srgbClr val="000000"/>
                </a:solidFill>
                <a:latin typeface="+mj-lt"/>
              </a:rPr>
              <a:t>Si se encuentra en los EEUU:</a:t>
            </a:r>
          </a:p>
          <a:p>
            <a:pPr marL="742950" lvl="1" indent="-285750">
              <a:buFont typeface="Arial" panose="020B0604020202020204" pitchFamily="34" charset="0"/>
              <a:buChar char="•"/>
            </a:pPr>
            <a:r>
              <a:rPr lang="es-CL" dirty="0">
                <a:solidFill>
                  <a:srgbClr val="000000"/>
                </a:solidFill>
                <a:latin typeface="+mj-lt"/>
              </a:rPr>
              <a:t>No se le otorgara autorización mientras este en proceso.</a:t>
            </a:r>
          </a:p>
          <a:p>
            <a:pPr marL="742950" lvl="1" indent="-285750">
              <a:buFont typeface="Arial" panose="020B0604020202020204" pitchFamily="34" charset="0"/>
              <a:buChar char="•"/>
            </a:pPr>
            <a:r>
              <a:rPr lang="es-CL" dirty="0">
                <a:solidFill>
                  <a:srgbClr val="000000"/>
                </a:solidFill>
                <a:latin typeface="+mj-lt"/>
              </a:rPr>
              <a:t>Cuando se fije la entrevista, en individuo extranjero debe viajar a su país de origen (junto a sus dependientes familiares) en un plazo corto de 3-4 semanas y permanecer en el país por alrededor de una semana para completar el proceso de entrevistas. </a:t>
            </a:r>
          </a:p>
        </p:txBody>
      </p:sp>
    </p:spTree>
    <p:extLst>
      <p:ext uri="{BB962C8B-B14F-4D97-AF65-F5344CB8AC3E}">
        <p14:creationId xmlns:p14="http://schemas.microsoft.com/office/powerpoint/2010/main" val="291323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sz="2400" dirty="0"/>
              <a:t>Ajuste de Estatus a Través de un Familiar Inmediato Ciudadano Americano</a:t>
            </a:r>
          </a:p>
        </p:txBody>
      </p:sp>
    </p:spTree>
    <p:extLst>
      <p:ext uri="{BB962C8B-B14F-4D97-AF65-F5344CB8AC3E}">
        <p14:creationId xmlns:p14="http://schemas.microsoft.com/office/powerpoint/2010/main" val="19673480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5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grpSp>
        <p:nvGrpSpPr>
          <p:cNvPr id="94" name="Group 57"/>
          <p:cNvGrpSpPr>
            <a:grpSpLocks noGrp="1" noUngrp="1" noRot="1" noChangeAspect="1" noMove="1" noResize="1"/>
          </p:cNvGrpSpPr>
          <p:nvPr>
            <p:extLst>
              <p:ext uri="{386F3935-93C4-4BCD-93E2-E3B085C9AB24}">
                <p16:designElem xmlns:p16="http://schemas.microsoft.com/office/powerpoint/2015/main" val="1"/>
              </p:ext>
            </p:extLst>
          </p:nvPr>
        </p:nvGrpSpPr>
        <p:grpSpPr>
          <a:xfrm>
            <a:off x="-2266" y="-2022"/>
            <a:ext cx="9146266" cy="6861037"/>
            <a:chOff x="-2266" y="-2022"/>
            <a:chExt cx="9146266" cy="6861037"/>
          </a:xfrm>
        </p:grpSpPr>
        <p:sp>
          <p:nvSpPr>
            <p:cNvPr id="59" name="Rectangle 58"/>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0" name="Oval 59"/>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1" name="Oval 60"/>
            <p:cNvSpPr/>
            <p:nvPr>
              <p:extLst>
                <p:ext uri="{386F3935-93C4-4BCD-93E2-E3B085C9AB24}">
                  <p16:designElem xmlns:p16="http://schemas.microsoft.com/office/powerpoint/2015/main" val="1"/>
                </p:ext>
              </p:extLst>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2" name="Oval 61"/>
            <p:cNvSpPr/>
            <p:nvPr>
              <p:extLst>
                <p:ext uri="{386F3935-93C4-4BCD-93E2-E3B085C9AB24}">
                  <p16:designElem xmlns:p16="http://schemas.microsoft.com/office/powerpoint/2015/main" val="1"/>
                </p:ext>
              </p:extLst>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3" name="Oval 62"/>
            <p:cNvSpPr/>
            <p:nvPr>
              <p:extLst>
                <p:ext uri="{386F3935-93C4-4BCD-93E2-E3B085C9AB24}">
                  <p16:designElem xmlns:p16="http://schemas.microsoft.com/office/powerpoint/2015/main" val="1"/>
                </p:ext>
              </p:extLst>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4" name="Oval 63"/>
            <p:cNvSpPr/>
            <p:nvPr>
              <p:extLst>
                <p:ext uri="{386F3935-93C4-4BCD-93E2-E3B085C9AB24}">
                  <p16:designElem xmlns:p16="http://schemas.microsoft.com/office/powerpoint/2015/main" val="1"/>
                </p:ext>
              </p:extLst>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5" name="Freeform 5"/>
            <p:cNvSpPr/>
            <p:nvPr>
              <p:extLst>
                <p:ext uri="{386F3935-93C4-4BCD-93E2-E3B085C9AB24}">
                  <p16:designElem xmlns:p16="http://schemas.microsoft.com/office/powerpoint/2015/main" val="1"/>
                </p:ext>
              </p:extLst>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66" name="Freeform 25"/>
            <p:cNvSpPr/>
            <p:nvPr>
              <p:extLst>
                <p:ext uri="{386F3935-93C4-4BCD-93E2-E3B085C9AB24}">
                  <p16:designElem xmlns:p16="http://schemas.microsoft.com/office/powerpoint/2015/main" val="1"/>
                </p:ext>
              </p:extLst>
            </p:nvPr>
          </p:nvSpPr>
          <p:spPr bwMode="gray">
            <a:xfrm>
              <a:off x="485023" y="1856958"/>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67" name="Freeform 5"/>
            <p:cNvSpPr>
              <a:spLocks noEditPoints="1"/>
            </p:cNvSpPr>
            <p:nvPr>
              <p:extLst>
                <p:ext uri="{386F3935-93C4-4BCD-93E2-E3B085C9AB24}">
                  <p16:designElem xmlns:p16="http://schemas.microsoft.com/office/powerpoint/2015/main" val="1"/>
                </p:ext>
              </p:extLst>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95" name="Rectangle 6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Content Placeholder 3"/>
          <p:cNvPicPr>
            <a:picLocks noGrp="1"/>
          </p:cNvPicPr>
          <p:nvPr>
            <p:ph idx="1"/>
          </p:nvPr>
        </p:nvPicPr>
        <p:blipFill rotWithShape="1">
          <a:blip r:embed="rId4" cstate="print">
            <a:extLst>
              <a:ext uri="{28A0092B-C50C-407E-A947-70E740481C1C}">
                <a14:useLocalDpi xmlns:a14="http://schemas.microsoft.com/office/drawing/2010/main" val="0"/>
              </a:ext>
            </a:extLst>
          </a:blip>
          <a:srcRect l="741" r="5117" b="1"/>
          <a:stretch/>
        </p:blipFill>
        <p:spPr>
          <a:xfrm>
            <a:off x="6194718" y="2775952"/>
            <a:ext cx="2310036" cy="3067163"/>
          </a:xfrm>
          <a:prstGeom prst="roundRect">
            <a:avLst>
              <a:gd name="adj" fmla="val 1858"/>
            </a:avLst>
          </a:prstGeom>
          <a:ln>
            <a:solidFill>
              <a:schemeClr val="accent1"/>
            </a:solidFill>
          </a:ln>
          <a:effectLst>
            <a:outerShdw blurRad="50800" dist="50800" dir="5400000" algn="tl" rotWithShape="0">
              <a:srgbClr val="000000">
                <a:alpha val="43000"/>
              </a:srgbClr>
            </a:outerShdw>
          </a:effectLst>
        </p:spPr>
      </p:pic>
      <p:sp>
        <p:nvSpPr>
          <p:cNvPr id="2" name="Title 1"/>
          <p:cNvSpPr>
            <a:spLocks noGrp="1"/>
          </p:cNvSpPr>
          <p:nvPr>
            <p:ph type="title"/>
          </p:nvPr>
        </p:nvSpPr>
        <p:spPr>
          <a:xfrm>
            <a:off x="866441" y="927099"/>
            <a:ext cx="6345260" cy="709865"/>
          </a:xfrm>
        </p:spPr>
        <p:txBody>
          <a:bodyPr vert="horz" lIns="91440" tIns="45720" rIns="91440" bIns="45720" rtlCol="0" anchor="ctr">
            <a:normAutofit/>
          </a:bodyPr>
          <a:lstStyle/>
          <a:p>
            <a:r>
              <a:rPr lang="en-US" sz="3200">
                <a:solidFill>
                  <a:schemeClr val="bg1"/>
                </a:solidFill>
                <a:latin typeface="+mj-lt"/>
                <a:cs typeface="+mj-cs"/>
              </a:rPr>
              <a:t>Becki Young</a:t>
            </a:r>
          </a:p>
        </p:txBody>
      </p:sp>
      <p:sp>
        <p:nvSpPr>
          <p:cNvPr id="3" name="TextBox 2"/>
          <p:cNvSpPr txBox="1"/>
          <p:nvPr/>
        </p:nvSpPr>
        <p:spPr>
          <a:xfrm>
            <a:off x="485023" y="2563555"/>
            <a:ext cx="5486400" cy="3530600"/>
          </a:xfrm>
          <a:prstGeom prst="rect">
            <a:avLst/>
          </a:prstGeom>
        </p:spPr>
        <p:txBody>
          <a:bodyPr vert="horz" lIns="91440" tIns="45720" rIns="91440" bIns="45720" rtlCol="0" anchor="ctr">
            <a:noAutofit/>
          </a:bodyPr>
          <a:lstStyle/>
          <a:p>
            <a:pPr>
              <a:buClr>
                <a:schemeClr val="accent1"/>
              </a:buClr>
              <a:buSzPct val="80000"/>
            </a:pPr>
            <a:r>
              <a:rPr lang="en-US" sz="1200" dirty="0"/>
              <a:t>Becki L. Young, co-founder of Hammond Young Immigration Law and head of the firm's Hospitality Practice, is a seasoned business immigration attorney with 20 years of experience in the field.  She has represented more than 100 of the world's most prominent hotels and restaurants, and facilitated the sponsorship of foreign professionals, trainees, interns and individuals of "extraordinary ability." In addition to her hospitality practice, Ms. Young regularly provides immigration law advice to clients in a broad range of industries.</a:t>
            </a:r>
            <a:br>
              <a:rPr lang="en-US" sz="1200" dirty="0"/>
            </a:br>
            <a:br>
              <a:rPr lang="en-US" sz="1200" dirty="0"/>
            </a:br>
            <a:r>
              <a:rPr lang="en-US" sz="1200" dirty="0"/>
              <a:t>Ms. Young is an active member of the American Immigration Lawyers Association (AILA). She frequently speaks at legal, business and hospitality conferences, and regularly contributes insight through published articles and commentary.  She is highly recommended (Band 3) by Chambers &amp; Partners and recognized as a Leading Legal Practitioner in Corporate Immigration by Who's Who Legal. Hammond Young Immigration Law LLC is rated Tier 1 National and Washington DC for Immigration Law by US News &amp; World Report / Best Lawyers.</a:t>
            </a:r>
          </a:p>
        </p:txBody>
      </p:sp>
    </p:spTree>
    <p:extLst>
      <p:ext uri="{BB962C8B-B14F-4D97-AF65-F5344CB8AC3E}">
        <p14:creationId xmlns:p14="http://schemas.microsoft.com/office/powerpoint/2010/main" val="1666921147"/>
      </p:ext>
    </p:extLst>
  </p:cSld>
  <p:clrMapOvr>
    <a:masterClrMapping/>
  </p:clrMapOvr>
  <p:transition spd="slow">
    <p:wheel spokes="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9679F5-9E2B-4C68-B9A1-B4760161A0D5}"/>
              </a:ext>
            </a:extLst>
          </p:cNvPr>
          <p:cNvSpPr/>
          <p:nvPr/>
        </p:nvSpPr>
        <p:spPr>
          <a:xfrm>
            <a:off x="555171" y="35396"/>
            <a:ext cx="6868886" cy="7571303"/>
          </a:xfrm>
          <a:prstGeom prst="rect">
            <a:avLst/>
          </a:prstGeom>
        </p:spPr>
        <p:txBody>
          <a:bodyPr wrap="square">
            <a:spAutoFit/>
          </a:bodyPr>
          <a:lstStyle/>
          <a:p>
            <a:endParaRPr lang="en-US" sz="3600" dirty="0">
              <a:solidFill>
                <a:srgbClr val="FF0000"/>
              </a:solidFill>
              <a:latin typeface="Century Gothic" panose="020B0502020202020204" pitchFamily="34" charset="0"/>
            </a:endParaRPr>
          </a:p>
          <a:p>
            <a:r>
              <a:rPr lang="es-CL" b="1" u="sng" dirty="0">
                <a:solidFill>
                  <a:srgbClr val="933634"/>
                </a:solidFill>
                <a:latin typeface="Century Gothic" panose="020B0502020202020204" pitchFamily="34" charset="0"/>
              </a:rPr>
              <a:t>Primer Paso</a:t>
            </a:r>
            <a:r>
              <a:rPr lang="es-CL" b="1" dirty="0">
                <a:solidFill>
                  <a:srgbClr val="933634"/>
                </a:solidFill>
                <a:latin typeface="Century Gothic" panose="020B0502020202020204" pitchFamily="34" charset="0"/>
              </a:rPr>
              <a:t>:</a:t>
            </a:r>
          </a:p>
          <a:p>
            <a:r>
              <a:rPr lang="es-CL" b="1" dirty="0">
                <a:latin typeface="Century Gothic" panose="020B0502020202020204" pitchFamily="34" charset="0"/>
              </a:rPr>
              <a:t>El cónyuge que es ciudadano americano o residente legal permanente presenta una Petición de Visa de Inmigrante a los Servicios de Inmigración. </a:t>
            </a:r>
          </a:p>
          <a:p>
            <a:endParaRPr lang="es-CL" dirty="0"/>
          </a:p>
          <a:p>
            <a:r>
              <a:rPr lang="es-CL" sz="1600" dirty="0"/>
              <a:t>• </a:t>
            </a:r>
            <a:r>
              <a:rPr lang="es-CL" sz="1600" dirty="0">
                <a:latin typeface="Century Gothic" panose="020B0502020202020204" pitchFamily="34" charset="0"/>
              </a:rPr>
              <a:t>El cónyuge ciudadano americano o residente legal permanente </a:t>
            </a:r>
            <a:r>
              <a:rPr lang="es-CL" sz="1600" dirty="0"/>
              <a:t>debe demostrar que el/ella es un ciudadano/a  americano o residente legal permanente y que esta casado/a en un matrimonio de buena fe con el cónyuge extranjero. Se deben presentar documentos que evidencian un matrimonio de buena fe (tales como documentación que muestre que son dueños en conjunto de una propiedad; recibos de arriendo que muestren que residen juntos, evidencia de cuentas bancarias conjuntas, presentaciones de pago de impuestos, tarjetas de crédito, cuentas de servicios y de teléfono, fotos de su matrimonio, etc.)</a:t>
            </a:r>
          </a:p>
          <a:p>
            <a:endParaRPr lang="es-CL" sz="1600" dirty="0"/>
          </a:p>
          <a:p>
            <a:r>
              <a:rPr lang="es-CL" sz="1600" dirty="0"/>
              <a:t>• Una vez aprobada la petición de visa de inmigrante, los cónyuges de ciudadanos/as americanos pueden proceder inmediatamente al Paso 2, (o incluso pueden hacerlo concurrentemente con el Paso1si usan la Opción 2). Los cónyuges de Residentes Legales Permanentes, deben, sin embargo, esperar hasta que su “fecha de prioridad” se cumpla (ver el Boletín de Visa en travel.state.gov  para mayor información). </a:t>
            </a:r>
          </a:p>
          <a:p>
            <a:r>
              <a:rPr lang="en-US" dirty="0"/>
              <a:t>	</a:t>
            </a:r>
          </a:p>
          <a:p>
            <a:endParaRPr lang="en-US" dirty="0">
              <a:solidFill>
                <a:srgbClr val="FF0000"/>
              </a:solidFill>
              <a:latin typeface="Century Gothic" panose="020B0502020202020204" pitchFamily="34" charset="0"/>
            </a:endParaRPr>
          </a:p>
          <a:p>
            <a:endParaRPr lang="en-US" dirty="0">
              <a:solidFill>
                <a:srgbClr val="FF0000"/>
              </a:solidFill>
              <a:latin typeface="Century Gothic" panose="020B0502020202020204" pitchFamily="34" charset="0"/>
            </a:endParaRPr>
          </a:p>
          <a:p>
            <a:r>
              <a:rPr lang="en-US" dirty="0">
                <a:solidFill>
                  <a:srgbClr val="FF0000"/>
                </a:solidFill>
                <a:latin typeface="Century Gothic" panose="020B0502020202020204" pitchFamily="34" charset="0"/>
              </a:rPr>
              <a:t>	</a:t>
            </a:r>
          </a:p>
        </p:txBody>
      </p:sp>
    </p:spTree>
    <p:extLst>
      <p:ext uri="{BB962C8B-B14F-4D97-AF65-F5344CB8AC3E}">
        <p14:creationId xmlns:p14="http://schemas.microsoft.com/office/powerpoint/2010/main" val="2748237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D6ECB1-E771-436C-8948-1949333553E5}"/>
              </a:ext>
            </a:extLst>
          </p:cNvPr>
          <p:cNvSpPr/>
          <p:nvPr/>
        </p:nvSpPr>
        <p:spPr>
          <a:xfrm>
            <a:off x="1655188" y="2702162"/>
            <a:ext cx="6379029" cy="1477328"/>
          </a:xfrm>
          <a:prstGeom prst="rect">
            <a:avLst/>
          </a:prstGeom>
        </p:spPr>
        <p:txBody>
          <a:bodyPr wrap="square">
            <a:spAutoFit/>
          </a:bodyPr>
          <a:lstStyle/>
          <a:p>
            <a:r>
              <a:rPr lang="es-CL" b="1" u="sng" dirty="0">
                <a:solidFill>
                  <a:srgbClr val="933634"/>
                </a:solidFill>
                <a:latin typeface="Century Gothic" panose="020B0502020202020204" pitchFamily="34" charset="0"/>
              </a:rPr>
              <a:t>Segundo Paso </a:t>
            </a:r>
            <a:r>
              <a:rPr lang="es-CL" b="1" dirty="0">
                <a:solidFill>
                  <a:srgbClr val="933634"/>
                </a:solidFill>
                <a:latin typeface="Century Gothic" panose="020B0502020202020204" pitchFamily="34" charset="0"/>
              </a:rPr>
              <a:t>:</a:t>
            </a:r>
          </a:p>
          <a:p>
            <a:r>
              <a:rPr lang="es-CL" b="1" dirty="0"/>
              <a:t>El cónyuge extranjero solicita el estatus de residente permanente, a través del ajuste de estatus o procesamiento consular </a:t>
            </a:r>
            <a:r>
              <a:rPr lang="en-US" dirty="0"/>
              <a:t>	</a:t>
            </a:r>
          </a:p>
          <a:p>
            <a:r>
              <a:rPr lang="en-US" dirty="0">
                <a:solidFill>
                  <a:srgbClr val="252525"/>
                </a:solidFill>
                <a:latin typeface="Century Gothic" panose="020B0502020202020204" pitchFamily="34" charset="0"/>
              </a:rPr>
              <a:t>	</a:t>
            </a:r>
          </a:p>
        </p:txBody>
      </p:sp>
    </p:spTree>
    <p:extLst>
      <p:ext uri="{BB962C8B-B14F-4D97-AF65-F5344CB8AC3E}">
        <p14:creationId xmlns:p14="http://schemas.microsoft.com/office/powerpoint/2010/main" val="2912950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93" y="1038386"/>
            <a:ext cx="7775794" cy="598578"/>
          </a:xfrm>
        </p:spPr>
        <p:txBody>
          <a:bodyPr/>
          <a:lstStyle/>
          <a:p>
            <a:pPr marL="402336" lvl="1" defTabSz="457200" rtl="0">
              <a:spcBef>
                <a:spcPts val="1000"/>
              </a:spcBef>
            </a:pPr>
            <a:r>
              <a:rPr lang="es-CL" sz="2000" kern="1200" dirty="0">
                <a:solidFill>
                  <a:schemeClr val="bg1"/>
                </a:solidFill>
                <a:latin typeface="+mj-lt"/>
                <a:ea typeface="+mj-ea"/>
                <a:cs typeface="+mj-cs"/>
              </a:rPr>
              <a:t>245(i)</a:t>
            </a:r>
            <a:br>
              <a:rPr lang="en-US" sz="2000" kern="1200" dirty="0">
                <a:solidFill>
                  <a:schemeClr val="bg1"/>
                </a:solidFill>
                <a:latin typeface="+mj-lt"/>
                <a:ea typeface="+mj-ea"/>
                <a:cs typeface="+mj-cs"/>
              </a:rPr>
            </a:br>
            <a:r>
              <a:rPr lang="en-US" dirty="0"/>
              <a:t>245i </a:t>
            </a:r>
            <a:endParaRPr lang="en-PH" dirty="0"/>
          </a:p>
        </p:txBody>
      </p:sp>
      <p:sp>
        <p:nvSpPr>
          <p:cNvPr id="4" name="Content Placeholder 3">
            <a:extLst>
              <a:ext uri="{FF2B5EF4-FFF2-40B4-BE49-F238E27FC236}">
                <a16:creationId xmlns:a16="http://schemas.microsoft.com/office/drawing/2014/main" id="{F684720D-B126-4127-9D8D-8CFC302AE7C8}"/>
              </a:ext>
            </a:extLst>
          </p:cNvPr>
          <p:cNvSpPr>
            <a:spLocks noGrp="1"/>
          </p:cNvSpPr>
          <p:nvPr>
            <p:ph idx="1"/>
          </p:nvPr>
        </p:nvSpPr>
        <p:spPr>
          <a:xfrm>
            <a:off x="764840" y="2190643"/>
            <a:ext cx="7684269" cy="4246112"/>
          </a:xfrm>
        </p:spPr>
        <p:txBody>
          <a:bodyPr>
            <a:normAutofit fontScale="92500" lnSpcReduction="20000"/>
          </a:bodyPr>
          <a:lstStyle/>
          <a:p>
            <a:r>
              <a:rPr lang="es-CL" dirty="0"/>
              <a:t>Permite a ciertos individuos que se encuentren en los EEUU y que normalmente no calificarían  para aplicar para Ajuste de Estatus en los EEUU, obtener un </a:t>
            </a:r>
            <a:r>
              <a:rPr lang="es-CL" dirty="0" err="1"/>
              <a:t>green</a:t>
            </a:r>
            <a:r>
              <a:rPr lang="es-CL" dirty="0"/>
              <a:t> </a:t>
            </a:r>
            <a:r>
              <a:rPr lang="es-CL" dirty="0" err="1"/>
              <a:t>card</a:t>
            </a:r>
            <a:r>
              <a:rPr lang="es-CL" dirty="0"/>
              <a:t> (residencia permanente) a pesar de :  </a:t>
            </a:r>
          </a:p>
          <a:p>
            <a:pPr lvl="1"/>
            <a:r>
              <a:rPr lang="es-CL" dirty="0"/>
              <a:t>La forma en que entraron a EEUU</a:t>
            </a:r>
          </a:p>
          <a:p>
            <a:pPr lvl="1"/>
            <a:r>
              <a:rPr lang="es-CL" dirty="0"/>
              <a:t>Trabajando en los EEUU sin autorización </a:t>
            </a:r>
          </a:p>
          <a:p>
            <a:pPr lvl="1"/>
            <a:r>
              <a:rPr lang="es-CL" dirty="0"/>
              <a:t>No habiendo mantenido estatus legal continuo desde su entrada</a:t>
            </a:r>
          </a:p>
          <a:p>
            <a:r>
              <a:rPr lang="es-CL" dirty="0"/>
              <a:t>Para calificar bajo esta regla Sección 245(i) con su aplicación para ajuste de estatus (Formulario I-485), usted debe ser el beneficiario de una solicitud de certificación laboral (Formulario ETA 750) o una petición de visa de inmigrante (Formularios I-130, </a:t>
            </a:r>
            <a:r>
              <a:rPr lang="es-CL" dirty="0" err="1"/>
              <a:t>Petition</a:t>
            </a:r>
            <a:r>
              <a:rPr lang="es-CL" dirty="0"/>
              <a:t> </a:t>
            </a:r>
            <a:r>
              <a:rPr lang="es-CL" dirty="0" err="1"/>
              <a:t>for</a:t>
            </a:r>
            <a:r>
              <a:rPr lang="es-CL" dirty="0"/>
              <a:t> </a:t>
            </a:r>
            <a:r>
              <a:rPr lang="es-CL" dirty="0" err="1"/>
              <a:t>Alien</a:t>
            </a:r>
            <a:r>
              <a:rPr lang="es-CL" dirty="0"/>
              <a:t> </a:t>
            </a:r>
            <a:r>
              <a:rPr lang="es-CL" dirty="0" err="1"/>
              <a:t>Relative</a:t>
            </a:r>
            <a:r>
              <a:rPr lang="es-CL" dirty="0"/>
              <a:t> o I-140, </a:t>
            </a:r>
            <a:r>
              <a:rPr lang="es-CL" dirty="0" err="1"/>
              <a:t>Immigrant</a:t>
            </a:r>
            <a:r>
              <a:rPr lang="es-CL" dirty="0"/>
              <a:t> </a:t>
            </a:r>
            <a:r>
              <a:rPr lang="es-CL" dirty="0" err="1"/>
              <a:t>Petition</a:t>
            </a:r>
            <a:r>
              <a:rPr lang="es-CL" dirty="0"/>
              <a:t> </a:t>
            </a:r>
            <a:r>
              <a:rPr lang="es-CL" dirty="0" err="1"/>
              <a:t>for</a:t>
            </a:r>
            <a:r>
              <a:rPr lang="es-CL" dirty="0"/>
              <a:t> </a:t>
            </a:r>
            <a:r>
              <a:rPr lang="es-CL" dirty="0" err="1"/>
              <a:t>Alien</a:t>
            </a:r>
            <a:r>
              <a:rPr lang="es-CL" dirty="0"/>
              <a:t> </a:t>
            </a:r>
            <a:r>
              <a:rPr lang="es-CL" dirty="0" err="1"/>
              <a:t>Worker</a:t>
            </a:r>
            <a:r>
              <a:rPr lang="es-CL" dirty="0"/>
              <a:t>) sometidas antes de Abril 30, 2001, incluido.  En la mayoría de los casos, deberá pagar un costo adicional de $1,000 y completar el </a:t>
            </a:r>
            <a:r>
              <a:rPr lang="es-CL" dirty="0" err="1"/>
              <a:t>Supplement</a:t>
            </a:r>
            <a:r>
              <a:rPr lang="es-CL" dirty="0"/>
              <a:t> A de el Formulario I-485, </a:t>
            </a:r>
            <a:r>
              <a:rPr lang="es-CL" dirty="0" err="1"/>
              <a:t>Application</a:t>
            </a:r>
            <a:r>
              <a:rPr lang="es-CL" dirty="0"/>
              <a:t> to </a:t>
            </a:r>
            <a:r>
              <a:rPr lang="es-CL" dirty="0" err="1"/>
              <a:t>Register</a:t>
            </a:r>
            <a:r>
              <a:rPr lang="es-CL" dirty="0"/>
              <a:t> </a:t>
            </a:r>
            <a:r>
              <a:rPr lang="es-CL" dirty="0" err="1"/>
              <a:t>Permanent</a:t>
            </a:r>
            <a:r>
              <a:rPr lang="es-CL" dirty="0"/>
              <a:t> </a:t>
            </a:r>
            <a:r>
              <a:rPr lang="es-CL" dirty="0" err="1"/>
              <a:t>Residence</a:t>
            </a:r>
            <a:r>
              <a:rPr lang="es-CL" dirty="0"/>
              <a:t> </a:t>
            </a:r>
            <a:r>
              <a:rPr lang="es-CL" dirty="0" err="1"/>
              <a:t>or</a:t>
            </a:r>
            <a:r>
              <a:rPr lang="es-CL" dirty="0"/>
              <a:t> </a:t>
            </a:r>
            <a:r>
              <a:rPr lang="es-CL" dirty="0" err="1"/>
              <a:t>Adjust</a:t>
            </a:r>
            <a:r>
              <a:rPr lang="es-CL" dirty="0"/>
              <a:t> Status. </a:t>
            </a:r>
          </a:p>
        </p:txBody>
      </p:sp>
    </p:spTree>
    <p:extLst>
      <p:ext uri="{BB962C8B-B14F-4D97-AF65-F5344CB8AC3E}">
        <p14:creationId xmlns:p14="http://schemas.microsoft.com/office/powerpoint/2010/main" val="30665623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a:t>Los Beneficiarios del TPS en 6</a:t>
            </a:r>
            <a:r>
              <a:rPr lang="es-CL" baseline="30000" dirty="0"/>
              <a:t>o</a:t>
            </a:r>
            <a:r>
              <a:rPr lang="es-CL" dirty="0"/>
              <a:t> y 9</a:t>
            </a:r>
            <a:r>
              <a:rPr lang="es-CL" baseline="30000" dirty="0"/>
              <a:t>o</a:t>
            </a:r>
            <a:r>
              <a:rPr lang="es-CL" dirty="0"/>
              <a:t> Circuitos están en mejor posición para obtener su residencia aprobada</a:t>
            </a:r>
          </a:p>
        </p:txBody>
      </p:sp>
      <p:sp>
        <p:nvSpPr>
          <p:cNvPr id="4" name="Text Placeholder 3"/>
          <p:cNvSpPr>
            <a:spLocks noGrp="1"/>
          </p:cNvSpPr>
          <p:nvPr>
            <p:ph type="body" sz="quarter" idx="13"/>
          </p:nvPr>
        </p:nvSpPr>
        <p:spPr/>
        <p:txBody>
          <a:bodyPr/>
          <a:lstStyle/>
          <a:p>
            <a:endParaRPr lang="en-US"/>
          </a:p>
        </p:txBody>
      </p:sp>
      <p:pic>
        <p:nvPicPr>
          <p:cNvPr id="19" name="Content Placeholder 1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0008" y="2234742"/>
            <a:ext cx="6467367" cy="4118923"/>
          </a:xfrm>
        </p:spPr>
      </p:pic>
    </p:spTree>
    <p:extLst>
      <p:ext uri="{BB962C8B-B14F-4D97-AF65-F5344CB8AC3E}">
        <p14:creationId xmlns:p14="http://schemas.microsoft.com/office/powerpoint/2010/main" val="4052533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a:t>Los Beneficiarios del TPS en 6</a:t>
            </a:r>
            <a:r>
              <a:rPr lang="es-CL" baseline="30000" dirty="0"/>
              <a:t>o</a:t>
            </a:r>
            <a:r>
              <a:rPr lang="es-CL" dirty="0"/>
              <a:t> y 9</a:t>
            </a:r>
            <a:r>
              <a:rPr lang="es-CL" baseline="30000" dirty="0"/>
              <a:t>o</a:t>
            </a:r>
            <a:r>
              <a:rPr lang="es-CL" dirty="0"/>
              <a:t> Circuitos Están en Mejor Posición para Obtener su Residencia Aprobada</a:t>
            </a:r>
            <a:endParaRPr lang="en-US" dirty="0"/>
          </a:p>
        </p:txBody>
      </p:sp>
      <p:sp>
        <p:nvSpPr>
          <p:cNvPr id="3" name="Content Placeholder 2"/>
          <p:cNvSpPr>
            <a:spLocks noGrp="1"/>
          </p:cNvSpPr>
          <p:nvPr>
            <p:ph idx="1"/>
          </p:nvPr>
        </p:nvSpPr>
        <p:spPr>
          <a:xfrm>
            <a:off x="866440" y="2933700"/>
            <a:ext cx="7684269" cy="3390900"/>
          </a:xfrm>
        </p:spPr>
        <p:txBody>
          <a:bodyPr/>
          <a:lstStyle/>
          <a:p>
            <a:r>
              <a:rPr lang="es-CL" dirty="0"/>
              <a:t>En el caso </a:t>
            </a:r>
            <a:r>
              <a:rPr lang="es-CL" i="1" dirty="0" err="1"/>
              <a:t>Ramirez</a:t>
            </a:r>
            <a:r>
              <a:rPr lang="es-CL" i="1" dirty="0"/>
              <a:t> v. Brown </a:t>
            </a:r>
            <a:r>
              <a:rPr lang="es-CL" dirty="0"/>
              <a:t>(9</a:t>
            </a:r>
            <a:r>
              <a:rPr lang="es-CL" baseline="30000" dirty="0"/>
              <a:t>º </a:t>
            </a:r>
            <a:r>
              <a:rPr lang="es-CL" dirty="0"/>
              <a:t>Circuito) y </a:t>
            </a:r>
            <a:r>
              <a:rPr lang="es-CL" i="1" dirty="0"/>
              <a:t>Flores v. USCIS </a:t>
            </a:r>
            <a:r>
              <a:rPr lang="es-CL" dirty="0"/>
              <a:t>(6</a:t>
            </a:r>
            <a:r>
              <a:rPr lang="es-CL" baseline="30000" dirty="0"/>
              <a:t>o</a:t>
            </a:r>
            <a:r>
              <a:rPr lang="es-CL" dirty="0"/>
              <a:t> Circuito) las Cortes encontraron que el otorgamiento de estatus TPS </a:t>
            </a:r>
            <a:r>
              <a:rPr lang="es-CL" u="sng" dirty="0"/>
              <a:t>constituye una “admisión” con el objeto de ajuste de estatus</a:t>
            </a:r>
            <a:r>
              <a:rPr lang="es-CL" dirty="0"/>
              <a:t>.</a:t>
            </a:r>
          </a:p>
          <a:p>
            <a:r>
              <a:rPr lang="es-CL" dirty="0"/>
              <a:t>Un individuo con estatus TPS que inicialmente entró sin inspección satisface los requerimientos del estatuto de la “inspección y admisión, o libertad condicional”.</a:t>
            </a:r>
          </a:p>
          <a:p>
            <a:r>
              <a:rPr lang="es-ES" b="1" dirty="0"/>
              <a:t>Esto es importante porque para poder obtener la residencia, ya sea a través de una petición laboral o familiar, la persona debe haber sido "inspeccionada, admitida o [entrado en los EEUU] en libertad condicionada."</a:t>
            </a:r>
            <a:endParaRPr lang="en-US" dirty="0"/>
          </a:p>
        </p:txBody>
      </p:sp>
      <p:sp>
        <p:nvSpPr>
          <p:cNvPr id="4" name="Text Placeholder 3"/>
          <p:cNvSpPr>
            <a:spLocks noGrp="1"/>
          </p:cNvSpPr>
          <p:nvPr>
            <p:ph type="body" sz="quarter" idx="13"/>
          </p:nvPr>
        </p:nvSpPr>
        <p:spPr>
          <a:xfrm>
            <a:off x="866774" y="2234743"/>
            <a:ext cx="7683935" cy="575364"/>
          </a:xfrm>
        </p:spPr>
        <p:txBody>
          <a:bodyPr>
            <a:normAutofit fontScale="92500" lnSpcReduction="10000"/>
          </a:bodyPr>
          <a:lstStyle/>
          <a:p>
            <a:r>
              <a:rPr lang="es-ES" sz="1700" dirty="0"/>
              <a:t>TPS ES UNA "ADMISIÓN" PARA PROPOSITO DE AJUSTE DE ESTATUS U OBTENCIÓN DE UNA “GREEN CARD"</a:t>
            </a:r>
            <a:endParaRPr lang="en-US" sz="1700" dirty="0"/>
          </a:p>
          <a:p>
            <a:endParaRPr lang="en-US" dirty="0"/>
          </a:p>
          <a:p>
            <a:endParaRPr lang="en-US" dirty="0"/>
          </a:p>
        </p:txBody>
      </p:sp>
    </p:spTree>
    <p:extLst>
      <p:ext uri="{BB962C8B-B14F-4D97-AF65-F5344CB8AC3E}">
        <p14:creationId xmlns:p14="http://schemas.microsoft.com/office/powerpoint/2010/main" val="739326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4" y="927099"/>
            <a:ext cx="7684269" cy="709865"/>
          </a:xfrm>
        </p:spPr>
        <p:txBody>
          <a:bodyPr/>
          <a:lstStyle/>
          <a:p>
            <a:r>
              <a:rPr lang="es-CL" dirty="0"/>
              <a:t>Beneficiarios del TPS en los Demás Circuitos</a:t>
            </a:r>
          </a:p>
        </p:txBody>
      </p:sp>
      <p:sp>
        <p:nvSpPr>
          <p:cNvPr id="3" name="Content Placeholder 2"/>
          <p:cNvSpPr>
            <a:spLocks noGrp="1"/>
          </p:cNvSpPr>
          <p:nvPr>
            <p:ph idx="1"/>
          </p:nvPr>
        </p:nvSpPr>
        <p:spPr/>
        <p:txBody>
          <a:bodyPr/>
          <a:lstStyle/>
          <a:p>
            <a:r>
              <a:rPr lang="es-CL" dirty="0"/>
              <a:t>Por el contrario, en el caso </a:t>
            </a:r>
            <a:r>
              <a:rPr lang="es-CL" i="1" dirty="0"/>
              <a:t>Serrano v. el Fiscal General de los EEUU</a:t>
            </a:r>
            <a:r>
              <a:rPr lang="es-CL" dirty="0"/>
              <a:t>(11</a:t>
            </a:r>
            <a:r>
              <a:rPr lang="es-CL" baseline="30000" dirty="0"/>
              <a:t>o</a:t>
            </a:r>
            <a:r>
              <a:rPr lang="es-CL" dirty="0"/>
              <a:t> Circuito) la Corte mantuvo que el otorgamiento de TPS </a:t>
            </a:r>
            <a:r>
              <a:rPr lang="es-CL" u="sng" dirty="0"/>
              <a:t>no</a:t>
            </a:r>
            <a:r>
              <a:rPr lang="es-CL" dirty="0"/>
              <a:t> constituye una admisión.</a:t>
            </a:r>
          </a:p>
          <a:p>
            <a:pPr lvl="1"/>
            <a:r>
              <a:rPr lang="es-CL" dirty="0"/>
              <a:t>El 11</a:t>
            </a:r>
            <a:r>
              <a:rPr lang="es-CL" baseline="30000" dirty="0"/>
              <a:t>o</a:t>
            </a:r>
            <a:r>
              <a:rPr lang="es-CL" dirty="0"/>
              <a:t> Circuito incluye Alabama, Florida, and Georgia.</a:t>
            </a:r>
          </a:p>
          <a:p>
            <a:r>
              <a:rPr lang="es-CL" dirty="0"/>
              <a:t>En el resto de los Estados/ circuitos judiciales federales, </a:t>
            </a:r>
            <a:r>
              <a:rPr lang="es-CL" dirty="0" err="1"/>
              <a:t>quizas</a:t>
            </a:r>
            <a:r>
              <a:rPr lang="es-CL" dirty="0"/>
              <a:t> el otorgamiento de estatus de TPS es considerado una “admisión” aunque ello permanece como una pregunta abierta, probablemente madura para un desafío judicial. </a:t>
            </a:r>
          </a:p>
          <a:p>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117686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Propuesta</a:t>
            </a:r>
            <a:r>
              <a:rPr lang="en-US" dirty="0"/>
              <a:t> de </a:t>
            </a:r>
            <a:r>
              <a:rPr lang="en-US" dirty="0" err="1"/>
              <a:t>una</a:t>
            </a:r>
            <a:r>
              <a:rPr lang="en-US" dirty="0"/>
              <a:t> </a:t>
            </a:r>
            <a:r>
              <a:rPr lang="en-US" dirty="0" err="1"/>
              <a:t>Estrategia</a:t>
            </a:r>
            <a:r>
              <a:rPr lang="en-US" dirty="0"/>
              <a:t> Judicial: Para </a:t>
            </a:r>
            <a:r>
              <a:rPr lang="en-US" dirty="0" err="1"/>
              <a:t>Individuos</a:t>
            </a:r>
            <a:r>
              <a:rPr lang="en-US" dirty="0"/>
              <a:t> </a:t>
            </a:r>
            <a:r>
              <a:rPr lang="en-US" dirty="0" err="1"/>
              <a:t>Afuera</a:t>
            </a:r>
            <a:r>
              <a:rPr lang="en-US" dirty="0"/>
              <a:t> de </a:t>
            </a:r>
            <a:r>
              <a:rPr lang="en-US" dirty="0" err="1"/>
              <a:t>los</a:t>
            </a:r>
            <a:r>
              <a:rPr lang="en-US" dirty="0"/>
              <a:t> </a:t>
            </a:r>
            <a:r>
              <a:rPr lang="es-ES" dirty="0"/>
              <a:t>6</a:t>
            </a:r>
            <a:r>
              <a:rPr lang="es-CL" baseline="30000" dirty="0"/>
              <a:t>o</a:t>
            </a:r>
            <a:r>
              <a:rPr lang="es-ES" dirty="0"/>
              <a:t> y 9</a:t>
            </a:r>
            <a:r>
              <a:rPr lang="es-CL" baseline="30000" dirty="0"/>
              <a:t>o</a:t>
            </a:r>
            <a:r>
              <a:rPr lang="es-ES" dirty="0"/>
              <a:t> Circuitos </a:t>
            </a:r>
            <a:endParaRPr lang="en-US" dirty="0"/>
          </a:p>
        </p:txBody>
      </p:sp>
      <p:sp>
        <p:nvSpPr>
          <p:cNvPr id="3" name="Content Placeholder 2"/>
          <p:cNvSpPr>
            <a:spLocks noGrp="1"/>
          </p:cNvSpPr>
          <p:nvPr>
            <p:ph idx="1"/>
          </p:nvPr>
        </p:nvSpPr>
        <p:spPr>
          <a:xfrm>
            <a:off x="866440" y="3378200"/>
            <a:ext cx="7684269" cy="3223654"/>
          </a:xfrm>
        </p:spPr>
        <p:txBody>
          <a:bodyPr>
            <a:normAutofit fontScale="92500" lnSpcReduction="10000"/>
          </a:bodyPr>
          <a:lstStyle/>
          <a:p>
            <a:r>
              <a:rPr lang="es-ES" dirty="0"/>
              <a:t>Los beneficiarios de TPS que tienen familiares estadounidenses (cónyuge, padres o hijos mayores de 21 años) que ingresaron en libertad condicionada pueden presentar solicitudes de ajuste de estatus. </a:t>
            </a:r>
          </a:p>
          <a:p>
            <a:r>
              <a:rPr lang="es-ES" dirty="0"/>
              <a:t>Las personas con TPS que de otra manera son elegibles para el ajuste pueden mudarse al los Noveno o Sexto Circuitos para ajustar su estatus. </a:t>
            </a:r>
          </a:p>
          <a:p>
            <a:r>
              <a:rPr lang="es-ES" dirty="0"/>
              <a:t>Los empleadores pueden presentar peticiones para los beneficiarios de TPS de acuerdo con la ley de los 6º y 9º Circuitos. Los empleadores deben entender que no hay garantías. </a:t>
            </a:r>
          </a:p>
          <a:p>
            <a:r>
              <a:rPr lang="es-ES" dirty="0"/>
              <a:t>Mejor moverse rápido.</a:t>
            </a:r>
            <a:endParaRPr lang="en-US" dirty="0"/>
          </a:p>
        </p:txBody>
      </p:sp>
      <p:sp>
        <p:nvSpPr>
          <p:cNvPr id="4" name="Text Placeholder 3"/>
          <p:cNvSpPr>
            <a:spLocks noGrp="1"/>
          </p:cNvSpPr>
          <p:nvPr>
            <p:ph type="body" sz="quarter" idx="13"/>
          </p:nvPr>
        </p:nvSpPr>
        <p:spPr>
          <a:xfrm>
            <a:off x="866774" y="2234742"/>
            <a:ext cx="7683935" cy="943355"/>
          </a:xfrm>
        </p:spPr>
        <p:txBody>
          <a:bodyPr>
            <a:normAutofit fontScale="92500"/>
          </a:bodyPr>
          <a:lstStyle/>
          <a:p>
            <a:r>
              <a:rPr lang="es-CL" dirty="0"/>
              <a:t>Los Empleadores y Miembros de la familia podrían presentar peticiones en apoyo a los beneficiarios de TPS bajo el argumento de que han sido “admitidos” para el propósito de ajuste de estatus (Green </a:t>
            </a:r>
            <a:r>
              <a:rPr lang="es-CL" dirty="0" err="1"/>
              <a:t>Card</a:t>
            </a:r>
            <a:r>
              <a:rPr lang="es-CL" dirty="0"/>
              <a:t>)</a:t>
            </a:r>
          </a:p>
        </p:txBody>
      </p:sp>
    </p:spTree>
    <p:extLst>
      <p:ext uri="{BB962C8B-B14F-4D97-AF65-F5344CB8AC3E}">
        <p14:creationId xmlns:p14="http://schemas.microsoft.com/office/powerpoint/2010/main" val="2537268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a:t>Otras</a:t>
            </a:r>
            <a:r>
              <a:rPr lang="en-US" sz="2400" dirty="0"/>
              <a:t> </a:t>
            </a:r>
            <a:r>
              <a:rPr lang="en-US" sz="2400" dirty="0" err="1"/>
              <a:t>Posibles</a:t>
            </a:r>
            <a:r>
              <a:rPr lang="en-US" sz="2400" dirty="0"/>
              <a:t> </a:t>
            </a:r>
            <a:r>
              <a:rPr lang="en-US" sz="2400" dirty="0" err="1"/>
              <a:t>Opciones</a:t>
            </a:r>
            <a:r>
              <a:rPr lang="en-US" sz="2400" dirty="0"/>
              <a:t> </a:t>
            </a:r>
            <a:r>
              <a:rPr lang="en-US" sz="2400" dirty="0" err="1"/>
              <a:t>Dependen</a:t>
            </a:r>
            <a:r>
              <a:rPr lang="en-US" sz="2400" dirty="0"/>
              <a:t> de </a:t>
            </a:r>
            <a:r>
              <a:rPr lang="en-US" sz="2400" dirty="0" err="1"/>
              <a:t>cada</a:t>
            </a:r>
            <a:r>
              <a:rPr lang="en-US" sz="2400" dirty="0"/>
              <a:t> </a:t>
            </a:r>
            <a:r>
              <a:rPr lang="en-US" sz="2400" dirty="0" err="1"/>
              <a:t>Caso</a:t>
            </a:r>
            <a:r>
              <a:rPr lang="en-US" sz="2400" dirty="0"/>
              <a:t> Individual 	</a:t>
            </a:r>
            <a:endParaRPr lang="en-PH" sz="2400" dirty="0"/>
          </a:p>
        </p:txBody>
      </p:sp>
      <p:sp>
        <p:nvSpPr>
          <p:cNvPr id="4" name="Text Placeholder 3">
            <a:extLst>
              <a:ext uri="{FF2B5EF4-FFF2-40B4-BE49-F238E27FC236}">
                <a16:creationId xmlns:a16="http://schemas.microsoft.com/office/drawing/2014/main" id="{4E4A76ED-F5D9-479A-9AF0-6772066D7238}"/>
              </a:ext>
            </a:extLst>
          </p:cNvPr>
          <p:cNvSpPr>
            <a:spLocks noGrp="1"/>
          </p:cNvSpPr>
          <p:nvPr>
            <p:ph type="body" sz="quarter" idx="13"/>
          </p:nvPr>
        </p:nvSpPr>
        <p:spPr>
          <a:xfrm>
            <a:off x="866774" y="2234743"/>
            <a:ext cx="7683935" cy="702186"/>
          </a:xfrm>
        </p:spPr>
        <p:txBody>
          <a:bodyPr>
            <a:normAutofit/>
          </a:bodyPr>
          <a:lstStyle/>
          <a:p>
            <a:r>
              <a:rPr lang="es-CL" dirty="0"/>
              <a:t>PARA AQUELLOS CON TPS QUE NO SE ENCUENTREN EN PROCESO DE DEPORTACION</a:t>
            </a:r>
          </a:p>
          <a:p>
            <a:endParaRPr lang="es-CL" dirty="0"/>
          </a:p>
        </p:txBody>
      </p:sp>
      <p:sp>
        <p:nvSpPr>
          <p:cNvPr id="8" name="Content Placeholder 7">
            <a:extLst>
              <a:ext uri="{FF2B5EF4-FFF2-40B4-BE49-F238E27FC236}">
                <a16:creationId xmlns:a16="http://schemas.microsoft.com/office/drawing/2014/main" id="{01C04FAF-218A-42F5-BCF9-A4C24887BCE6}"/>
              </a:ext>
            </a:extLst>
          </p:cNvPr>
          <p:cNvSpPr>
            <a:spLocks noGrp="1"/>
          </p:cNvSpPr>
          <p:nvPr>
            <p:ph idx="1"/>
          </p:nvPr>
        </p:nvSpPr>
        <p:spPr>
          <a:xfrm>
            <a:off x="866440" y="2936929"/>
            <a:ext cx="7684269" cy="3664925"/>
          </a:xfrm>
        </p:spPr>
        <p:txBody>
          <a:bodyPr>
            <a:normAutofit/>
          </a:bodyPr>
          <a:lstStyle/>
          <a:p>
            <a:pPr lvl="1"/>
            <a:r>
              <a:rPr lang="es-CL" dirty="0"/>
              <a:t>Asilo/</a:t>
            </a:r>
            <a:r>
              <a:rPr lang="es-CL" dirty="0" err="1"/>
              <a:t>Withholding</a:t>
            </a:r>
            <a:r>
              <a:rPr lang="es-CL" dirty="0"/>
              <a:t>/CAT</a:t>
            </a:r>
          </a:p>
          <a:p>
            <a:pPr lvl="1"/>
            <a:r>
              <a:rPr lang="es-CL" dirty="0"/>
              <a:t>Elegibles para la visa U</a:t>
            </a:r>
          </a:p>
          <a:p>
            <a:pPr lvl="1"/>
            <a:r>
              <a:rPr lang="es-CL" dirty="0"/>
              <a:t>Elegibles para la visa T</a:t>
            </a:r>
          </a:p>
          <a:p>
            <a:pPr lvl="1"/>
            <a:r>
              <a:rPr lang="es-CL" dirty="0"/>
              <a:t>Exención Provisional / “Provisional </a:t>
            </a:r>
            <a:r>
              <a:rPr lang="es-CL" dirty="0" err="1"/>
              <a:t>Waiver</a:t>
            </a:r>
            <a:r>
              <a:rPr lang="es-CL" dirty="0"/>
              <a:t>” I-601</a:t>
            </a:r>
          </a:p>
          <a:p>
            <a:pPr lvl="1"/>
            <a:r>
              <a:rPr lang="es-CL" dirty="0"/>
              <a:t>Acción Diferida basada en razones humanitarias apremiantes (presentada al  Director de USCIS) </a:t>
            </a:r>
          </a:p>
        </p:txBody>
      </p:sp>
    </p:spTree>
    <p:extLst>
      <p:ext uri="{BB962C8B-B14F-4D97-AF65-F5344CB8AC3E}">
        <p14:creationId xmlns:p14="http://schemas.microsoft.com/office/powerpoint/2010/main" val="26778359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a:t>Otras</a:t>
            </a:r>
            <a:r>
              <a:rPr lang="en-US" sz="2400" dirty="0"/>
              <a:t> </a:t>
            </a:r>
            <a:r>
              <a:rPr lang="en-US" sz="2400" dirty="0" err="1"/>
              <a:t>Posibles</a:t>
            </a:r>
            <a:r>
              <a:rPr lang="en-US" sz="2400" dirty="0"/>
              <a:t> </a:t>
            </a:r>
            <a:r>
              <a:rPr lang="en-US" sz="2400" dirty="0" err="1"/>
              <a:t>Opciones</a:t>
            </a:r>
            <a:r>
              <a:rPr lang="en-US" sz="2400" dirty="0"/>
              <a:t> </a:t>
            </a:r>
            <a:r>
              <a:rPr lang="en-US" sz="2400" dirty="0" err="1"/>
              <a:t>Dependen</a:t>
            </a:r>
            <a:r>
              <a:rPr lang="en-US" sz="2400" dirty="0"/>
              <a:t> de </a:t>
            </a:r>
            <a:r>
              <a:rPr lang="en-US" sz="2400" dirty="0" err="1"/>
              <a:t>cada</a:t>
            </a:r>
            <a:r>
              <a:rPr lang="en-US" sz="2400" dirty="0"/>
              <a:t> </a:t>
            </a:r>
            <a:r>
              <a:rPr lang="en-US" sz="2400" dirty="0" err="1"/>
              <a:t>Caso</a:t>
            </a:r>
            <a:r>
              <a:rPr lang="en-US" sz="2400" dirty="0"/>
              <a:t> Individual 	</a:t>
            </a:r>
            <a:endParaRPr lang="en-PH" sz="2400" dirty="0"/>
          </a:p>
        </p:txBody>
      </p:sp>
      <p:sp>
        <p:nvSpPr>
          <p:cNvPr id="4" name="Text Placeholder 3">
            <a:extLst>
              <a:ext uri="{FF2B5EF4-FFF2-40B4-BE49-F238E27FC236}">
                <a16:creationId xmlns:a16="http://schemas.microsoft.com/office/drawing/2014/main" id="{4E4A76ED-F5D9-479A-9AF0-6772066D7238}"/>
              </a:ext>
            </a:extLst>
          </p:cNvPr>
          <p:cNvSpPr>
            <a:spLocks noGrp="1"/>
          </p:cNvSpPr>
          <p:nvPr>
            <p:ph type="body" sz="quarter" idx="13"/>
          </p:nvPr>
        </p:nvSpPr>
        <p:spPr/>
        <p:txBody>
          <a:bodyPr/>
          <a:lstStyle/>
          <a:p>
            <a:r>
              <a:rPr lang="en-US" dirty="0"/>
              <a:t>PARA AQUELLOS CON TPS EN PROCEDIMIENTO DE EXPULSION</a:t>
            </a:r>
          </a:p>
        </p:txBody>
      </p:sp>
      <p:sp>
        <p:nvSpPr>
          <p:cNvPr id="8" name="Content Placeholder 7">
            <a:extLst>
              <a:ext uri="{FF2B5EF4-FFF2-40B4-BE49-F238E27FC236}">
                <a16:creationId xmlns:a16="http://schemas.microsoft.com/office/drawing/2014/main" id="{01C04FAF-218A-42F5-BCF9-A4C24887BCE6}"/>
              </a:ext>
            </a:extLst>
          </p:cNvPr>
          <p:cNvSpPr>
            <a:spLocks noGrp="1"/>
          </p:cNvSpPr>
          <p:nvPr>
            <p:ph idx="1"/>
          </p:nvPr>
        </p:nvSpPr>
        <p:spPr/>
        <p:txBody>
          <a:bodyPr/>
          <a:lstStyle/>
          <a:p>
            <a:pPr lvl="1"/>
            <a:r>
              <a:rPr lang="en-US" dirty="0"/>
              <a:t>NACARA</a:t>
            </a:r>
          </a:p>
          <a:p>
            <a:pPr lvl="1"/>
            <a:r>
              <a:rPr lang="en-US" dirty="0" err="1"/>
              <a:t>Asilo</a:t>
            </a:r>
            <a:r>
              <a:rPr lang="en-US" dirty="0"/>
              <a:t> </a:t>
            </a:r>
          </a:p>
          <a:p>
            <a:pPr lvl="1"/>
            <a:r>
              <a:rPr lang="en-US" dirty="0" err="1"/>
              <a:t>Asilo</a:t>
            </a:r>
            <a:r>
              <a:rPr lang="en-US" dirty="0"/>
              <a:t>/Withholding/CAT</a:t>
            </a:r>
          </a:p>
          <a:p>
            <a:pPr lvl="1"/>
            <a:r>
              <a:rPr lang="en-US" dirty="0"/>
              <a:t>(10 </a:t>
            </a:r>
            <a:r>
              <a:rPr lang="en-US" dirty="0" err="1"/>
              <a:t>años</a:t>
            </a:r>
            <a:r>
              <a:rPr lang="en-US" dirty="0"/>
              <a:t>) </a:t>
            </a:r>
            <a:r>
              <a:rPr lang="en-US" dirty="0" err="1"/>
              <a:t>Cancelacion</a:t>
            </a:r>
            <a:r>
              <a:rPr lang="en-US" dirty="0"/>
              <a:t> de la Expulsion </a:t>
            </a:r>
            <a:r>
              <a:rPr lang="en-US" dirty="0" err="1"/>
              <a:t>debido</a:t>
            </a:r>
            <a:r>
              <a:rPr lang="en-US" dirty="0"/>
              <a:t> a extrema </a:t>
            </a:r>
            <a:r>
              <a:rPr lang="en-US" dirty="0" err="1"/>
              <a:t>dificultad</a:t>
            </a:r>
            <a:r>
              <a:rPr lang="en-US" dirty="0"/>
              <a:t> para un </a:t>
            </a:r>
            <a:r>
              <a:rPr lang="en-US" dirty="0" err="1"/>
              <a:t>conyuge</a:t>
            </a:r>
            <a:r>
              <a:rPr lang="en-US" dirty="0"/>
              <a:t>, padre, o </a:t>
            </a:r>
            <a:r>
              <a:rPr lang="en-US" dirty="0" err="1"/>
              <a:t>hijos</a:t>
            </a:r>
            <a:r>
              <a:rPr lang="en-US" dirty="0"/>
              <a:t> </a:t>
            </a:r>
            <a:r>
              <a:rPr lang="en-US" dirty="0" err="1"/>
              <a:t>ciudadanos</a:t>
            </a:r>
            <a:r>
              <a:rPr lang="en-US" dirty="0"/>
              <a:t> </a:t>
            </a:r>
            <a:r>
              <a:rPr lang="en-US" dirty="0" err="1"/>
              <a:t>americanos</a:t>
            </a:r>
            <a:r>
              <a:rPr lang="en-US" dirty="0"/>
              <a:t> o residents </a:t>
            </a:r>
            <a:r>
              <a:rPr lang="en-US" dirty="0" err="1"/>
              <a:t>permanentes</a:t>
            </a:r>
            <a:endParaRPr lang="en-US" dirty="0"/>
          </a:p>
          <a:p>
            <a:pPr lvl="1"/>
            <a:r>
              <a:rPr lang="en-US" dirty="0" err="1"/>
              <a:t>Mocion</a:t>
            </a:r>
            <a:r>
              <a:rPr lang="en-US" dirty="0"/>
              <a:t> para </a:t>
            </a:r>
            <a:r>
              <a:rPr lang="en-US" dirty="0" err="1"/>
              <a:t>Terminar</a:t>
            </a:r>
            <a:r>
              <a:rPr lang="en-US" dirty="0"/>
              <a:t> (</a:t>
            </a:r>
            <a:r>
              <a:rPr lang="en-US" dirty="0" err="1"/>
              <a:t>Avetisyan</a:t>
            </a:r>
            <a:r>
              <a:rPr lang="en-US" dirty="0"/>
              <a:t>) </a:t>
            </a:r>
          </a:p>
          <a:p>
            <a:pPr lvl="1"/>
            <a:endParaRPr lang="en-US" dirty="0"/>
          </a:p>
        </p:txBody>
      </p:sp>
    </p:spTree>
    <p:extLst>
      <p:ext uri="{BB962C8B-B14F-4D97-AF65-F5344CB8AC3E}">
        <p14:creationId xmlns:p14="http://schemas.microsoft.com/office/powerpoint/2010/main" val="36602490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a:t>Otras</a:t>
            </a:r>
            <a:r>
              <a:rPr lang="en-US" sz="2400" dirty="0"/>
              <a:t> </a:t>
            </a:r>
            <a:r>
              <a:rPr lang="en-US" sz="2400" dirty="0" err="1"/>
              <a:t>Posibles</a:t>
            </a:r>
            <a:r>
              <a:rPr lang="en-US" sz="2400" dirty="0"/>
              <a:t> </a:t>
            </a:r>
            <a:r>
              <a:rPr lang="en-US" sz="2400" dirty="0" err="1"/>
              <a:t>Opciones</a:t>
            </a:r>
            <a:r>
              <a:rPr lang="en-US" sz="2400" dirty="0"/>
              <a:t> </a:t>
            </a:r>
            <a:r>
              <a:rPr lang="en-US" sz="2400" dirty="0" err="1"/>
              <a:t>Dependen</a:t>
            </a:r>
            <a:r>
              <a:rPr lang="en-US" sz="2400" dirty="0"/>
              <a:t> de </a:t>
            </a:r>
            <a:r>
              <a:rPr lang="en-US" sz="2400" dirty="0" err="1"/>
              <a:t>cada</a:t>
            </a:r>
            <a:r>
              <a:rPr lang="en-US" sz="2400" dirty="0"/>
              <a:t> </a:t>
            </a:r>
            <a:r>
              <a:rPr lang="en-US" sz="2400" dirty="0" err="1"/>
              <a:t>Caso</a:t>
            </a:r>
            <a:r>
              <a:rPr lang="en-US" sz="2400" dirty="0"/>
              <a:t> Individual 	</a:t>
            </a:r>
            <a:endParaRPr lang="en-PH" sz="2400" dirty="0"/>
          </a:p>
        </p:txBody>
      </p:sp>
      <p:sp>
        <p:nvSpPr>
          <p:cNvPr id="4" name="Text Placeholder 3">
            <a:extLst>
              <a:ext uri="{FF2B5EF4-FFF2-40B4-BE49-F238E27FC236}">
                <a16:creationId xmlns:a16="http://schemas.microsoft.com/office/drawing/2014/main" id="{4E4A76ED-F5D9-479A-9AF0-6772066D7238}"/>
              </a:ext>
            </a:extLst>
          </p:cNvPr>
          <p:cNvSpPr>
            <a:spLocks noGrp="1"/>
          </p:cNvSpPr>
          <p:nvPr>
            <p:ph type="body" sz="quarter" idx="13"/>
          </p:nvPr>
        </p:nvSpPr>
        <p:spPr/>
        <p:txBody>
          <a:bodyPr>
            <a:normAutofit/>
          </a:bodyPr>
          <a:lstStyle/>
          <a:p>
            <a:r>
              <a:rPr lang="es-CL" dirty="0"/>
              <a:t>PARA AQUELLOS CON TPS CON ORDENES PREVIAS DE DEPORTACION</a:t>
            </a:r>
          </a:p>
          <a:p>
            <a:endParaRPr lang="en-US" dirty="0"/>
          </a:p>
        </p:txBody>
      </p:sp>
      <p:sp>
        <p:nvSpPr>
          <p:cNvPr id="8" name="Content Placeholder 7">
            <a:extLst>
              <a:ext uri="{FF2B5EF4-FFF2-40B4-BE49-F238E27FC236}">
                <a16:creationId xmlns:a16="http://schemas.microsoft.com/office/drawing/2014/main" id="{01C04FAF-218A-42F5-BCF9-A4C24887BCE6}"/>
              </a:ext>
            </a:extLst>
          </p:cNvPr>
          <p:cNvSpPr>
            <a:spLocks noGrp="1"/>
          </p:cNvSpPr>
          <p:nvPr>
            <p:ph idx="1"/>
          </p:nvPr>
        </p:nvSpPr>
        <p:spPr/>
        <p:txBody>
          <a:bodyPr/>
          <a:lstStyle/>
          <a:p>
            <a:pPr lvl="1"/>
            <a:r>
              <a:rPr lang="es-CL" dirty="0"/>
              <a:t>Moción para reabrir el caso debido al cambio de circunstancias (Asilo/</a:t>
            </a:r>
            <a:r>
              <a:rPr lang="es-CL" dirty="0" err="1"/>
              <a:t>Withholding</a:t>
            </a:r>
            <a:r>
              <a:rPr lang="es-CL" dirty="0"/>
              <a:t>/CAT) (solicitud de la suspensión de expulsión)</a:t>
            </a:r>
          </a:p>
          <a:p>
            <a:pPr lvl="1"/>
            <a:r>
              <a:rPr lang="es-CL" dirty="0"/>
              <a:t>Moción para reabrir el caso debido a Circunstancias Extraordinarias (Asistencia ineficiente del abogado) (solicitud de la suspensión de expulsión)</a:t>
            </a:r>
          </a:p>
          <a:p>
            <a:pPr lvl="1"/>
            <a:r>
              <a:rPr lang="es-CL" dirty="0"/>
              <a:t>Moción para reabrir </a:t>
            </a:r>
            <a:r>
              <a:rPr lang="es-CL" i="1" dirty="0" err="1"/>
              <a:t>sua</a:t>
            </a:r>
            <a:r>
              <a:rPr lang="es-CL" i="1" dirty="0"/>
              <a:t> </a:t>
            </a:r>
            <a:r>
              <a:rPr lang="es-CL" i="1" dirty="0" err="1"/>
              <a:t>sponte</a:t>
            </a:r>
            <a:r>
              <a:rPr lang="es-CL" i="1" dirty="0"/>
              <a:t> </a:t>
            </a:r>
            <a:r>
              <a:rPr lang="es-CL" dirty="0"/>
              <a:t>debido a acciones apremiantes (</a:t>
            </a:r>
            <a:r>
              <a:rPr lang="es-CL" dirty="0" err="1"/>
              <a:t>Avetisyan</a:t>
            </a:r>
            <a:r>
              <a:rPr lang="es-CL" dirty="0"/>
              <a:t>) (solicitud de la suspensión de expulsión)</a:t>
            </a:r>
          </a:p>
          <a:p>
            <a:pPr lvl="1"/>
            <a:r>
              <a:rPr lang="es-CL" dirty="0"/>
              <a:t>Moción para reabrir debido a falta de notificación (suspensión automática) </a:t>
            </a:r>
          </a:p>
          <a:p>
            <a:pPr lvl="1"/>
            <a:r>
              <a:rPr lang="es-CL" dirty="0"/>
              <a:t>Moción para reabrir el caso debido a estar dentro de los plazos de 90/180 días (solicitud de la suspensión de expulsión)</a:t>
            </a:r>
          </a:p>
          <a:p>
            <a:pPr lvl="1"/>
            <a:r>
              <a:rPr lang="es-CL" dirty="0"/>
              <a:t>Acción Diferida “Post-</a:t>
            </a:r>
            <a:r>
              <a:rPr lang="es-CL" dirty="0" err="1"/>
              <a:t>Order</a:t>
            </a:r>
            <a:r>
              <a:rPr lang="es-CL" dirty="0"/>
              <a:t>” basada en razones humanitarias apremiantes (presentado a ERO) </a:t>
            </a:r>
          </a:p>
          <a:p>
            <a:endParaRPr lang="en-US" dirty="0"/>
          </a:p>
        </p:txBody>
      </p:sp>
    </p:spTree>
    <p:extLst>
      <p:ext uri="{BB962C8B-B14F-4D97-AF65-F5344CB8AC3E}">
        <p14:creationId xmlns:p14="http://schemas.microsoft.com/office/powerpoint/2010/main" val="31209953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5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grpSp>
        <p:nvGrpSpPr>
          <p:cNvPr id="94" name="Group 57"/>
          <p:cNvGrpSpPr>
            <a:grpSpLocks noGrp="1" noUngrp="1" noRot="1" noChangeAspect="1" noMove="1" noResize="1"/>
          </p:cNvGrpSpPr>
          <p:nvPr>
            <p:extLst>
              <p:ext uri="{386F3935-93C4-4BCD-93E2-E3B085C9AB24}">
                <p16:designElem xmlns:p16="http://schemas.microsoft.com/office/powerpoint/2015/main" val="1"/>
              </p:ext>
            </p:extLst>
          </p:nvPr>
        </p:nvGrpSpPr>
        <p:grpSpPr>
          <a:xfrm>
            <a:off x="-2266" y="-2022"/>
            <a:ext cx="9146266" cy="6861037"/>
            <a:chOff x="-2266" y="-2022"/>
            <a:chExt cx="9146266" cy="6861037"/>
          </a:xfrm>
        </p:grpSpPr>
        <p:sp>
          <p:nvSpPr>
            <p:cNvPr id="59" name="Rectangle 58"/>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0" name="Oval 59"/>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1" name="Oval 60"/>
            <p:cNvSpPr/>
            <p:nvPr>
              <p:extLst>
                <p:ext uri="{386F3935-93C4-4BCD-93E2-E3B085C9AB24}">
                  <p16:designElem xmlns:p16="http://schemas.microsoft.com/office/powerpoint/2015/main" val="1"/>
                </p:ext>
              </p:extLst>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2" name="Oval 61"/>
            <p:cNvSpPr/>
            <p:nvPr>
              <p:extLst>
                <p:ext uri="{386F3935-93C4-4BCD-93E2-E3B085C9AB24}">
                  <p16:designElem xmlns:p16="http://schemas.microsoft.com/office/powerpoint/2015/main" val="1"/>
                </p:ext>
              </p:extLst>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3" name="Oval 62"/>
            <p:cNvSpPr/>
            <p:nvPr>
              <p:extLst>
                <p:ext uri="{386F3935-93C4-4BCD-93E2-E3B085C9AB24}">
                  <p16:designElem xmlns:p16="http://schemas.microsoft.com/office/powerpoint/2015/main" val="1"/>
                </p:ext>
              </p:extLst>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4" name="Oval 63"/>
            <p:cNvSpPr/>
            <p:nvPr>
              <p:extLst>
                <p:ext uri="{386F3935-93C4-4BCD-93E2-E3B085C9AB24}">
                  <p16:designElem xmlns:p16="http://schemas.microsoft.com/office/powerpoint/2015/main" val="1"/>
                </p:ext>
              </p:extLst>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5" name="Freeform 5"/>
            <p:cNvSpPr/>
            <p:nvPr>
              <p:extLst>
                <p:ext uri="{386F3935-93C4-4BCD-93E2-E3B085C9AB24}">
                  <p16:designElem xmlns:p16="http://schemas.microsoft.com/office/powerpoint/2015/main" val="1"/>
                </p:ext>
              </p:extLst>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66" name="Freeform 25"/>
            <p:cNvSpPr/>
            <p:nvPr>
              <p:extLst>
                <p:ext uri="{386F3935-93C4-4BCD-93E2-E3B085C9AB24}">
                  <p16:designElem xmlns:p16="http://schemas.microsoft.com/office/powerpoint/2015/main" val="1"/>
                </p:ext>
              </p:extLst>
            </p:nvPr>
          </p:nvSpPr>
          <p:spPr bwMode="gray">
            <a:xfrm>
              <a:off x="485023" y="1856958"/>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67" name="Freeform 5"/>
            <p:cNvSpPr>
              <a:spLocks noEditPoints="1"/>
            </p:cNvSpPr>
            <p:nvPr>
              <p:extLst>
                <p:ext uri="{386F3935-93C4-4BCD-93E2-E3B085C9AB24}">
                  <p16:designElem xmlns:p16="http://schemas.microsoft.com/office/powerpoint/2015/main" val="1"/>
                </p:ext>
              </p:extLst>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95" name="Rectangle 6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Content Placeholder 3"/>
          <p:cNvPicPr>
            <a:picLocks noGrp="1"/>
          </p:cNvPicPr>
          <p:nvPr>
            <p:ph idx="1"/>
          </p:nvPr>
        </p:nvPicPr>
        <p:blipFill>
          <a:blip r:embed="rId4"/>
          <a:stretch>
            <a:fillRect/>
          </a:stretch>
        </p:blipFill>
        <p:spPr>
          <a:xfrm>
            <a:off x="6194718" y="2860208"/>
            <a:ext cx="2310036" cy="3063240"/>
          </a:xfrm>
          <a:prstGeom prst="roundRect">
            <a:avLst>
              <a:gd name="adj" fmla="val 1858"/>
            </a:avLst>
          </a:prstGeom>
          <a:ln>
            <a:solidFill>
              <a:schemeClr val="accent1"/>
            </a:solidFill>
          </a:ln>
          <a:effectLst>
            <a:outerShdw blurRad="50800" dist="50800" dir="5400000" algn="tl" rotWithShape="0">
              <a:srgbClr val="000000">
                <a:alpha val="43000"/>
              </a:srgbClr>
            </a:outerShdw>
          </a:effectLst>
        </p:spPr>
      </p:pic>
      <p:sp>
        <p:nvSpPr>
          <p:cNvPr id="2" name="Title 1"/>
          <p:cNvSpPr>
            <a:spLocks noGrp="1"/>
          </p:cNvSpPr>
          <p:nvPr>
            <p:ph type="title"/>
          </p:nvPr>
        </p:nvSpPr>
        <p:spPr>
          <a:xfrm>
            <a:off x="866441" y="927099"/>
            <a:ext cx="6345260" cy="709865"/>
          </a:xfrm>
        </p:spPr>
        <p:txBody>
          <a:bodyPr vert="horz" lIns="91440" tIns="45720" rIns="91440" bIns="45720" rtlCol="0" anchor="ctr">
            <a:normAutofit/>
          </a:bodyPr>
          <a:lstStyle/>
          <a:p>
            <a:r>
              <a:rPr lang="en-US" sz="3200" dirty="0">
                <a:solidFill>
                  <a:schemeClr val="bg1"/>
                </a:solidFill>
                <a:latin typeface="+mj-lt"/>
                <a:cs typeface="+mj-cs"/>
              </a:rPr>
              <a:t>Sandra Grossman</a:t>
            </a:r>
          </a:p>
        </p:txBody>
      </p:sp>
      <p:sp>
        <p:nvSpPr>
          <p:cNvPr id="3" name="TextBox 2"/>
          <p:cNvSpPr txBox="1"/>
          <p:nvPr/>
        </p:nvSpPr>
        <p:spPr>
          <a:xfrm>
            <a:off x="485023" y="2693145"/>
            <a:ext cx="5486400" cy="3530600"/>
          </a:xfrm>
          <a:prstGeom prst="rect">
            <a:avLst/>
          </a:prstGeom>
        </p:spPr>
        <p:txBody>
          <a:bodyPr vert="horz" lIns="91440" tIns="45720" rIns="91440" bIns="45720" rtlCol="0" anchor="ctr">
            <a:noAutofit/>
          </a:bodyPr>
          <a:lstStyle/>
          <a:p>
            <a:pPr>
              <a:buClr>
                <a:schemeClr val="accent1"/>
              </a:buClr>
              <a:buSzPct val="80000"/>
            </a:pPr>
            <a:r>
              <a:rPr lang="en-US" sz="1200" dirty="0"/>
              <a:t>Sandra Grossman is the Managing Partner of Grossman Law, LLC, a full-service, immigration law firm operating in Bethesda, Maryland. She is an experienced litigator, having successfully represented individuals in many aspects of immigration law before the immigration courts, Board of Immigration Appeals, and the Federal District Courts. Ms. Grossman represents clients in the area of deportation defense, detention and bond issues, the immigration consequences of criminal convictions, consular processing, requests under the Freedom of Information Act (FOIA), waivers of inadmissibility, asylum, adjustment of status and naturalization applications, and extraordinary ability and artist’s visas, among many other matters. </a:t>
            </a:r>
          </a:p>
          <a:p>
            <a:pPr>
              <a:buClr>
                <a:schemeClr val="accent1"/>
              </a:buClr>
              <a:buSzPct val="80000"/>
            </a:pPr>
            <a:endParaRPr lang="en-US" sz="1200" dirty="0"/>
          </a:p>
          <a:p>
            <a:pPr>
              <a:buClr>
                <a:schemeClr val="accent1"/>
              </a:buClr>
              <a:buSzPct val="80000"/>
            </a:pPr>
            <a:r>
              <a:rPr lang="en-US" sz="1200" dirty="0"/>
              <a:t>She is a Former Adjunct Associate Professor in Immigration Law at the Washington College of Law, American University. Ms. Grossman publishes and speaks frequently on the topic of immigration law and is a member of the Editorial Board of Bender’s Immigration Bulletin as well as a regular contributor to the Huffington Post. Ms. Grossman is a Member of the American Immigration Lawyers Association (AILA). She was Vice Chair of AILA’s Asylum and Refugee Committee (2016-2017). </a:t>
            </a:r>
          </a:p>
          <a:p>
            <a:pPr>
              <a:buClr>
                <a:schemeClr val="accent1"/>
              </a:buClr>
              <a:buSzPct val="80000"/>
            </a:pPr>
            <a:endParaRPr lang="en-US" sz="1200" dirty="0"/>
          </a:p>
          <a:p>
            <a:pPr>
              <a:buClr>
                <a:schemeClr val="accent1"/>
              </a:buClr>
              <a:buSzPct val="80000"/>
            </a:pPr>
            <a:r>
              <a:rPr lang="en-US" sz="1200" dirty="0"/>
              <a:t>She is a native Spanish and English speaker and is conversant in French. </a:t>
            </a:r>
          </a:p>
        </p:txBody>
      </p:sp>
    </p:spTree>
    <p:extLst>
      <p:ext uri="{BB962C8B-B14F-4D97-AF65-F5344CB8AC3E}">
        <p14:creationId xmlns:p14="http://schemas.microsoft.com/office/powerpoint/2010/main" val="3906835258"/>
      </p:ext>
    </p:extLst>
  </p:cSld>
  <p:clrMapOvr>
    <a:masterClrMapping/>
  </p:clrMapOvr>
  <p:transition spd="slow">
    <p:wheel spokes="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s-CL" sz="4400" dirty="0">
                <a:cs typeface="Arial" panose="020B0604020202020204" pitchFamily="34" charset="0"/>
              </a:rPr>
              <a:t>Información</a:t>
            </a:r>
            <a:r>
              <a:rPr lang="en-PH" sz="4400" dirty="0">
                <a:cs typeface="Arial" panose="020B0604020202020204" pitchFamily="34" charset="0"/>
              </a:rPr>
              <a:t>  de </a:t>
            </a:r>
            <a:r>
              <a:rPr lang="en-PH" sz="4400" dirty="0" err="1">
                <a:cs typeface="Arial" panose="020B0604020202020204" pitchFamily="34" charset="0"/>
              </a:rPr>
              <a:t>Contacto</a:t>
            </a:r>
            <a:endParaRPr lang="en-PH" sz="4400" dirty="0">
              <a:cs typeface="Arial" panose="020B0604020202020204" pitchFamily="34" charset="0"/>
            </a:endParaRPr>
          </a:p>
        </p:txBody>
      </p:sp>
      <p:grpSp>
        <p:nvGrpSpPr>
          <p:cNvPr id="18" name="Group 17"/>
          <p:cNvGrpSpPr/>
          <p:nvPr/>
        </p:nvGrpSpPr>
        <p:grpSpPr>
          <a:xfrm>
            <a:off x="661039" y="3683397"/>
            <a:ext cx="3498585" cy="2505456"/>
            <a:chOff x="1323531" y="3687845"/>
            <a:chExt cx="3498585" cy="2361479"/>
          </a:xfrm>
        </p:grpSpPr>
        <p:sp>
          <p:nvSpPr>
            <p:cNvPr id="6" name="Text Box 7"/>
            <p:cNvSpPr txBox="1">
              <a:spLocks noChangeArrowheads="1"/>
            </p:cNvSpPr>
            <p:nvPr/>
          </p:nvSpPr>
          <p:spPr bwMode="auto">
            <a:xfrm>
              <a:off x="1323531" y="4494844"/>
              <a:ext cx="3461019" cy="15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32" tIns="27432" rIns="27432" bIns="27432"/>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buNone/>
              </a:pPr>
              <a:r>
                <a:rPr lang="en-US" sz="1600" dirty="0">
                  <a:latin typeface="+mj-lt"/>
                </a:rPr>
                <a:t>8737 Colesville Road, Suite 950</a:t>
              </a:r>
            </a:p>
            <a:p>
              <a:pPr>
                <a:spcBef>
                  <a:spcPts val="0"/>
                </a:spcBef>
                <a:buNone/>
              </a:pPr>
              <a:r>
                <a:rPr lang="en-US" sz="1600" dirty="0">
                  <a:latin typeface="+mj-lt"/>
                </a:rPr>
                <a:t>Silver Spring, MD 20910</a:t>
              </a:r>
            </a:p>
            <a:p>
              <a:pPr>
                <a:spcBef>
                  <a:spcPts val="0"/>
                </a:spcBef>
                <a:buNone/>
              </a:pPr>
              <a:r>
                <a:rPr lang="en-US" sz="1600" dirty="0">
                  <a:latin typeface="+mj-lt"/>
                </a:rPr>
                <a:t>Tel: + 1 301 917 6900 </a:t>
              </a:r>
              <a:br>
                <a:rPr lang="en-US" sz="1600" dirty="0">
                  <a:latin typeface="+mj-lt"/>
                </a:rPr>
              </a:br>
              <a:r>
                <a:rPr lang="en-US" sz="1600" dirty="0">
                  <a:latin typeface="+mj-lt"/>
                </a:rPr>
                <a:t>Fax: + 1 301 424 0929</a:t>
              </a:r>
            </a:p>
            <a:p>
              <a:pPr>
                <a:spcBef>
                  <a:spcPts val="0"/>
                </a:spcBef>
                <a:buNone/>
              </a:pPr>
              <a:r>
                <a:rPr lang="en-US" sz="1600" u="sng" dirty="0">
                  <a:latin typeface="+mj-lt"/>
                  <a:hlinkClick r:id="rId2"/>
                </a:rPr>
                <a:t>byoung@hyimmigration.com</a:t>
              </a:r>
              <a:r>
                <a:rPr lang="en-US" sz="1600" dirty="0">
                  <a:latin typeface="+mj-lt"/>
                </a:rPr>
                <a:t> </a:t>
              </a:r>
            </a:p>
            <a:p>
              <a:pPr>
                <a:spcBef>
                  <a:spcPts val="0"/>
                </a:spcBef>
                <a:buNone/>
              </a:pPr>
              <a:r>
                <a:rPr lang="en-US" sz="1600" u="sng" dirty="0">
                  <a:latin typeface="+mj-lt"/>
                  <a:hlinkClick r:id="rId3"/>
                </a:rPr>
                <a:t>www.hyimmigration.com</a:t>
              </a:r>
              <a:endParaRPr lang="en-US" sz="1600" dirty="0">
                <a:latin typeface="+mj-lt"/>
              </a:endParaRPr>
            </a:p>
            <a:p>
              <a:pPr eaLnBrk="1" hangingPunct="1">
                <a:spcBef>
                  <a:spcPct val="0"/>
                </a:spcBef>
                <a:buClrTx/>
                <a:buFontTx/>
                <a:buNone/>
              </a:pPr>
              <a:endParaRPr lang="en-US" altLang="en-US" sz="1600" dirty="0">
                <a:solidFill>
                  <a:srgbClr val="000000"/>
                </a:solidFill>
                <a:latin typeface="+mj-lt"/>
              </a:endParaRPr>
            </a:p>
            <a:p>
              <a:pPr eaLnBrk="1" hangingPunct="1">
                <a:spcBef>
                  <a:spcPct val="0"/>
                </a:spcBef>
                <a:buClrTx/>
                <a:buFontTx/>
                <a:buNone/>
              </a:pPr>
              <a:endParaRPr lang="en-US" altLang="en-US" sz="1600" dirty="0">
                <a:solidFill>
                  <a:srgbClr val="000000"/>
                </a:solidFill>
                <a:latin typeface="+mj-lt"/>
              </a:endParaRPr>
            </a:p>
            <a:p>
              <a:pPr eaLnBrk="1" hangingPunct="1">
                <a:spcBef>
                  <a:spcPct val="0"/>
                </a:spcBef>
                <a:buClrTx/>
                <a:buFontTx/>
                <a:buNone/>
              </a:pPr>
              <a:endParaRPr lang="en-US" altLang="en-US" sz="1600" dirty="0">
                <a:latin typeface="+mj-lt"/>
              </a:endParaRPr>
            </a:p>
          </p:txBody>
        </p:sp>
        <p:pic>
          <p:nvPicPr>
            <p:cNvPr id="7" name="Picture 6" descr="cid:image003.png@01CFC860.3FB1B460"/>
            <p:cNvPicPr/>
            <p:nvPr/>
          </p:nvPicPr>
          <p:blipFill>
            <a:blip r:embed="rId4">
              <a:extLst>
                <a:ext uri="{28A0092B-C50C-407E-A947-70E740481C1C}">
                  <a14:useLocalDpi xmlns:a14="http://schemas.microsoft.com/office/drawing/2010/main" val="0"/>
                </a:ext>
              </a:extLst>
            </a:blip>
            <a:srcRect/>
            <a:stretch>
              <a:fillRect/>
            </a:stretch>
          </p:blipFill>
          <p:spPr bwMode="auto">
            <a:xfrm>
              <a:off x="1323531" y="3687845"/>
              <a:ext cx="3498585" cy="465759"/>
            </a:xfrm>
            <a:prstGeom prst="rect">
              <a:avLst/>
            </a:prstGeom>
            <a:noFill/>
            <a:ln>
              <a:noFill/>
            </a:ln>
          </p:spPr>
        </p:pic>
      </p:grpSp>
      <p:grpSp>
        <p:nvGrpSpPr>
          <p:cNvPr id="9" name="Group 8">
            <a:extLst>
              <a:ext uri="{FF2B5EF4-FFF2-40B4-BE49-F238E27FC236}">
                <a16:creationId xmlns:a16="http://schemas.microsoft.com/office/drawing/2014/main" id="{4989C53B-97F3-4C3C-8923-BB66FA09CDFA}"/>
              </a:ext>
            </a:extLst>
          </p:cNvPr>
          <p:cNvGrpSpPr/>
          <p:nvPr/>
        </p:nvGrpSpPr>
        <p:grpSpPr>
          <a:xfrm>
            <a:off x="4722051" y="3491640"/>
            <a:ext cx="3555675" cy="2504355"/>
            <a:chOff x="1323531" y="3544969"/>
            <a:chExt cx="3555675" cy="2504355"/>
          </a:xfrm>
        </p:grpSpPr>
        <p:sp>
          <p:nvSpPr>
            <p:cNvPr id="10" name="Text Box 7">
              <a:extLst>
                <a:ext uri="{FF2B5EF4-FFF2-40B4-BE49-F238E27FC236}">
                  <a16:creationId xmlns:a16="http://schemas.microsoft.com/office/drawing/2014/main" id="{B3711CFE-DD4E-44E3-ACD9-F82B350BA45C}"/>
                </a:ext>
              </a:extLst>
            </p:cNvPr>
            <p:cNvSpPr txBox="1">
              <a:spLocks noChangeArrowheads="1"/>
            </p:cNvSpPr>
            <p:nvPr/>
          </p:nvSpPr>
          <p:spPr bwMode="auto">
            <a:xfrm>
              <a:off x="1323531" y="4494844"/>
              <a:ext cx="3461019" cy="15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32" tIns="27432" rIns="27432" bIns="27432"/>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buNone/>
              </a:pPr>
              <a:r>
                <a:rPr lang="en-US" sz="1600" dirty="0">
                  <a:latin typeface="+mj-lt"/>
                </a:rPr>
                <a:t>4922 Fairmont Ave., Suite 200</a:t>
              </a:r>
            </a:p>
            <a:p>
              <a:pPr>
                <a:buNone/>
              </a:pPr>
              <a:r>
                <a:rPr lang="en-US" sz="1600" dirty="0">
                  <a:latin typeface="+mj-lt"/>
                </a:rPr>
                <a:t>Bethesda, MD 20814</a:t>
              </a:r>
            </a:p>
            <a:p>
              <a:pPr>
                <a:buNone/>
              </a:pPr>
              <a:r>
                <a:rPr lang="en-US" sz="1600" dirty="0">
                  <a:latin typeface="+mj-lt"/>
                </a:rPr>
                <a:t>Tel: + 1 240 403 0913</a:t>
              </a:r>
              <a:br>
                <a:rPr lang="en-US" sz="1600" dirty="0">
                  <a:latin typeface="+mj-lt"/>
                </a:rPr>
              </a:br>
              <a:r>
                <a:rPr lang="en-US" sz="1600" dirty="0">
                  <a:latin typeface="+mj-lt"/>
                </a:rPr>
                <a:t>Fax: + 1 240 453 0915</a:t>
              </a:r>
              <a:br>
                <a:rPr lang="en-US" sz="1600" dirty="0">
                  <a:latin typeface="+mj-lt"/>
                </a:rPr>
              </a:br>
              <a:r>
                <a:rPr lang="en-US" sz="1600" dirty="0">
                  <a:latin typeface="+mj-lt"/>
                  <a:hlinkClick r:id="rId5"/>
                </a:rPr>
                <a:t>Sandra@grossmanlawllc.com</a:t>
              </a:r>
              <a:r>
                <a:rPr lang="en-US" sz="1600" dirty="0">
                  <a:latin typeface="+mj-lt"/>
                </a:rPr>
                <a:t>    </a:t>
              </a:r>
            </a:p>
            <a:p>
              <a:pPr>
                <a:buNone/>
              </a:pPr>
              <a:r>
                <a:rPr lang="en-US" sz="1600" dirty="0">
                  <a:latin typeface="+mj-lt"/>
                  <a:hlinkClick r:id="rId6"/>
                </a:rPr>
                <a:t>www.grossmanlawllc.com</a:t>
              </a:r>
              <a:r>
                <a:rPr lang="en-US" sz="1600" dirty="0">
                  <a:latin typeface="+mj-lt"/>
                </a:rPr>
                <a:t> </a:t>
              </a:r>
            </a:p>
            <a:p>
              <a:pPr>
                <a:spcBef>
                  <a:spcPts val="0"/>
                </a:spcBef>
                <a:buNone/>
              </a:pPr>
              <a:endParaRPr lang="en-US" sz="1600" dirty="0">
                <a:latin typeface="+mj-lt"/>
              </a:endParaRPr>
            </a:p>
            <a:p>
              <a:pPr eaLnBrk="1" hangingPunct="1">
                <a:spcBef>
                  <a:spcPct val="0"/>
                </a:spcBef>
                <a:buClrTx/>
                <a:buFontTx/>
                <a:buNone/>
              </a:pPr>
              <a:endParaRPr lang="en-US" altLang="en-US" sz="1600" dirty="0">
                <a:solidFill>
                  <a:srgbClr val="000000"/>
                </a:solidFill>
                <a:latin typeface="+mj-lt"/>
              </a:endParaRPr>
            </a:p>
            <a:p>
              <a:pPr eaLnBrk="1" hangingPunct="1">
                <a:spcBef>
                  <a:spcPct val="0"/>
                </a:spcBef>
                <a:buClrTx/>
                <a:buFontTx/>
                <a:buNone/>
              </a:pPr>
              <a:endParaRPr lang="en-US" altLang="en-US" sz="1600" dirty="0">
                <a:solidFill>
                  <a:srgbClr val="000000"/>
                </a:solidFill>
                <a:latin typeface="+mj-lt"/>
              </a:endParaRPr>
            </a:p>
            <a:p>
              <a:pPr eaLnBrk="1" hangingPunct="1">
                <a:spcBef>
                  <a:spcPct val="0"/>
                </a:spcBef>
                <a:buClrTx/>
                <a:buFontTx/>
                <a:buNone/>
              </a:pPr>
              <a:endParaRPr lang="en-US" altLang="en-US" sz="1600" dirty="0">
                <a:latin typeface="+mj-lt"/>
              </a:endParaRPr>
            </a:p>
          </p:txBody>
        </p:sp>
        <p:pic>
          <p:nvPicPr>
            <p:cNvPr id="11" name="Picture 10">
              <a:extLst>
                <a:ext uri="{FF2B5EF4-FFF2-40B4-BE49-F238E27FC236}">
                  <a16:creationId xmlns:a16="http://schemas.microsoft.com/office/drawing/2014/main" id="{2D3F40F4-9669-42A7-A6BE-413A45B15B89}"/>
                </a:ext>
              </a:extLst>
            </p:cNvPr>
            <p:cNvPicPr/>
            <p:nvPr/>
          </p:nvPicPr>
          <p:blipFill>
            <a:blip r:embed="rId7"/>
            <a:stretch>
              <a:fillRect/>
            </a:stretch>
          </p:blipFill>
          <p:spPr bwMode="auto">
            <a:xfrm>
              <a:off x="1323531" y="3544969"/>
              <a:ext cx="3555675" cy="722728"/>
            </a:xfrm>
            <a:prstGeom prst="rect">
              <a:avLst/>
            </a:prstGeom>
            <a:noFill/>
            <a:ln>
              <a:noFill/>
            </a:ln>
          </p:spPr>
        </p:pic>
      </p:grpSp>
    </p:spTree>
    <p:extLst>
      <p:ext uri="{BB962C8B-B14F-4D97-AF65-F5344CB8AC3E}">
        <p14:creationId xmlns:p14="http://schemas.microsoft.com/office/powerpoint/2010/main" val="2419719685"/>
      </p:ext>
    </p:extLst>
  </p:cSld>
  <p:clrMapOvr>
    <a:masterClrMapping/>
  </p:clrMapOvr>
  <p:transition spd="slow">
    <p:comb/>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lum bright="40000" contrast="-66000"/>
            <a:extLst>
              <a:ext uri="{28A0092B-C50C-407E-A947-70E740481C1C}">
                <a14:useLocalDpi xmlns:a14="http://schemas.microsoft.com/office/drawing/2010/main" val="0"/>
              </a:ext>
            </a:extLst>
          </a:blip>
          <a:srcRect/>
          <a:stretch>
            <a:fillRect/>
          </a:stretch>
        </p:blipFill>
        <p:spPr bwMode="auto">
          <a:xfrm>
            <a:off x="4470797" y="1051322"/>
            <a:ext cx="3381375" cy="47482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Title 1"/>
          <p:cNvSpPr>
            <a:spLocks noGrp="1"/>
          </p:cNvSpPr>
          <p:nvPr>
            <p:ph type="ctrTitle"/>
          </p:nvPr>
        </p:nvSpPr>
        <p:spPr>
          <a:xfrm>
            <a:off x="866441" y="945245"/>
            <a:ext cx="5917677" cy="2554758"/>
          </a:xfrm>
        </p:spPr>
        <p:txBody>
          <a:bodyPr/>
          <a:lstStyle/>
          <a:p>
            <a:r>
              <a:rPr lang="en-PH" sz="6000" b="1">
                <a:solidFill>
                  <a:schemeClr val="accent3"/>
                </a:solidFill>
                <a:latin typeface="Arial Narrow" panose="020B0606020202030204" pitchFamily="34" charset="0"/>
              </a:rPr>
              <a:t>¡GRACIAS!</a:t>
            </a:r>
            <a:endParaRPr lang="en-PH" sz="6000" b="1" dirty="0">
              <a:solidFill>
                <a:schemeClr val="accent3"/>
              </a:solidFill>
              <a:latin typeface="Arial Narrow" panose="020B0606020202030204" pitchFamily="34" charset="0"/>
            </a:endParaRPr>
          </a:p>
        </p:txBody>
      </p:sp>
      <p:sp>
        <p:nvSpPr>
          <p:cNvPr id="12" name="Text Placeholder 3"/>
          <p:cNvSpPr>
            <a:spLocks noGrp="1"/>
          </p:cNvSpPr>
          <p:nvPr>
            <p:ph type="subTitle" idx="1"/>
          </p:nvPr>
        </p:nvSpPr>
        <p:spPr>
          <a:xfrm>
            <a:off x="1000471" y="3782991"/>
            <a:ext cx="7171072" cy="861420"/>
          </a:xfrm>
        </p:spPr>
        <p:txBody>
          <a:bodyPr>
            <a:noAutofit/>
          </a:bodyPr>
          <a:lstStyle/>
          <a:p>
            <a:r>
              <a:rPr lang="en-PH" sz="1600" b="1" dirty="0">
                <a:solidFill>
                  <a:schemeClr val="bg1"/>
                </a:solidFill>
              </a:rPr>
              <a:t>Presented by:</a:t>
            </a:r>
          </a:p>
          <a:p>
            <a:r>
              <a:rPr lang="en-PH" sz="1600" b="1" dirty="0">
                <a:solidFill>
                  <a:schemeClr val="bg1"/>
                </a:solidFill>
              </a:rPr>
              <a:t>Becki L. Young, Esq., Hammond </a:t>
            </a:r>
            <a:r>
              <a:rPr lang="en-PH" sz="1600" b="1" dirty="0">
                <a:solidFill>
                  <a:schemeClr val="tx1"/>
                </a:solidFill>
              </a:rPr>
              <a:t>Young Immigration Law, LLC</a:t>
            </a:r>
            <a:br>
              <a:rPr lang="en-PH" sz="1600" b="1" dirty="0">
                <a:solidFill>
                  <a:schemeClr val="tx1"/>
                </a:solidFill>
              </a:rPr>
            </a:br>
            <a:r>
              <a:rPr lang="en-PH" sz="1600" b="1" dirty="0">
                <a:solidFill>
                  <a:schemeClr val="bg1"/>
                </a:solidFill>
              </a:rPr>
              <a:t>Sandra Grossman, Esq., Gross</a:t>
            </a:r>
            <a:r>
              <a:rPr lang="en-PH" sz="1600" b="1" dirty="0">
                <a:solidFill>
                  <a:schemeClr val="tx1"/>
                </a:solidFill>
              </a:rPr>
              <a:t>man</a:t>
            </a:r>
            <a:r>
              <a:rPr lang="en-PH" sz="1600" b="1" dirty="0">
                <a:solidFill>
                  <a:schemeClr val="bg1"/>
                </a:solidFill>
              </a:rPr>
              <a:t> </a:t>
            </a:r>
            <a:r>
              <a:rPr lang="en-PH" sz="1600" b="1" dirty="0">
                <a:solidFill>
                  <a:schemeClr val="tx1"/>
                </a:solidFill>
              </a:rPr>
              <a:t>Law, LLC</a:t>
            </a:r>
          </a:p>
          <a:p>
            <a:endParaRPr lang="en-PH" sz="1600" b="1" dirty="0">
              <a:solidFill>
                <a:schemeClr val="tx1"/>
              </a:solidFill>
            </a:endParaRPr>
          </a:p>
          <a:p>
            <a:r>
              <a:rPr lang="en-PH" sz="1600" b="1" dirty="0">
                <a:solidFill>
                  <a:schemeClr val="accent3"/>
                </a:solidFill>
              </a:rPr>
              <a:t>El </a:t>
            </a:r>
            <a:r>
              <a:rPr lang="en-PH" sz="1600" b="1" dirty="0" err="1">
                <a:solidFill>
                  <a:schemeClr val="accent3"/>
                </a:solidFill>
              </a:rPr>
              <a:t>restaurante</a:t>
            </a:r>
            <a:br>
              <a:rPr lang="en-PH" sz="1600" b="1" dirty="0">
                <a:solidFill>
                  <a:schemeClr val="accent3"/>
                </a:solidFill>
              </a:rPr>
            </a:br>
            <a:r>
              <a:rPr lang="en-PH" sz="1600" b="1" dirty="0">
                <a:solidFill>
                  <a:schemeClr val="accent3"/>
                </a:solidFill>
              </a:rPr>
              <a:t>February 9, 2018</a:t>
            </a:r>
          </a:p>
        </p:txBody>
      </p:sp>
      <p:sp>
        <p:nvSpPr>
          <p:cNvPr id="8" name="Text Box 5"/>
          <p:cNvSpPr txBox="1">
            <a:spLocks noChangeArrowheads="1"/>
          </p:cNvSpPr>
          <p:nvPr/>
        </p:nvSpPr>
        <p:spPr bwMode="auto">
          <a:xfrm>
            <a:off x="4336767" y="5788820"/>
            <a:ext cx="3649436" cy="21193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None/>
            </a:pPr>
            <a:r>
              <a:rPr lang="en-US" sz="750" dirty="0">
                <a:solidFill>
                  <a:srgbClr val="2C4E99"/>
                </a:solidFill>
                <a:latin typeface="Century Gothic" panose="020B0502020202020204" pitchFamily="34" charset="0"/>
              </a:rPr>
              <a:t>Hammond Young Immigration Law, LLC </a:t>
            </a:r>
            <a:r>
              <a:rPr lang="en-US" altLang="en-US" sz="750" dirty="0">
                <a:solidFill>
                  <a:srgbClr val="2C4E99"/>
                </a:solidFill>
                <a:latin typeface="Century Gothic" panose="020B0502020202020204" pitchFamily="34" charset="0"/>
              </a:rPr>
              <a:t>© 2018</a:t>
            </a:r>
          </a:p>
        </p:txBody>
      </p:sp>
    </p:spTree>
    <p:extLst>
      <p:ext uri="{BB962C8B-B14F-4D97-AF65-F5344CB8AC3E}">
        <p14:creationId xmlns:p14="http://schemas.microsoft.com/office/powerpoint/2010/main" val="16709741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0"/>
                                  </p:stCondLst>
                                  <p:childTnLst>
                                    <p:set>
                                      <p:cBhvr rctx="PPT">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Fin del TPS: ¿Que </a:t>
            </a:r>
            <a:r>
              <a:rPr lang="en-US" dirty="0" err="1"/>
              <a:t>significa</a:t>
            </a:r>
            <a:r>
              <a:rPr lang="en-US" dirty="0"/>
              <a:t>?</a:t>
            </a:r>
            <a:endParaRPr lang="en-PH" dirty="0"/>
          </a:p>
        </p:txBody>
      </p:sp>
      <p:sp>
        <p:nvSpPr>
          <p:cNvPr id="5" name="Subtitle 4">
            <a:extLst>
              <a:ext uri="{FF2B5EF4-FFF2-40B4-BE49-F238E27FC236}">
                <a16:creationId xmlns:a16="http://schemas.microsoft.com/office/drawing/2014/main" id="{8C4FA4B7-7F5B-4F99-BFB7-3790D287FDDF}"/>
              </a:ext>
            </a:extLst>
          </p:cNvPr>
          <p:cNvSpPr>
            <a:spLocks noGrp="1"/>
          </p:cNvSpPr>
          <p:nvPr>
            <p:ph type="subTitle" idx="1"/>
          </p:nvPr>
        </p:nvSpPr>
        <p:spPr/>
        <p:txBody>
          <a:bodyPr/>
          <a:lstStyle/>
          <a:p>
            <a:r>
              <a:rPr lang="en-US" dirty="0"/>
              <a:t>* </a:t>
            </a:r>
            <a:r>
              <a:rPr lang="en-US" dirty="0" err="1"/>
              <a:t>OPcIONe</a:t>
            </a:r>
            <a:r>
              <a:rPr lang="en-US" dirty="0"/>
              <a:t> s </a:t>
            </a:r>
            <a:r>
              <a:rPr lang="en-US" dirty="0" err="1"/>
              <a:t>Legales</a:t>
            </a:r>
            <a:r>
              <a:rPr lang="en-US" dirty="0"/>
              <a:t> para </a:t>
            </a:r>
            <a:r>
              <a:rPr lang="en-US" dirty="0" err="1"/>
              <a:t>los</a:t>
            </a:r>
            <a:r>
              <a:rPr lang="en-US" dirty="0"/>
              <a:t> </a:t>
            </a:r>
            <a:r>
              <a:rPr lang="en-US" dirty="0" err="1"/>
              <a:t>beneficiarios</a:t>
            </a:r>
            <a:r>
              <a:rPr lang="en-US" dirty="0"/>
              <a:t> del TPS y </a:t>
            </a:r>
            <a:r>
              <a:rPr lang="en-US" dirty="0" err="1"/>
              <a:t>sus</a:t>
            </a:r>
            <a:r>
              <a:rPr lang="en-US" dirty="0"/>
              <a:t> </a:t>
            </a:r>
            <a:r>
              <a:rPr lang="en-US" dirty="0" err="1"/>
              <a:t>empleadores</a:t>
            </a:r>
            <a:endParaRPr lang="en-US" dirty="0"/>
          </a:p>
        </p:txBody>
      </p:sp>
    </p:spTree>
    <p:extLst>
      <p:ext uri="{BB962C8B-B14F-4D97-AF65-F5344CB8AC3E}">
        <p14:creationId xmlns:p14="http://schemas.microsoft.com/office/powerpoint/2010/main" val="16527129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621308-AD1B-4DCF-B692-B0FDB7574557}"/>
              </a:ext>
            </a:extLst>
          </p:cNvPr>
          <p:cNvSpPr>
            <a:spLocks noGrp="1"/>
          </p:cNvSpPr>
          <p:nvPr>
            <p:ph type="title"/>
          </p:nvPr>
        </p:nvSpPr>
        <p:spPr/>
        <p:txBody>
          <a:bodyPr/>
          <a:lstStyle/>
          <a:p>
            <a:r>
              <a:rPr lang="en-US" dirty="0" err="1"/>
              <a:t>Opciones</a:t>
            </a:r>
            <a:r>
              <a:rPr lang="en-US" dirty="0"/>
              <a:t> </a:t>
            </a:r>
            <a:r>
              <a:rPr lang="en-US" dirty="0" err="1"/>
              <a:t>Legales</a:t>
            </a:r>
            <a:r>
              <a:rPr lang="en-US" dirty="0"/>
              <a:t> para </a:t>
            </a:r>
            <a:r>
              <a:rPr lang="en-US" dirty="0" err="1"/>
              <a:t>los</a:t>
            </a:r>
            <a:r>
              <a:rPr lang="en-US" dirty="0"/>
              <a:t> </a:t>
            </a:r>
            <a:r>
              <a:rPr lang="en-US" dirty="0" err="1"/>
              <a:t>Beneficiarios</a:t>
            </a:r>
            <a:r>
              <a:rPr lang="en-US" dirty="0"/>
              <a:t> del TPS y </a:t>
            </a:r>
            <a:r>
              <a:rPr lang="en-US" dirty="0" err="1"/>
              <a:t>sus</a:t>
            </a:r>
            <a:r>
              <a:rPr lang="en-US" dirty="0"/>
              <a:t> </a:t>
            </a:r>
            <a:r>
              <a:rPr lang="en-US" dirty="0" err="1"/>
              <a:t>Empleadores</a:t>
            </a:r>
            <a:endParaRPr lang="en-US" dirty="0"/>
          </a:p>
        </p:txBody>
      </p:sp>
      <p:sp>
        <p:nvSpPr>
          <p:cNvPr id="8" name="Content Placeholder 7">
            <a:extLst>
              <a:ext uri="{FF2B5EF4-FFF2-40B4-BE49-F238E27FC236}">
                <a16:creationId xmlns:a16="http://schemas.microsoft.com/office/drawing/2014/main" id="{4501AB58-00A0-4148-97F4-CEBE34B50C6B}"/>
              </a:ext>
            </a:extLst>
          </p:cNvPr>
          <p:cNvSpPr>
            <a:spLocks noGrp="1"/>
          </p:cNvSpPr>
          <p:nvPr>
            <p:ph idx="1"/>
          </p:nvPr>
        </p:nvSpPr>
        <p:spPr/>
        <p:txBody>
          <a:bodyPr/>
          <a:lstStyle/>
          <a:p>
            <a:r>
              <a:rPr lang="es-CL" dirty="0"/>
              <a:t>El fin del TPS para Salvadoreños, Nicaragüenses, y Haitianos ha dejado a muchos individuos – gran parte que trabaja en la industria de la </a:t>
            </a:r>
            <a:r>
              <a:rPr lang="es-CL" b="1" dirty="0"/>
              <a:t>hospitalidad</a:t>
            </a:r>
            <a:r>
              <a:rPr lang="es-CL" dirty="0"/>
              <a:t> y en </a:t>
            </a:r>
            <a:r>
              <a:rPr lang="es-CL" b="1" dirty="0"/>
              <a:t>otras industrias de servicios </a:t>
            </a:r>
            <a:r>
              <a:rPr lang="es-CL" dirty="0"/>
              <a:t>– luchando por buscar formas de permanecer en los Estados Unidos.   </a:t>
            </a:r>
          </a:p>
          <a:p>
            <a:r>
              <a:rPr lang="es-CL" dirty="0"/>
              <a:t>Este seminario por la web discutirá consideraciones prácticas en relación al fin del TPS, así como las posibles soluciones legales para aquellos cuyo estatus está por terminar. </a:t>
            </a:r>
          </a:p>
          <a:p>
            <a:pPr lvl="1"/>
            <a:r>
              <a:rPr lang="es-CL" u="sng" dirty="0"/>
              <a:t>Soluciones pro-activas</a:t>
            </a:r>
            <a:r>
              <a:rPr lang="es-CL" dirty="0"/>
              <a:t> como el ajuste de estatus (consiguiendo un “Green </a:t>
            </a:r>
            <a:r>
              <a:rPr lang="es-CL" dirty="0" err="1"/>
              <a:t>card</a:t>
            </a:r>
            <a:r>
              <a:rPr lang="es-CL" dirty="0"/>
              <a:t>” o “la residencia”) a través del empleo, o del patrocinio de familiares; y </a:t>
            </a:r>
          </a:p>
          <a:p>
            <a:pPr lvl="1"/>
            <a:r>
              <a:rPr lang="es-CL" u="sng" dirty="0"/>
              <a:t>Soluciones defensivas</a:t>
            </a:r>
            <a:r>
              <a:rPr lang="es-CL" dirty="0"/>
              <a:t> para individuos en procedimiento de deportación, y para aquellos con órdenes de deportación previas.</a:t>
            </a:r>
          </a:p>
          <a:p>
            <a:endParaRPr lang="es-CL" dirty="0"/>
          </a:p>
        </p:txBody>
      </p:sp>
      <p:sp>
        <p:nvSpPr>
          <p:cNvPr id="11" name="Text Placeholder 10">
            <a:extLst>
              <a:ext uri="{FF2B5EF4-FFF2-40B4-BE49-F238E27FC236}">
                <a16:creationId xmlns:a16="http://schemas.microsoft.com/office/drawing/2014/main" id="{0232B4FD-29FD-49DA-8078-13AEB18E9C28}"/>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57526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 del TPS - El Salvador</a:t>
            </a:r>
            <a:endParaRPr lang="en-PH" dirty="0"/>
          </a:p>
        </p:txBody>
      </p:sp>
      <p:sp>
        <p:nvSpPr>
          <p:cNvPr id="4" name="Text Placeholder 3">
            <a:extLst>
              <a:ext uri="{FF2B5EF4-FFF2-40B4-BE49-F238E27FC236}">
                <a16:creationId xmlns:a16="http://schemas.microsoft.com/office/drawing/2014/main" id="{CCD008AB-F454-4492-9749-97F4AE2A6691}"/>
              </a:ext>
            </a:extLst>
          </p:cNvPr>
          <p:cNvSpPr>
            <a:spLocks noGrp="1"/>
          </p:cNvSpPr>
          <p:nvPr>
            <p:ph type="body" sz="quarter" idx="13"/>
          </p:nvPr>
        </p:nvSpPr>
        <p:spPr>
          <a:xfrm>
            <a:off x="866774" y="2234742"/>
            <a:ext cx="7683935" cy="932203"/>
          </a:xfrm>
        </p:spPr>
        <p:txBody>
          <a:bodyPr>
            <a:normAutofit/>
          </a:bodyPr>
          <a:lstStyle/>
          <a:p>
            <a:r>
              <a:rPr lang="es-CL" dirty="0"/>
              <a:t>En enero 8, 2018, el Ministro de Seguridad Interior (DHS) anunció la decisión del Gobierno de EEUU de terminar la designación de TPS para El Salvador. </a:t>
            </a:r>
          </a:p>
          <a:p>
            <a:endParaRPr lang="en-US" dirty="0"/>
          </a:p>
        </p:txBody>
      </p:sp>
      <p:sp>
        <p:nvSpPr>
          <p:cNvPr id="8" name="Content Placeholder 7">
            <a:extLst>
              <a:ext uri="{FF2B5EF4-FFF2-40B4-BE49-F238E27FC236}">
                <a16:creationId xmlns:a16="http://schemas.microsoft.com/office/drawing/2014/main" id="{4501AB58-00A0-4148-97F4-CEBE34B50C6B}"/>
              </a:ext>
            </a:extLst>
          </p:cNvPr>
          <p:cNvSpPr>
            <a:spLocks noGrp="1"/>
          </p:cNvSpPr>
          <p:nvPr>
            <p:ph idx="1"/>
          </p:nvPr>
        </p:nvSpPr>
        <p:spPr>
          <a:xfrm>
            <a:off x="866440" y="3635298"/>
            <a:ext cx="7684269" cy="2966556"/>
          </a:xfrm>
        </p:spPr>
        <p:txBody>
          <a:bodyPr>
            <a:noAutofit/>
          </a:bodyPr>
          <a:lstStyle/>
          <a:p>
            <a:r>
              <a:rPr lang="es-CL" dirty="0"/>
              <a:t>Esta terminación ha sido postergada por 18 meses, lo que significa que los beneficios del TPS terminaran el </a:t>
            </a:r>
            <a:r>
              <a:rPr lang="es-CL" b="1" dirty="0"/>
              <a:t>9 de septiembre, 2019</a:t>
            </a:r>
            <a:r>
              <a:rPr lang="es-CL" dirty="0"/>
              <a:t>. </a:t>
            </a:r>
          </a:p>
          <a:p>
            <a:r>
              <a:rPr lang="es-CL" dirty="0"/>
              <a:t>De acuerdo a DHS los 18 meses de postergación permitirán “tiempo para que los individuos con TPS puedan arreglar su partida o buscar alternativas para un estatus legal en los EEUU.” </a:t>
            </a:r>
          </a:p>
          <a:p>
            <a:r>
              <a:rPr lang="es-CL" dirty="0"/>
              <a:t>Hay actualmente aprox. 200,000 Salvadoreños con TPS en los EEUU. </a:t>
            </a:r>
          </a:p>
        </p:txBody>
      </p:sp>
    </p:spTree>
    <p:extLst>
      <p:ext uri="{BB962C8B-B14F-4D97-AF65-F5344CB8AC3E}">
        <p14:creationId xmlns:p14="http://schemas.microsoft.com/office/powerpoint/2010/main" val="6577226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 </a:t>
            </a:r>
            <a:r>
              <a:rPr lang="en-US" dirty="0" err="1"/>
              <a:t>es</a:t>
            </a:r>
            <a:r>
              <a:rPr lang="en-US" dirty="0"/>
              <a:t> el TPS (Temporary Protected Status/ </a:t>
            </a:r>
            <a:r>
              <a:rPr lang="en-US" dirty="0" err="1"/>
              <a:t>Estatus</a:t>
            </a:r>
            <a:r>
              <a:rPr lang="en-US" dirty="0"/>
              <a:t> Temporal de </a:t>
            </a:r>
            <a:r>
              <a:rPr lang="en-US" dirty="0" err="1"/>
              <a:t>Protecci</a:t>
            </a:r>
            <a:r>
              <a:rPr lang="es-CL" dirty="0" err="1"/>
              <a:t>ó</a:t>
            </a:r>
            <a:r>
              <a:rPr lang="en-US" dirty="0"/>
              <a:t>n)?</a:t>
            </a:r>
            <a:endParaRPr lang="en-PH" dirty="0"/>
          </a:p>
        </p:txBody>
      </p:sp>
      <p:sp>
        <p:nvSpPr>
          <p:cNvPr id="4" name="Text Placeholder 3">
            <a:extLst>
              <a:ext uri="{FF2B5EF4-FFF2-40B4-BE49-F238E27FC236}">
                <a16:creationId xmlns:a16="http://schemas.microsoft.com/office/drawing/2014/main" id="{CCD008AB-F454-4492-9749-97F4AE2A6691}"/>
              </a:ext>
            </a:extLst>
          </p:cNvPr>
          <p:cNvSpPr>
            <a:spLocks noGrp="1"/>
          </p:cNvSpPr>
          <p:nvPr>
            <p:ph type="body" sz="quarter" idx="13"/>
          </p:nvPr>
        </p:nvSpPr>
        <p:spPr/>
        <p:txBody>
          <a:bodyPr/>
          <a:lstStyle/>
          <a:p>
            <a:endParaRPr lang="en-US" dirty="0"/>
          </a:p>
        </p:txBody>
      </p:sp>
      <p:sp>
        <p:nvSpPr>
          <p:cNvPr id="8" name="Content Placeholder 7">
            <a:extLst>
              <a:ext uri="{FF2B5EF4-FFF2-40B4-BE49-F238E27FC236}">
                <a16:creationId xmlns:a16="http://schemas.microsoft.com/office/drawing/2014/main" id="{4501AB58-00A0-4148-97F4-CEBE34B50C6B}"/>
              </a:ext>
            </a:extLst>
          </p:cNvPr>
          <p:cNvSpPr>
            <a:spLocks noGrp="1"/>
          </p:cNvSpPr>
          <p:nvPr>
            <p:ph idx="1"/>
          </p:nvPr>
        </p:nvSpPr>
        <p:spPr>
          <a:xfrm>
            <a:off x="866440" y="2487477"/>
            <a:ext cx="7684269" cy="4114377"/>
          </a:xfrm>
        </p:spPr>
        <p:txBody>
          <a:bodyPr>
            <a:noAutofit/>
          </a:bodyPr>
          <a:lstStyle/>
          <a:p>
            <a:r>
              <a:rPr lang="es-CL" sz="1550" dirty="0"/>
              <a:t>El TPS es una forma de desagravio/alivio temporal para individuos de ciertos países designados por el Ministerio de Seguridad Interior (DHS) por situaciones extraordinarias o temporales, tales como conflictos armados o desastres ambientales. (TPS </a:t>
            </a:r>
            <a:r>
              <a:rPr lang="es-CL" sz="1550" u="sng" dirty="0"/>
              <a:t>NO</a:t>
            </a:r>
            <a:r>
              <a:rPr lang="es-CL" sz="1550" dirty="0"/>
              <a:t> es residencia, a pesar de que muchos beneficiarios del TPS han residido por largos periodos de tiempo en los EEUU.)</a:t>
            </a:r>
          </a:p>
          <a:p>
            <a:r>
              <a:rPr lang="es-CL" sz="1550" dirty="0"/>
              <a:t>Los países que actualmente tienen TPS son </a:t>
            </a:r>
            <a:r>
              <a:rPr lang="es-CL" sz="1550" u="sng" dirty="0"/>
              <a:t>El Salvador</a:t>
            </a:r>
            <a:r>
              <a:rPr lang="es-CL" sz="1550" dirty="0"/>
              <a:t>, </a:t>
            </a:r>
            <a:r>
              <a:rPr lang="es-CL" sz="1550" u="sng" dirty="0"/>
              <a:t>Haití</a:t>
            </a:r>
            <a:r>
              <a:rPr lang="es-CL" sz="1550" dirty="0"/>
              <a:t>, </a:t>
            </a:r>
            <a:r>
              <a:rPr lang="es-CL" sz="1550" u="sng" dirty="0"/>
              <a:t>Honduras</a:t>
            </a:r>
            <a:r>
              <a:rPr lang="es-CL" sz="1550" dirty="0"/>
              <a:t>, </a:t>
            </a:r>
            <a:r>
              <a:rPr lang="es-CL" sz="1550" u="sng" dirty="0"/>
              <a:t>Nepal</a:t>
            </a:r>
            <a:r>
              <a:rPr lang="es-CL" sz="1550" dirty="0"/>
              <a:t>, </a:t>
            </a:r>
            <a:r>
              <a:rPr lang="es-CL" sz="1550" u="sng" dirty="0"/>
              <a:t>Nicaragua</a:t>
            </a:r>
            <a:r>
              <a:rPr lang="es-CL" sz="1550" dirty="0"/>
              <a:t>, </a:t>
            </a:r>
            <a:r>
              <a:rPr lang="es-CL" sz="1550" u="sng" dirty="0"/>
              <a:t>Somalia</a:t>
            </a:r>
            <a:r>
              <a:rPr lang="es-CL" sz="1550" dirty="0"/>
              <a:t>, </a:t>
            </a:r>
            <a:r>
              <a:rPr lang="es-CL" sz="1550" u="sng" dirty="0"/>
              <a:t>Sudan</a:t>
            </a:r>
            <a:r>
              <a:rPr lang="es-CL" sz="1550" dirty="0"/>
              <a:t>, </a:t>
            </a:r>
            <a:r>
              <a:rPr lang="es-CL" sz="1550" u="sng" dirty="0"/>
              <a:t>South Sudan</a:t>
            </a:r>
            <a:r>
              <a:rPr lang="es-CL" sz="1550" dirty="0"/>
              <a:t>,  </a:t>
            </a:r>
            <a:r>
              <a:rPr lang="es-CL" sz="1550" u="sng" dirty="0"/>
              <a:t>Siria</a:t>
            </a:r>
            <a:r>
              <a:rPr lang="es-CL" sz="1550" dirty="0"/>
              <a:t>, y </a:t>
            </a:r>
            <a:r>
              <a:rPr lang="es-CL" sz="1550" u="sng" dirty="0"/>
              <a:t>Yemen</a:t>
            </a:r>
            <a:r>
              <a:rPr lang="es-CL" sz="1550" dirty="0"/>
              <a:t>. </a:t>
            </a:r>
          </a:p>
          <a:p>
            <a:r>
              <a:rPr lang="es-CL" sz="1550" dirty="0"/>
              <a:t>El Congreso de los EEUU aprobó legislación que permite a los  beneficiarios de TPS tener autorización de empleo y un estatus legal temporal en los EEUU. </a:t>
            </a:r>
          </a:p>
          <a:p>
            <a:r>
              <a:rPr lang="es-CL" sz="1550" dirty="0"/>
              <a:t>El TPS puede ser extendido  por el DHS, como ha sido el caso para varios países desde 1990. </a:t>
            </a:r>
          </a:p>
          <a:p>
            <a:r>
              <a:rPr lang="es-CL" sz="1550" dirty="0"/>
              <a:t>Los receptores de TPS deben re-registrarse regularmente para  mantener su  estatus de TPS, mientras su designación como países TPS </a:t>
            </a:r>
            <a:r>
              <a:rPr lang="es-CL" sz="1550" dirty="0" err="1"/>
              <a:t>continue</a:t>
            </a:r>
            <a:r>
              <a:rPr lang="es-CL" sz="1550" dirty="0"/>
              <a:t>.</a:t>
            </a:r>
          </a:p>
        </p:txBody>
      </p:sp>
    </p:spTree>
    <p:extLst>
      <p:ext uri="{BB962C8B-B14F-4D97-AF65-F5344CB8AC3E}">
        <p14:creationId xmlns:p14="http://schemas.microsoft.com/office/powerpoint/2010/main" val="41281918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a:t>Termino de la Designación de  TPS y plazos para el Re-registro.</a:t>
            </a:r>
          </a:p>
        </p:txBody>
      </p:sp>
      <p:sp>
        <p:nvSpPr>
          <p:cNvPr id="4" name="Text Placeholder 3">
            <a:extLst>
              <a:ext uri="{FF2B5EF4-FFF2-40B4-BE49-F238E27FC236}">
                <a16:creationId xmlns:a16="http://schemas.microsoft.com/office/drawing/2014/main" id="{CD50E463-58D3-4669-BFEE-5466A1DAC0EE}"/>
              </a:ext>
            </a:extLst>
          </p:cNvPr>
          <p:cNvSpPr>
            <a:spLocks noGrp="1"/>
          </p:cNvSpPr>
          <p:nvPr>
            <p:ph type="body" sz="quarter" idx="13"/>
          </p:nvPr>
        </p:nvSpPr>
        <p:spPr/>
        <p:txBody>
          <a:bodyPr/>
          <a:lstStyle/>
          <a:p>
            <a:endParaRPr lang="en-US" dirty="0"/>
          </a:p>
        </p:txBody>
      </p:sp>
      <p:sp>
        <p:nvSpPr>
          <p:cNvPr id="8" name="Content Placeholder 7">
            <a:extLst>
              <a:ext uri="{FF2B5EF4-FFF2-40B4-BE49-F238E27FC236}">
                <a16:creationId xmlns:a16="http://schemas.microsoft.com/office/drawing/2014/main" id="{049458BA-8FC3-49FE-A07C-37A30BB75914}"/>
              </a:ext>
            </a:extLst>
          </p:cNvPr>
          <p:cNvSpPr>
            <a:spLocks noGrp="1"/>
          </p:cNvSpPr>
          <p:nvPr>
            <p:ph idx="1"/>
          </p:nvPr>
        </p:nvSpPr>
        <p:spPr>
          <a:xfrm>
            <a:off x="4769963" y="2767063"/>
            <a:ext cx="3648173" cy="3938485"/>
          </a:xfrm>
        </p:spPr>
        <p:txBody>
          <a:bodyPr>
            <a:noAutofit/>
          </a:bodyPr>
          <a:lstStyle/>
          <a:p>
            <a:r>
              <a:rPr lang="es-CL" sz="1050" u="sng" dirty="0"/>
              <a:t>Nicaragua</a:t>
            </a:r>
            <a:r>
              <a:rPr lang="es-CL" sz="1050" dirty="0"/>
              <a:t>: el periodo de 60-dias de registro para el estatus TPS va de Diciembre 15, 2017 –</a:t>
            </a:r>
            <a:r>
              <a:rPr lang="es-CL" sz="1050" b="1" dirty="0"/>
              <a:t> Febrero 13, 2018. </a:t>
            </a:r>
            <a:r>
              <a:rPr lang="es-CL" sz="1050" dirty="0"/>
              <a:t> </a:t>
            </a:r>
          </a:p>
          <a:p>
            <a:pPr lvl="1"/>
            <a:r>
              <a:rPr lang="es-CL" sz="1050" dirty="0"/>
              <a:t>La designación como TPS termina el </a:t>
            </a:r>
            <a:r>
              <a:rPr lang="es-CL" sz="1050" b="1" dirty="0"/>
              <a:t>5 de Enero, 2019.</a:t>
            </a:r>
            <a:endParaRPr lang="es-CL" sz="1050" dirty="0"/>
          </a:p>
          <a:p>
            <a:r>
              <a:rPr lang="es-CL" sz="1050" u="sng" dirty="0"/>
              <a:t>El Salvador</a:t>
            </a:r>
            <a:r>
              <a:rPr lang="es-CL" sz="1050" dirty="0"/>
              <a:t>: el periodo de 60-dias de registro para el estatus TPS va  desde Enero 18, 2018 – </a:t>
            </a:r>
            <a:r>
              <a:rPr lang="es-CL" sz="1050" b="1" dirty="0"/>
              <a:t>Marzo 19, 2018.</a:t>
            </a:r>
          </a:p>
          <a:p>
            <a:pPr lvl="1"/>
            <a:r>
              <a:rPr lang="es-CL" sz="1050" dirty="0"/>
              <a:t>La </a:t>
            </a:r>
            <a:r>
              <a:rPr lang="es-CL" sz="1050" dirty="0" err="1"/>
              <a:t>designacion</a:t>
            </a:r>
            <a:r>
              <a:rPr lang="es-CL" sz="1050" dirty="0"/>
              <a:t> de TPS termina en </a:t>
            </a:r>
            <a:r>
              <a:rPr lang="es-CL" sz="1050" b="1" dirty="0"/>
              <a:t>Septiembre 9, 2019.</a:t>
            </a:r>
            <a:endParaRPr lang="es-CL" sz="1050" dirty="0"/>
          </a:p>
          <a:p>
            <a:r>
              <a:rPr lang="es-CL" sz="1050" u="sng" dirty="0"/>
              <a:t>Haití</a:t>
            </a:r>
            <a:r>
              <a:rPr lang="es-CL" sz="1050" dirty="0"/>
              <a:t>: el periodo de 60-dias de registro para el estatus TPS va de enero 18, 2018 – </a:t>
            </a:r>
            <a:r>
              <a:rPr lang="es-CL" sz="1050" b="1" dirty="0"/>
              <a:t>Marzo 19, 2018.</a:t>
            </a:r>
          </a:p>
          <a:p>
            <a:pPr lvl="1"/>
            <a:r>
              <a:rPr lang="es-CL" sz="1050" dirty="0"/>
              <a:t>La designación de TPS termina en </a:t>
            </a:r>
            <a:r>
              <a:rPr lang="es-CL" sz="1050" b="1" dirty="0"/>
              <a:t>Julio 22, 2019</a:t>
            </a:r>
            <a:r>
              <a:rPr lang="es-CL" sz="1050" dirty="0"/>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620" y="2767063"/>
            <a:ext cx="4270343" cy="3313225"/>
          </a:xfrm>
          <a:prstGeom prst="rect">
            <a:avLst/>
          </a:prstGeom>
        </p:spPr>
      </p:pic>
    </p:spTree>
    <p:extLst>
      <p:ext uri="{BB962C8B-B14F-4D97-AF65-F5344CB8AC3E}">
        <p14:creationId xmlns:p14="http://schemas.microsoft.com/office/powerpoint/2010/main" val="6066899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4" y="803113"/>
            <a:ext cx="7684269" cy="709865"/>
          </a:xfrm>
        </p:spPr>
        <p:txBody>
          <a:bodyPr/>
          <a:lstStyle/>
          <a:p>
            <a:r>
              <a:rPr lang="es-CL" sz="2400" dirty="0"/>
              <a:t>Grupos de Derechos de los Migrantes, Organizaciones Religiosas, y otros Condenan la Decisión: ¿Porque?</a:t>
            </a:r>
          </a:p>
        </p:txBody>
      </p:sp>
      <p:sp>
        <p:nvSpPr>
          <p:cNvPr id="8" name="Content Placeholder 7">
            <a:extLst>
              <a:ext uri="{FF2B5EF4-FFF2-40B4-BE49-F238E27FC236}">
                <a16:creationId xmlns:a16="http://schemas.microsoft.com/office/drawing/2014/main" id="{4501AB58-00A0-4148-97F4-CEBE34B50C6B}"/>
              </a:ext>
            </a:extLst>
          </p:cNvPr>
          <p:cNvSpPr>
            <a:spLocks noGrp="1"/>
          </p:cNvSpPr>
          <p:nvPr>
            <p:ph idx="1"/>
          </p:nvPr>
        </p:nvSpPr>
        <p:spPr/>
        <p:txBody>
          <a:bodyPr>
            <a:noAutofit/>
          </a:bodyPr>
          <a:lstStyle/>
          <a:p>
            <a:r>
              <a:rPr lang="es-CL" sz="1400" dirty="0"/>
              <a:t>Temor de que los individuos sean deportados a sus países antes de que sea suficientemente seguro para su regreso.</a:t>
            </a:r>
          </a:p>
          <a:p>
            <a:pPr lvl="1"/>
            <a:r>
              <a:rPr lang="es-CL" sz="1200" dirty="0"/>
              <a:t>La situación de El Salvador, Nicaragua y Honduras justifica seguir extendiendo el TPS. </a:t>
            </a:r>
          </a:p>
          <a:p>
            <a:r>
              <a:rPr lang="es-CL" sz="1400" dirty="0"/>
              <a:t>Los beneficiarios del TPS han estado en los EEUU por muchos anos, y el termino del TPS divide a las familias.</a:t>
            </a:r>
          </a:p>
          <a:p>
            <a:r>
              <a:rPr lang="es-CL" sz="1400" dirty="0"/>
              <a:t>El fin de los derechos y beneficios de aquellos que tienen TPS afectara negativamente a la economía y a los empleadores en EEUU.</a:t>
            </a:r>
          </a:p>
          <a:p>
            <a:pPr lvl="1"/>
            <a:r>
              <a:rPr lang="es-CL" sz="1200" dirty="0"/>
              <a:t>En enero 2017, se estima que unos 325,000 migrantes de 13 países designados como TPS residen en los EEUU. </a:t>
            </a:r>
          </a:p>
          <a:p>
            <a:pPr lvl="1"/>
            <a:r>
              <a:rPr lang="es-CL" sz="1200" dirty="0"/>
              <a:t>Entre el 81 to 88 porciento de los beneficiarios de TPS de El Salvador, Honduras y Haití tienen trabajo, lo que es bastante mas alto que el porcentaje de la población total de EEUU (63 porciento) y el de la población nacida en el extranjero (66 porciento).</a:t>
            </a:r>
          </a:p>
          <a:p>
            <a:pPr lvl="1"/>
            <a:r>
              <a:rPr lang="es-CL" sz="1200" dirty="0"/>
              <a:t>Las cinco industrias lideres en que estos beneficiarios del TPS trabajan son: construcción (51,700), restaurantes y otros servicios de comida(32,400), servicios de paisajismo/jardinería (15,800), servicios de cuidado diario de niños (10,000), y supermercados (9,200).</a:t>
            </a:r>
          </a:p>
        </p:txBody>
      </p:sp>
    </p:spTree>
    <p:extLst>
      <p:ext uri="{BB962C8B-B14F-4D97-AF65-F5344CB8AC3E}">
        <p14:creationId xmlns:p14="http://schemas.microsoft.com/office/powerpoint/2010/main" val="14834241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3958</TotalTime>
  <Words>3443</Words>
  <Application>Microsoft Office PowerPoint</Application>
  <PresentationFormat>On-screen Show (4:3)</PresentationFormat>
  <Paragraphs>187</Paragraphs>
  <Slides>31</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ＭＳ Ｐゴシック</vt:lpstr>
      <vt:lpstr>Arial</vt:lpstr>
      <vt:lpstr>Arial Narrow</vt:lpstr>
      <vt:lpstr>Calibri</vt:lpstr>
      <vt:lpstr>Century Gothic</vt:lpstr>
      <vt:lpstr>Courier New</vt:lpstr>
      <vt:lpstr>MS Reference Sans Serif</vt:lpstr>
      <vt:lpstr>Wingdings</vt:lpstr>
      <vt:lpstr>Wingdings 3</vt:lpstr>
      <vt:lpstr>Ion Boardroom</vt:lpstr>
      <vt:lpstr>IMMIGRACION  ACTUALIZACION</vt:lpstr>
      <vt:lpstr>Becki Young</vt:lpstr>
      <vt:lpstr>Sandra Grossman</vt:lpstr>
      <vt:lpstr>Fin del TPS: ¿Que significa?</vt:lpstr>
      <vt:lpstr>Opciones Legales para los Beneficiarios del TPS y sus Empleadores</vt:lpstr>
      <vt:lpstr>Fin del TPS - El Salvador</vt:lpstr>
      <vt:lpstr>¿Que es el TPS (Temporary Protected Status/ Estatus Temporal de Protección)?</vt:lpstr>
      <vt:lpstr>Termino de la Designación de  TPS y plazos para el Re-registro.</vt:lpstr>
      <vt:lpstr>Grupos de Derechos de los Migrantes, Organizaciones Religiosas, y otros Condenan la Decisión: ¿Porque?</vt:lpstr>
      <vt:lpstr>Opciones Proactivas</vt:lpstr>
      <vt:lpstr>Diversas Formas de Alivio para Beneficiarios de TPS</vt:lpstr>
      <vt:lpstr>Ajuste de Estatus</vt:lpstr>
      <vt:lpstr>Quien es Elegible para Ajuste de Estatus?</vt:lpstr>
      <vt:lpstr>Ajuste de Estatus a través de una  Petición del Empleador (bajo la Teoría de Admisión  del Circuito 6o y 9o)</vt:lpstr>
      <vt:lpstr>El Proceso “PERM”</vt:lpstr>
      <vt:lpstr>PowerPoint Presentation</vt:lpstr>
      <vt:lpstr>PowerPoint Presentation</vt:lpstr>
      <vt:lpstr>PowerPoint Presentation</vt:lpstr>
      <vt:lpstr>Ajuste de Estatus a Través de un Familiar Inmediato Ciudadano Americano</vt:lpstr>
      <vt:lpstr>PowerPoint Presentation</vt:lpstr>
      <vt:lpstr>PowerPoint Presentation</vt:lpstr>
      <vt:lpstr>245(i) 245i </vt:lpstr>
      <vt:lpstr>Los Beneficiarios del TPS en 6o y 9o Circuitos están en mejor posición para obtener su residencia aprobada</vt:lpstr>
      <vt:lpstr>Los Beneficiarios del TPS en 6o y 9o Circuitos Están en Mejor Posición para Obtener su Residencia Aprobada</vt:lpstr>
      <vt:lpstr>Beneficiarios del TPS en los Demás Circuitos</vt:lpstr>
      <vt:lpstr>Propuesta de una Estrategia Judicial: Para Individuos Afuera de los 6o y 9o Circuitos </vt:lpstr>
      <vt:lpstr>Otras Posibles Opciones Dependen de cada Caso Individual  </vt:lpstr>
      <vt:lpstr>Otras Posibles Opciones Dependen de cada Caso Individual  </vt:lpstr>
      <vt:lpstr>Otras Posibles Opciones Dependen de cada Caso Individual  </vt:lpstr>
      <vt:lpstr>Información  de Contacto</vt:lpstr>
      <vt:lpstr>¡GRACIAS!</vt:lpstr>
    </vt:vector>
  </TitlesOfParts>
  <Company>National Restaurant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 Smith</dc:creator>
  <cp:lastModifiedBy>Sandra Grossman</cp:lastModifiedBy>
  <cp:revision>253</cp:revision>
  <dcterms:created xsi:type="dcterms:W3CDTF">2012-06-04T15:46:51Z</dcterms:created>
  <dcterms:modified xsi:type="dcterms:W3CDTF">2018-02-09T14:21:29Z</dcterms:modified>
</cp:coreProperties>
</file>