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Lst>
  <p:notesMasterIdLst>
    <p:notesMasterId r:id="rId87"/>
  </p:notesMasterIdLst>
  <p:handoutMasterIdLst>
    <p:handoutMasterId r:id="rId88"/>
  </p:handoutMasterIdLst>
  <p:sldIdLst>
    <p:sldId id="267" r:id="rId2"/>
    <p:sldId id="268" r:id="rId3"/>
    <p:sldId id="269" r:id="rId4"/>
    <p:sldId id="270" r:id="rId5"/>
    <p:sldId id="271" r:id="rId6"/>
    <p:sldId id="272" r:id="rId7"/>
    <p:sldId id="273" r:id="rId8"/>
    <p:sldId id="274" r:id="rId9"/>
    <p:sldId id="354" r:id="rId10"/>
    <p:sldId id="276" r:id="rId11"/>
    <p:sldId id="277" r:id="rId12"/>
    <p:sldId id="278" r:id="rId13"/>
    <p:sldId id="279" r:id="rId14"/>
    <p:sldId id="355" r:id="rId15"/>
    <p:sldId id="281" r:id="rId16"/>
    <p:sldId id="282" r:id="rId17"/>
    <p:sldId id="283" r:id="rId18"/>
    <p:sldId id="356" r:id="rId19"/>
    <p:sldId id="357" r:id="rId20"/>
    <p:sldId id="286" r:id="rId21"/>
    <p:sldId id="287" r:id="rId22"/>
    <p:sldId id="288" r:id="rId23"/>
    <p:sldId id="358" r:id="rId24"/>
    <p:sldId id="359" r:id="rId25"/>
    <p:sldId id="360" r:id="rId26"/>
    <p:sldId id="292" r:id="rId27"/>
    <p:sldId id="293" r:id="rId28"/>
    <p:sldId id="294" r:id="rId29"/>
    <p:sldId id="295" r:id="rId30"/>
    <p:sldId id="362" r:id="rId31"/>
    <p:sldId id="297" r:id="rId32"/>
    <p:sldId id="298" r:id="rId33"/>
    <p:sldId id="299" r:id="rId34"/>
    <p:sldId id="300" r:id="rId35"/>
    <p:sldId id="301" r:id="rId36"/>
    <p:sldId id="363" r:id="rId37"/>
    <p:sldId id="364" r:id="rId38"/>
    <p:sldId id="365" r:id="rId39"/>
    <p:sldId id="366" r:id="rId40"/>
    <p:sldId id="367" r:id="rId41"/>
    <p:sldId id="368" r:id="rId42"/>
    <p:sldId id="369" r:id="rId43"/>
    <p:sldId id="370" r:id="rId44"/>
    <p:sldId id="310" r:id="rId45"/>
    <p:sldId id="311" r:id="rId46"/>
    <p:sldId id="312" r:id="rId47"/>
    <p:sldId id="313" r:id="rId48"/>
    <p:sldId id="371" r:id="rId49"/>
    <p:sldId id="315" r:id="rId50"/>
    <p:sldId id="316" r:id="rId51"/>
    <p:sldId id="317" r:id="rId52"/>
    <p:sldId id="318" r:id="rId53"/>
    <p:sldId id="372" r:id="rId54"/>
    <p:sldId id="373" r:id="rId55"/>
    <p:sldId id="374" r:id="rId56"/>
    <p:sldId id="324" r:id="rId57"/>
    <p:sldId id="325" r:id="rId58"/>
    <p:sldId id="326" r:id="rId59"/>
    <p:sldId id="327" r:id="rId60"/>
    <p:sldId id="328" r:id="rId61"/>
    <p:sldId id="329" r:id="rId62"/>
    <p:sldId id="330" r:id="rId63"/>
    <p:sldId id="331" r:id="rId64"/>
    <p:sldId id="332" r:id="rId65"/>
    <p:sldId id="333" r:id="rId66"/>
    <p:sldId id="334" r:id="rId67"/>
    <p:sldId id="335" r:id="rId68"/>
    <p:sldId id="336" r:id="rId69"/>
    <p:sldId id="337" r:id="rId70"/>
    <p:sldId id="338" r:id="rId71"/>
    <p:sldId id="339" r:id="rId72"/>
    <p:sldId id="340" r:id="rId73"/>
    <p:sldId id="341" r:id="rId74"/>
    <p:sldId id="342" r:id="rId75"/>
    <p:sldId id="343" r:id="rId76"/>
    <p:sldId id="344" r:id="rId77"/>
    <p:sldId id="345" r:id="rId78"/>
    <p:sldId id="346" r:id="rId79"/>
    <p:sldId id="347" r:id="rId80"/>
    <p:sldId id="348" r:id="rId81"/>
    <p:sldId id="349" r:id="rId82"/>
    <p:sldId id="350" r:id="rId83"/>
    <p:sldId id="351" r:id="rId84"/>
    <p:sldId id="375" r:id="rId85"/>
    <p:sldId id="376" r:id="rId86"/>
  </p:sldIdLst>
  <p:sldSz cx="9144000" cy="5143500" type="screen16x9"/>
  <p:notesSz cx="6858000" cy="9144000"/>
  <p:custDataLst>
    <p:tags r:id="rId89"/>
  </p:custDataLst>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Untitled Section" id="{39D42FA6-70ED-434C-9668-2A16CBA688C3}">
          <p14:sldIdLst>
            <p14:sldId id="267"/>
            <p14:sldId id="268"/>
            <p14:sldId id="269"/>
            <p14:sldId id="270"/>
            <p14:sldId id="271"/>
            <p14:sldId id="272"/>
            <p14:sldId id="273"/>
            <p14:sldId id="274"/>
            <p14:sldId id="354"/>
            <p14:sldId id="276"/>
            <p14:sldId id="277"/>
            <p14:sldId id="278"/>
            <p14:sldId id="279"/>
            <p14:sldId id="355"/>
            <p14:sldId id="281"/>
            <p14:sldId id="282"/>
            <p14:sldId id="283"/>
            <p14:sldId id="356"/>
            <p14:sldId id="357"/>
            <p14:sldId id="286"/>
            <p14:sldId id="287"/>
            <p14:sldId id="288"/>
            <p14:sldId id="358"/>
            <p14:sldId id="359"/>
            <p14:sldId id="360"/>
            <p14:sldId id="292"/>
            <p14:sldId id="293"/>
            <p14:sldId id="294"/>
            <p14:sldId id="295"/>
            <p14:sldId id="362"/>
            <p14:sldId id="297"/>
            <p14:sldId id="298"/>
            <p14:sldId id="299"/>
            <p14:sldId id="300"/>
            <p14:sldId id="301"/>
            <p14:sldId id="363"/>
            <p14:sldId id="364"/>
            <p14:sldId id="365"/>
            <p14:sldId id="366"/>
            <p14:sldId id="367"/>
            <p14:sldId id="368"/>
            <p14:sldId id="369"/>
            <p14:sldId id="370"/>
            <p14:sldId id="310"/>
            <p14:sldId id="311"/>
            <p14:sldId id="312"/>
            <p14:sldId id="313"/>
            <p14:sldId id="371"/>
            <p14:sldId id="315"/>
            <p14:sldId id="316"/>
            <p14:sldId id="317"/>
            <p14:sldId id="318"/>
            <p14:sldId id="372"/>
            <p14:sldId id="373"/>
            <p14:sldId id="374"/>
            <p14:sldId id="324"/>
            <p14:sldId id="325"/>
            <p14:sldId id="326"/>
            <p14:sldId id="327"/>
            <p14:sldId id="328"/>
            <p14:sldId id="329"/>
            <p14:sldId id="330"/>
            <p14:sldId id="331"/>
            <p14:sldId id="332"/>
            <p14:sldId id="333"/>
            <p14:sldId id="334"/>
            <p14:sldId id="335"/>
            <p14:sldId id="336"/>
            <p14:sldId id="337"/>
            <p14:sldId id="338"/>
            <p14:sldId id="339"/>
            <p14:sldId id="340"/>
            <p14:sldId id="341"/>
            <p14:sldId id="342"/>
            <p14:sldId id="343"/>
            <p14:sldId id="344"/>
            <p14:sldId id="345"/>
            <p14:sldId id="346"/>
            <p14:sldId id="347"/>
            <p14:sldId id="348"/>
            <p14:sldId id="349"/>
            <p14:sldId id="350"/>
            <p14:sldId id="351"/>
            <p14:sldId id="375"/>
            <p14:sldId id="376"/>
          </p14:sldIdLst>
        </p14:section>
      </p14:sectionLst>
    </p:ext>
    <p:ext uri="{EFAFB233-063F-42B5-8137-9DF3F51BA10A}">
      <p15:sldGuideLst xmlns:p15="http://schemas.microsoft.com/office/powerpoint/2012/main">
        <p15:guide id="1" orient="horz" pos="1642">
          <p15:clr>
            <a:srgbClr val="A4A3A4"/>
          </p15:clr>
        </p15:guide>
        <p15:guide id="2" pos="2956">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282"/>
    <a:srgbClr val="0000FF"/>
    <a:srgbClr val="005696"/>
    <a:srgbClr val="1B2B47"/>
    <a:srgbClr val="8D1998"/>
    <a:srgbClr val="6F1998"/>
    <a:srgbClr val="601959"/>
    <a:srgbClr val="DA002C"/>
    <a:srgbClr val="C81A30"/>
    <a:srgbClr val="C10B2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40" autoAdjust="0"/>
    <p:restoredTop sz="86506" autoAdjust="0"/>
  </p:normalViewPr>
  <p:slideViewPr>
    <p:cSldViewPr snapToGrid="0">
      <p:cViewPr varScale="1">
        <p:scale>
          <a:sx n="99" d="100"/>
          <a:sy n="99" d="100"/>
        </p:scale>
        <p:origin x="874" y="77"/>
      </p:cViewPr>
      <p:guideLst>
        <p:guide orient="horz" pos="1642"/>
        <p:guide pos="295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52" d="100"/>
          <a:sy n="52" d="100"/>
        </p:scale>
        <p:origin x="2010"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ags" Target="tags/tag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handoutMaster" Target="handoutMasters/handoutMaster1.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E7792CD-600A-D545-896E-B751BBBD033E}" type="datetimeFigureOut">
              <a:rPr lang="en-US" smtClean="0"/>
              <a:t>6/12/2018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9B90D62-22BB-4F45-9AE1-DDEBFA3F941B}" type="slidenum">
              <a:rPr lang="en-US" smtClean="0"/>
              <a:t>‹#›</a:t>
            </a:fld>
            <a:endParaRPr lang="en-US"/>
          </a:p>
        </p:txBody>
      </p:sp>
    </p:spTree>
    <p:extLst>
      <p:ext uri="{BB962C8B-B14F-4D97-AF65-F5344CB8AC3E}">
        <p14:creationId xmlns:p14="http://schemas.microsoft.com/office/powerpoint/2010/main" val="157423171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921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ea typeface="ＭＳ Ｐゴシック" charset="-128"/>
                <a:cs typeface="ＭＳ Ｐゴシック" charset="-128"/>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922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22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922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84D0695D-E85C-AF4A-9E45-8324A3C0309E}" type="slidenum">
              <a:rPr lang="en-US"/>
              <a:pPr>
                <a:defRPr/>
              </a:pPr>
              <a:t>‹#›</a:t>
            </a:fld>
            <a:endParaRPr lang="en-US"/>
          </a:p>
        </p:txBody>
      </p:sp>
    </p:spTree>
    <p:extLst>
      <p:ext uri="{BB962C8B-B14F-4D97-AF65-F5344CB8AC3E}">
        <p14:creationId xmlns:p14="http://schemas.microsoft.com/office/powerpoint/2010/main" val="119717424"/>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uscis.gov/humanitarian/temporary-protected-status#Automatic%20Employment%20Authorization%20Document%20(EAD)%20Extension"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4D0695D-E85C-AF4A-9E45-8324A3C0309E}"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6563187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8304687-E9C1-4EA5-B20B-8CFAD4CD3857}" type="slidenum">
              <a:rPr lang="en-US" smtClean="0"/>
              <a:pPr/>
              <a:t>25</a:t>
            </a:fld>
            <a:endParaRPr lang="en-US"/>
          </a:p>
        </p:txBody>
      </p:sp>
    </p:spTree>
    <p:extLst>
      <p:ext uri="{BB962C8B-B14F-4D97-AF65-F5344CB8AC3E}">
        <p14:creationId xmlns:p14="http://schemas.microsoft.com/office/powerpoint/2010/main" val="38521623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Automatic Employment Authorization Document (EAD) Extension</a:t>
            </a:r>
          </a:p>
          <a:p>
            <a:endParaRPr lang="en-US" sz="1200" u="sng" dirty="0"/>
          </a:p>
          <a:p>
            <a:r>
              <a:rPr lang="en-US" sz="1200" dirty="0"/>
              <a:t>Sudan, Nicaragua, Haiti, El Salvador, Honduras and Nepal terminated</a:t>
            </a:r>
          </a:p>
          <a:p>
            <a:endParaRPr lang="en-US" sz="1200" dirty="0"/>
          </a:p>
          <a:p>
            <a:r>
              <a:rPr lang="en-US" sz="1200" dirty="0"/>
              <a:t>Sometimes DHS must issue a blanket automatic extension of the expiring EADs for TPS beneficiaries of a specific country in order to allow time for EADs with new validity dates to be issued. If the employee’s country’s EADs have been automatically extended, it will be indicated on the country specific pages to the left.</a:t>
            </a:r>
          </a:p>
          <a:p>
            <a:endParaRPr lang="en-US" sz="1200" dirty="0"/>
          </a:p>
          <a:p>
            <a:r>
              <a:rPr lang="en-US" sz="1050" dirty="0"/>
              <a:t>Source:  </a:t>
            </a:r>
            <a:r>
              <a:rPr lang="en-US" sz="1050" dirty="0">
                <a:hlinkClick r:id="rId3"/>
              </a:rPr>
              <a:t>https://www.uscis.gov/humanitarian/temporary-protected-status#Automatic%20Employment%20Authorization%20Document%20(EAD)%20Extension</a:t>
            </a:r>
            <a:endParaRPr lang="en-US" sz="1050" dirty="0"/>
          </a:p>
          <a:p>
            <a:endParaRPr lang="en-US" dirty="0"/>
          </a:p>
        </p:txBody>
      </p:sp>
      <p:sp>
        <p:nvSpPr>
          <p:cNvPr id="4" name="Slide Number Placeholder 3"/>
          <p:cNvSpPr>
            <a:spLocks noGrp="1"/>
          </p:cNvSpPr>
          <p:nvPr>
            <p:ph type="sldNum" sz="quarter" idx="10"/>
          </p:nvPr>
        </p:nvSpPr>
        <p:spPr/>
        <p:txBody>
          <a:bodyPr/>
          <a:lstStyle/>
          <a:p>
            <a:fld id="{38304687-E9C1-4EA5-B20B-8CFAD4CD3857}" type="slidenum">
              <a:rPr lang="en-US" smtClean="0"/>
              <a:pPr/>
              <a:t>26</a:t>
            </a:fld>
            <a:endParaRPr lang="en-US"/>
          </a:p>
        </p:txBody>
      </p:sp>
    </p:spTree>
    <p:extLst>
      <p:ext uri="{BB962C8B-B14F-4D97-AF65-F5344CB8AC3E}">
        <p14:creationId xmlns:p14="http://schemas.microsoft.com/office/powerpoint/2010/main" val="34641994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a:t>Multiple Social Security Cards (SSCs) with different numbers, documents for the same person containing different A numbers are red flags and may trigger a duty to investigate. </a:t>
            </a:r>
          </a:p>
          <a:p>
            <a:pPr marL="285750" indent="-285750">
              <a:buFont typeface="Arial" panose="020B0604020202020204" pitchFamily="34" charset="0"/>
              <a:buChar char="•"/>
            </a:pPr>
            <a:r>
              <a:rPr lang="en-US" dirty="0"/>
              <a:t>Employers may wish to implement a “dishonesty policy” allowing them to take action (including termination) against employees who initially present fraudulent documents and later become work authorized and present genuine documents.</a:t>
            </a:r>
          </a:p>
          <a:p>
            <a:endParaRPr lang="en-US" dirty="0"/>
          </a:p>
        </p:txBody>
      </p:sp>
      <p:sp>
        <p:nvSpPr>
          <p:cNvPr id="4" name="Slide Number Placeholder 3"/>
          <p:cNvSpPr>
            <a:spLocks noGrp="1"/>
          </p:cNvSpPr>
          <p:nvPr>
            <p:ph type="sldNum" sz="quarter" idx="10"/>
          </p:nvPr>
        </p:nvSpPr>
        <p:spPr/>
        <p:txBody>
          <a:bodyPr/>
          <a:lstStyle/>
          <a:p>
            <a:fld id="{38304687-E9C1-4EA5-B20B-8CFAD4CD3857}" type="slidenum">
              <a:rPr lang="en-US" smtClean="0"/>
              <a:pPr/>
              <a:t>27</a:t>
            </a:fld>
            <a:endParaRPr lang="en-US"/>
          </a:p>
        </p:txBody>
      </p:sp>
    </p:spTree>
    <p:extLst>
      <p:ext uri="{BB962C8B-B14F-4D97-AF65-F5344CB8AC3E}">
        <p14:creationId xmlns:p14="http://schemas.microsoft.com/office/powerpoint/2010/main" val="3673410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only cover I-9 audits in this</a:t>
            </a:r>
            <a:r>
              <a:rPr lang="en-US" baseline="0" dirty="0"/>
              <a:t> session, but additional materials about site visits and raids are provided for those who are interested.</a:t>
            </a:r>
            <a:endParaRPr lang="en-US" dirty="0"/>
          </a:p>
        </p:txBody>
      </p:sp>
      <p:sp>
        <p:nvSpPr>
          <p:cNvPr id="4" name="Slide Number Placeholder 3"/>
          <p:cNvSpPr>
            <a:spLocks noGrp="1"/>
          </p:cNvSpPr>
          <p:nvPr>
            <p:ph type="sldNum" sz="quarter" idx="10"/>
          </p:nvPr>
        </p:nvSpPr>
        <p:spPr/>
        <p:txBody>
          <a:bodyPr/>
          <a:lstStyle/>
          <a:p>
            <a:fld id="{38304687-E9C1-4EA5-B20B-8CFAD4CD3857}" type="slidenum">
              <a:rPr lang="en-US" smtClean="0"/>
              <a:pPr/>
              <a:t>45</a:t>
            </a:fld>
            <a:endParaRPr lang="en-US"/>
          </a:p>
        </p:txBody>
      </p:sp>
    </p:spTree>
    <p:extLst>
      <p:ext uri="{BB962C8B-B14F-4D97-AF65-F5344CB8AC3E}">
        <p14:creationId xmlns:p14="http://schemas.microsoft.com/office/powerpoint/2010/main" val="40070835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3027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0275">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0275">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0275">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434CB27F-7AD0-47BE-9D5D-A9E99C6935D6}" type="slidenum">
              <a:rPr lang="en-US" altLang="en-US"/>
              <a:pPr>
                <a:spcBef>
                  <a:spcPct val="0"/>
                </a:spcBef>
              </a:pPr>
              <a:t>51</a:t>
            </a:fld>
            <a:endParaRPr lang="en-US" altLang="en-US"/>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ＭＳ Ｐゴシック" panose="020B0600070205080204" pitchFamily="34" charset="-128"/>
              </a:rPr>
              <a:t>IRCA’s </a:t>
            </a:r>
            <a:r>
              <a:rPr lang="en-US" altLang="en-US" dirty="0" err="1">
                <a:latin typeface="Arial" panose="020B0604020202020204" pitchFamily="34" charset="0"/>
                <a:ea typeface="ＭＳ Ｐゴシック" panose="020B0600070205080204" pitchFamily="34" charset="-128"/>
              </a:rPr>
              <a:t>antidiscrim</a:t>
            </a:r>
            <a:r>
              <a:rPr lang="en-US" altLang="en-US" dirty="0">
                <a:latin typeface="Arial" panose="020B0604020202020204" pitchFamily="34" charset="0"/>
                <a:ea typeface="ＭＳ Ｐゴシック" panose="020B0600070205080204" pitchFamily="34" charset="-128"/>
              </a:rPr>
              <a:t> provisions try to prevent overzealous </a:t>
            </a:r>
            <a:r>
              <a:rPr lang="en-US" altLang="en-US" dirty="0" err="1">
                <a:latin typeface="Arial" panose="020B0604020202020204" pitchFamily="34" charset="0"/>
                <a:ea typeface="ＭＳ Ｐゴシック" panose="020B0600070205080204" pitchFamily="34" charset="-128"/>
              </a:rPr>
              <a:t>er's</a:t>
            </a:r>
            <a:r>
              <a:rPr lang="en-US" altLang="en-US" dirty="0">
                <a:latin typeface="Arial" panose="020B0604020202020204" pitchFamily="34" charset="0"/>
                <a:ea typeface="ＭＳ Ｐゴシック" panose="020B0600070205080204" pitchFamily="34" charset="-128"/>
              </a:rPr>
              <a:t> from excluding lawful workers who appear foreign.</a:t>
            </a:r>
          </a:p>
          <a:p>
            <a:endParaRPr lang="en-US" altLang="en-US" dirty="0">
              <a:latin typeface="Arial" panose="020B0604020202020204" pitchFamily="34" charset="0"/>
              <a:ea typeface="ＭＳ Ｐゴシック" panose="020B0600070205080204" pitchFamily="34" charset="-128"/>
            </a:endParaRPr>
          </a:p>
          <a:p>
            <a:endParaRPr lang="en-US" altLang="en-US" dirty="0">
              <a:latin typeface="Arial" panose="020B0604020202020204" pitchFamily="34" charset="0"/>
              <a:ea typeface="ＭＳ Ｐゴシック" panose="020B0600070205080204" pitchFamily="34" charset="-128"/>
            </a:endParaRPr>
          </a:p>
        </p:txBody>
      </p:sp>
      <p:sp>
        <p:nvSpPr>
          <p:cNvPr id="2" name="Footer Placeholder 1"/>
          <p:cNvSpPr>
            <a:spLocks noGrp="1"/>
          </p:cNvSpPr>
          <p:nvPr>
            <p:ph type="ftr" sz="quarter" idx="10"/>
          </p:nvPr>
        </p:nvSpPr>
        <p:spPr/>
        <p:txBody>
          <a:bodyPr/>
          <a:lstStyle/>
          <a:p>
            <a:pPr>
              <a:defRPr/>
            </a:pPr>
            <a:endParaRPr lang="en-US"/>
          </a:p>
        </p:txBody>
      </p:sp>
    </p:spTree>
    <p:extLst>
      <p:ext uri="{BB962C8B-B14F-4D97-AF65-F5344CB8AC3E}">
        <p14:creationId xmlns:p14="http://schemas.microsoft.com/office/powerpoint/2010/main" val="4561859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hdr"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3027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0275">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0275">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0275">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en-US" altLang="en-US"/>
              <a:t>www.hyimmigration.com</a:t>
            </a:r>
          </a:p>
        </p:txBody>
      </p:sp>
      <p:sp>
        <p:nvSpPr>
          <p:cNvPr id="61443" name="Rectangle 3"/>
          <p:cNvSpPr>
            <a:spLocks noGrp="1" noChangeArrowheads="1"/>
          </p:cNvSpPr>
          <p:nvPr>
            <p:ph type="dt" sz="quarter"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3027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0275">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0275">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0275">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en-US" altLang="en-US"/>
              <a:t>March 20, 2013</a:t>
            </a:r>
          </a:p>
        </p:txBody>
      </p:sp>
      <p:sp>
        <p:nvSpPr>
          <p:cNvPr id="61444"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3027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0275">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0275">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0275">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AAA4762B-B37F-405C-979E-CBD5DDC8E8FC}" type="slidenum">
              <a:rPr lang="en-US" altLang="en-US"/>
              <a:pPr>
                <a:spcBef>
                  <a:spcPct val="0"/>
                </a:spcBef>
              </a:pPr>
              <a:t>52</a:t>
            </a:fld>
            <a:endParaRPr lang="en-US" altLang="en-US"/>
          </a:p>
        </p:txBody>
      </p:sp>
      <p:sp>
        <p:nvSpPr>
          <p:cNvPr id="61445" name="Rectangle 2"/>
          <p:cNvSpPr>
            <a:spLocks noGrp="1" noRot="1" noChangeAspect="1" noChangeArrowheads="1" noTextEdit="1"/>
          </p:cNvSpPr>
          <p:nvPr>
            <p:ph type="sldImg"/>
          </p:nvPr>
        </p:nvSpPr>
        <p:spPr>
          <a:xfrm>
            <a:off x="407988" y="698500"/>
            <a:ext cx="6197600" cy="3486150"/>
          </a:xfrm>
          <a:ln/>
        </p:spPr>
      </p:sp>
      <p:sp>
        <p:nvSpPr>
          <p:cNvPr id="72710" name="Rectangle 3"/>
          <p:cNvSpPr>
            <a:spLocks noGrp="1" noChangeArrowheads="1"/>
          </p:cNvSpPr>
          <p:nvPr>
            <p:ph type="body" idx="1"/>
          </p:nvPr>
        </p:nvSpPr>
        <p:spPr>
          <a:xfrm>
            <a:off x="935038" y="4418013"/>
            <a:ext cx="5140325" cy="4179887"/>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03213" marR="0" lvl="0" indent="-303213" algn="l" defTabSz="914400" rtl="0" eaLnBrk="1" fontAlgn="auto" latinLnBrk="0" hangingPunct="1">
              <a:lnSpc>
                <a:spcPct val="100000"/>
              </a:lnSpc>
              <a:spcBef>
                <a:spcPts val="0"/>
              </a:spcBef>
              <a:spcAft>
                <a:spcPts val="0"/>
              </a:spcAft>
              <a:buClrTx/>
              <a:buSzTx/>
              <a:buFontTx/>
              <a:buNone/>
              <a:tabLst/>
              <a:defRPr/>
            </a:pPr>
            <a:r>
              <a:rPr lang="en-US" dirty="0"/>
              <a:t>Unauthorized aliens not protected by IRCA </a:t>
            </a:r>
            <a:r>
              <a:rPr lang="en-US" dirty="0" err="1"/>
              <a:t>i.e</a:t>
            </a:r>
            <a:r>
              <a:rPr lang="en-US" dirty="0"/>
              <a:t>, alien who is not lawfully admitted for permanent residence or authorized to work.</a:t>
            </a:r>
          </a:p>
          <a:p>
            <a:pPr marL="303213" indent="-303213" eaLnBrk="1" hangingPunct="1">
              <a:defRPr/>
            </a:pPr>
            <a:endParaRPr lang="en-US" dirty="0"/>
          </a:p>
        </p:txBody>
      </p:sp>
      <p:sp>
        <p:nvSpPr>
          <p:cNvPr id="2" name="Footer Placeholder 1"/>
          <p:cNvSpPr>
            <a:spLocks noGrp="1"/>
          </p:cNvSpPr>
          <p:nvPr>
            <p:ph type="ftr" sz="quarter" idx="10"/>
          </p:nvPr>
        </p:nvSpPr>
        <p:spPr/>
        <p:txBody>
          <a:bodyPr/>
          <a:lstStyle/>
          <a:p>
            <a:pPr>
              <a:defRPr/>
            </a:pPr>
            <a:endParaRPr lang="en-US"/>
          </a:p>
        </p:txBody>
      </p:sp>
    </p:spTree>
    <p:extLst>
      <p:ext uri="{BB962C8B-B14F-4D97-AF65-F5344CB8AC3E}">
        <p14:creationId xmlns:p14="http://schemas.microsoft.com/office/powerpoint/2010/main" val="3271498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hdr"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3027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0275">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0275">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0275">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en-US" altLang="en-US"/>
              <a:t>www.hyimmigration.com</a:t>
            </a:r>
          </a:p>
        </p:txBody>
      </p:sp>
      <p:sp>
        <p:nvSpPr>
          <p:cNvPr id="61443" name="Rectangle 3"/>
          <p:cNvSpPr>
            <a:spLocks noGrp="1" noChangeArrowheads="1"/>
          </p:cNvSpPr>
          <p:nvPr>
            <p:ph type="dt" sz="quarter"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3027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0275">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0275">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0275">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en-US" altLang="en-US"/>
              <a:t>March 20, 2013</a:t>
            </a:r>
          </a:p>
        </p:txBody>
      </p:sp>
      <p:sp>
        <p:nvSpPr>
          <p:cNvPr id="61444"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3027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0275">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0275">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0275">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AAA4762B-B37F-405C-979E-CBD5DDC8E8FC}" type="slidenum">
              <a:rPr lang="en-US" altLang="en-US"/>
              <a:pPr>
                <a:spcBef>
                  <a:spcPct val="0"/>
                </a:spcBef>
              </a:pPr>
              <a:t>53</a:t>
            </a:fld>
            <a:endParaRPr lang="en-US" altLang="en-US"/>
          </a:p>
        </p:txBody>
      </p:sp>
      <p:sp>
        <p:nvSpPr>
          <p:cNvPr id="61445" name="Rectangle 2"/>
          <p:cNvSpPr>
            <a:spLocks noGrp="1" noRot="1" noChangeAspect="1" noChangeArrowheads="1" noTextEdit="1"/>
          </p:cNvSpPr>
          <p:nvPr>
            <p:ph type="sldImg"/>
          </p:nvPr>
        </p:nvSpPr>
        <p:spPr>
          <a:xfrm>
            <a:off x="407988" y="698500"/>
            <a:ext cx="6197600" cy="3486150"/>
          </a:xfrm>
          <a:ln/>
        </p:spPr>
      </p:sp>
      <p:sp>
        <p:nvSpPr>
          <p:cNvPr id="72710" name="Rectangle 3"/>
          <p:cNvSpPr>
            <a:spLocks noGrp="1" noChangeArrowheads="1"/>
          </p:cNvSpPr>
          <p:nvPr>
            <p:ph type="body" idx="1"/>
          </p:nvPr>
        </p:nvSpPr>
        <p:spPr>
          <a:xfrm>
            <a:off x="935038" y="4418013"/>
            <a:ext cx="5140325" cy="4179887"/>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03213" marR="0" lvl="0" indent="-303213" algn="l" defTabSz="914400" rtl="0" eaLnBrk="1" fontAlgn="auto" latinLnBrk="0" hangingPunct="1">
              <a:lnSpc>
                <a:spcPct val="100000"/>
              </a:lnSpc>
              <a:spcBef>
                <a:spcPts val="0"/>
              </a:spcBef>
              <a:spcAft>
                <a:spcPts val="0"/>
              </a:spcAft>
              <a:buClrTx/>
              <a:buSzTx/>
              <a:buFontTx/>
              <a:buNone/>
              <a:tabLst/>
              <a:defRPr/>
            </a:pPr>
            <a:endParaRPr lang="en-US" dirty="0"/>
          </a:p>
          <a:p>
            <a:pPr marL="303213" indent="-303213" eaLnBrk="1" hangingPunct="1">
              <a:defRPr/>
            </a:pPr>
            <a:endParaRPr lang="en-US" dirty="0"/>
          </a:p>
        </p:txBody>
      </p:sp>
      <p:sp>
        <p:nvSpPr>
          <p:cNvPr id="2" name="Footer Placeholder 1"/>
          <p:cNvSpPr>
            <a:spLocks noGrp="1"/>
          </p:cNvSpPr>
          <p:nvPr>
            <p:ph type="ftr" sz="quarter" idx="10"/>
          </p:nvPr>
        </p:nvSpPr>
        <p:spPr/>
        <p:txBody>
          <a:bodyPr/>
          <a:lstStyle/>
          <a:p>
            <a:pPr>
              <a:defRPr/>
            </a:pPr>
            <a:endParaRPr lang="en-US"/>
          </a:p>
        </p:txBody>
      </p:sp>
    </p:spTree>
    <p:extLst>
      <p:ext uri="{BB962C8B-B14F-4D97-AF65-F5344CB8AC3E}">
        <p14:creationId xmlns:p14="http://schemas.microsoft.com/office/powerpoint/2010/main" val="5071977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hdr"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3027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0275">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0275">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0275">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en-US" altLang="en-US"/>
              <a:t>www.hyimmigration.com</a:t>
            </a:r>
          </a:p>
        </p:txBody>
      </p:sp>
      <p:sp>
        <p:nvSpPr>
          <p:cNvPr id="61443" name="Rectangle 3"/>
          <p:cNvSpPr>
            <a:spLocks noGrp="1" noChangeArrowheads="1"/>
          </p:cNvSpPr>
          <p:nvPr>
            <p:ph type="dt" sz="quarter"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3027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0275">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0275">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0275">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en-US" altLang="en-US"/>
              <a:t>March 20, 2013</a:t>
            </a:r>
          </a:p>
        </p:txBody>
      </p:sp>
      <p:sp>
        <p:nvSpPr>
          <p:cNvPr id="61444"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3027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0275">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0275">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0275">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AAA4762B-B37F-405C-979E-CBD5DDC8E8FC}" type="slidenum">
              <a:rPr lang="en-US" altLang="en-US"/>
              <a:pPr>
                <a:spcBef>
                  <a:spcPct val="0"/>
                </a:spcBef>
              </a:pPr>
              <a:t>54</a:t>
            </a:fld>
            <a:endParaRPr lang="en-US" altLang="en-US"/>
          </a:p>
        </p:txBody>
      </p:sp>
      <p:sp>
        <p:nvSpPr>
          <p:cNvPr id="61445" name="Rectangle 2"/>
          <p:cNvSpPr>
            <a:spLocks noGrp="1" noRot="1" noChangeAspect="1" noChangeArrowheads="1" noTextEdit="1"/>
          </p:cNvSpPr>
          <p:nvPr>
            <p:ph type="sldImg"/>
          </p:nvPr>
        </p:nvSpPr>
        <p:spPr>
          <a:xfrm>
            <a:off x="407988" y="698500"/>
            <a:ext cx="6197600" cy="3486150"/>
          </a:xfrm>
          <a:ln/>
        </p:spPr>
      </p:sp>
      <p:sp>
        <p:nvSpPr>
          <p:cNvPr id="72710" name="Rectangle 3"/>
          <p:cNvSpPr>
            <a:spLocks noGrp="1" noChangeArrowheads="1"/>
          </p:cNvSpPr>
          <p:nvPr>
            <p:ph type="body" idx="1"/>
          </p:nvPr>
        </p:nvSpPr>
        <p:spPr>
          <a:xfrm>
            <a:off x="935038" y="4418013"/>
            <a:ext cx="5140325" cy="4179887"/>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03213" marR="0" lvl="0" indent="-303213" algn="l" defTabSz="914400" rtl="0" eaLnBrk="1" fontAlgn="auto" latinLnBrk="0" hangingPunct="1">
              <a:lnSpc>
                <a:spcPct val="100000"/>
              </a:lnSpc>
              <a:spcBef>
                <a:spcPts val="0"/>
              </a:spcBef>
              <a:spcAft>
                <a:spcPts val="0"/>
              </a:spcAft>
              <a:buClrTx/>
              <a:buSzTx/>
              <a:buFontTx/>
              <a:buNone/>
              <a:tabLst/>
              <a:defRPr/>
            </a:pPr>
            <a:endParaRPr lang="en-US" dirty="0"/>
          </a:p>
          <a:p>
            <a:pPr marL="303213" indent="-303213" eaLnBrk="1" hangingPunct="1">
              <a:defRPr/>
            </a:pPr>
            <a:endParaRPr lang="en-US" dirty="0"/>
          </a:p>
        </p:txBody>
      </p:sp>
      <p:sp>
        <p:nvSpPr>
          <p:cNvPr id="2" name="Footer Placeholder 1"/>
          <p:cNvSpPr>
            <a:spLocks noGrp="1"/>
          </p:cNvSpPr>
          <p:nvPr>
            <p:ph type="ftr" sz="quarter" idx="10"/>
          </p:nvPr>
        </p:nvSpPr>
        <p:spPr/>
        <p:txBody>
          <a:bodyPr/>
          <a:lstStyle/>
          <a:p>
            <a:pPr>
              <a:defRPr/>
            </a:pPr>
            <a:endParaRPr lang="en-US"/>
          </a:p>
        </p:txBody>
      </p:sp>
    </p:spTree>
    <p:extLst>
      <p:ext uri="{BB962C8B-B14F-4D97-AF65-F5344CB8AC3E}">
        <p14:creationId xmlns:p14="http://schemas.microsoft.com/office/powerpoint/2010/main" val="33482912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hdr"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3027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0275">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0275">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0275">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en-US" altLang="en-US"/>
              <a:t>www.hyimmigration.com</a:t>
            </a:r>
          </a:p>
        </p:txBody>
      </p:sp>
      <p:sp>
        <p:nvSpPr>
          <p:cNvPr id="61443" name="Rectangle 3"/>
          <p:cNvSpPr>
            <a:spLocks noGrp="1" noChangeArrowheads="1"/>
          </p:cNvSpPr>
          <p:nvPr>
            <p:ph type="dt" sz="quarter"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3027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0275">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0275">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0275">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en-US" altLang="en-US"/>
              <a:t>March 20, 2013</a:t>
            </a:r>
          </a:p>
        </p:txBody>
      </p:sp>
      <p:sp>
        <p:nvSpPr>
          <p:cNvPr id="61444"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3027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0275">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0275">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0275">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AAA4762B-B37F-405C-979E-CBD5DDC8E8FC}" type="slidenum">
              <a:rPr lang="en-US" altLang="en-US"/>
              <a:pPr>
                <a:spcBef>
                  <a:spcPct val="0"/>
                </a:spcBef>
              </a:pPr>
              <a:t>55</a:t>
            </a:fld>
            <a:endParaRPr lang="en-US" altLang="en-US"/>
          </a:p>
        </p:txBody>
      </p:sp>
      <p:sp>
        <p:nvSpPr>
          <p:cNvPr id="61445" name="Rectangle 2"/>
          <p:cNvSpPr>
            <a:spLocks noGrp="1" noRot="1" noChangeAspect="1" noChangeArrowheads="1" noTextEdit="1"/>
          </p:cNvSpPr>
          <p:nvPr>
            <p:ph type="sldImg"/>
          </p:nvPr>
        </p:nvSpPr>
        <p:spPr>
          <a:xfrm>
            <a:off x="407988" y="698500"/>
            <a:ext cx="6197600" cy="3486150"/>
          </a:xfrm>
          <a:ln/>
        </p:spPr>
      </p:sp>
      <p:sp>
        <p:nvSpPr>
          <p:cNvPr id="72710" name="Rectangle 3"/>
          <p:cNvSpPr>
            <a:spLocks noGrp="1" noChangeArrowheads="1"/>
          </p:cNvSpPr>
          <p:nvPr>
            <p:ph type="body" idx="1"/>
          </p:nvPr>
        </p:nvSpPr>
        <p:spPr>
          <a:xfrm>
            <a:off x="935038" y="4418013"/>
            <a:ext cx="5140325" cy="4179887"/>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03213" marR="0" lvl="0" indent="-303213" algn="l" defTabSz="914400" rtl="0" eaLnBrk="1" fontAlgn="auto" latinLnBrk="0" hangingPunct="1">
              <a:lnSpc>
                <a:spcPct val="100000"/>
              </a:lnSpc>
              <a:spcBef>
                <a:spcPts val="0"/>
              </a:spcBef>
              <a:spcAft>
                <a:spcPts val="0"/>
              </a:spcAft>
              <a:buClrTx/>
              <a:buSzTx/>
              <a:buFontTx/>
              <a:buNone/>
              <a:tabLst/>
              <a:defRPr/>
            </a:pPr>
            <a:endParaRPr lang="en-US" dirty="0"/>
          </a:p>
          <a:p>
            <a:pPr marL="303213" indent="-303213" eaLnBrk="1" hangingPunct="1">
              <a:defRPr/>
            </a:pPr>
            <a:endParaRPr lang="en-US" dirty="0"/>
          </a:p>
        </p:txBody>
      </p:sp>
      <p:sp>
        <p:nvSpPr>
          <p:cNvPr id="2" name="Footer Placeholder 1"/>
          <p:cNvSpPr>
            <a:spLocks noGrp="1"/>
          </p:cNvSpPr>
          <p:nvPr>
            <p:ph type="ftr" sz="quarter" idx="10"/>
          </p:nvPr>
        </p:nvSpPr>
        <p:spPr/>
        <p:txBody>
          <a:bodyPr/>
          <a:lstStyle/>
          <a:p>
            <a:pPr>
              <a:defRPr/>
            </a:pPr>
            <a:endParaRPr lang="en-US"/>
          </a:p>
        </p:txBody>
      </p:sp>
    </p:spTree>
    <p:extLst>
      <p:ext uri="{BB962C8B-B14F-4D97-AF65-F5344CB8AC3E}">
        <p14:creationId xmlns:p14="http://schemas.microsoft.com/office/powerpoint/2010/main" val="29964361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8304687-E9C1-4EA5-B20B-8CFAD4CD3857}" type="slidenum">
              <a:rPr lang="en-US" smtClean="0"/>
              <a:pPr/>
              <a:t>57</a:t>
            </a:fld>
            <a:endParaRPr lang="en-US"/>
          </a:p>
        </p:txBody>
      </p:sp>
    </p:spTree>
    <p:extLst>
      <p:ext uri="{BB962C8B-B14F-4D97-AF65-F5344CB8AC3E}">
        <p14:creationId xmlns:p14="http://schemas.microsoft.com/office/powerpoint/2010/main" val="13973525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Get a sense</a:t>
            </a:r>
            <a:r>
              <a:rPr lang="en-US" baseline="0" dirty="0"/>
              <a:t> of the audience – </a:t>
            </a:r>
          </a:p>
          <a:p>
            <a:r>
              <a:rPr lang="en-US" baseline="0" dirty="0"/>
              <a:t>Who in the room is personally responsible for completing I9s?  Oversees I9 process?  </a:t>
            </a:r>
          </a:p>
          <a:p>
            <a:r>
              <a:rPr lang="en-US" baseline="0" dirty="0"/>
              <a:t>Who in the room participates in </a:t>
            </a:r>
            <a:r>
              <a:rPr lang="en-US" baseline="0" dirty="0" err="1"/>
              <a:t>eVerify</a:t>
            </a:r>
            <a:r>
              <a:rPr lang="en-US" baseline="0" dirty="0"/>
              <a:t>?</a:t>
            </a:r>
          </a:p>
          <a:p>
            <a:r>
              <a:rPr lang="en-US" baseline="0" dirty="0"/>
              <a:t>Who in the room employs foreign students?</a:t>
            </a:r>
          </a:p>
          <a:p>
            <a:r>
              <a:rPr lang="en-US" baseline="0" dirty="0"/>
              <a:t>Survey for industries?</a:t>
            </a:r>
            <a:endParaRPr lang="en-US" dirty="0"/>
          </a:p>
        </p:txBody>
      </p:sp>
      <p:sp>
        <p:nvSpPr>
          <p:cNvPr id="4" name="Slide Number Placeholder 3"/>
          <p:cNvSpPr>
            <a:spLocks noGrp="1"/>
          </p:cNvSpPr>
          <p:nvPr>
            <p:ph type="sldNum" sz="quarter" idx="10"/>
          </p:nvPr>
        </p:nvSpPr>
        <p:spPr/>
        <p:txBody>
          <a:bodyPr/>
          <a:lstStyle/>
          <a:p>
            <a:fld id="{38304687-E9C1-4EA5-B20B-8CFAD4CD3857}" type="slidenum">
              <a:rPr lang="en-US" smtClean="0"/>
              <a:pPr/>
              <a:t>3</a:t>
            </a:fld>
            <a:endParaRPr lang="en-US"/>
          </a:p>
        </p:txBody>
      </p:sp>
    </p:spTree>
    <p:extLst>
      <p:ext uri="{BB962C8B-B14F-4D97-AF65-F5344CB8AC3E}">
        <p14:creationId xmlns:p14="http://schemas.microsoft.com/office/powerpoint/2010/main" val="19271433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ＭＳ Ｐゴシック" panose="020B0600070205080204" pitchFamily="34" charset="-128"/>
              </a:rPr>
              <a:t>How does ICE select </a:t>
            </a:r>
            <a:r>
              <a:rPr lang="en-US" altLang="en-US" dirty="0" err="1">
                <a:latin typeface="Arial" panose="020B0604020202020204" pitchFamily="34" charset="0"/>
                <a:ea typeface="ＭＳ Ｐゴシック" panose="020B0600070205080204" pitchFamily="34" charset="-128"/>
              </a:rPr>
              <a:t>er</a:t>
            </a:r>
            <a:r>
              <a:rPr lang="en-US" altLang="en-US" dirty="0">
                <a:latin typeface="Arial" panose="020B0604020202020204" pitchFamily="34" charset="0"/>
                <a:ea typeface="ＭＳ Ｐゴシック" panose="020B0600070205080204" pitchFamily="34" charset="-128"/>
              </a:rPr>
              <a:t> for inspection?  answer far from clear.   In general, </a:t>
            </a:r>
            <a:r>
              <a:rPr lang="en-US" altLang="en-US" dirty="0" err="1">
                <a:latin typeface="Arial" panose="020B0604020202020204" pitchFamily="34" charset="0"/>
                <a:ea typeface="ＭＳ Ｐゴシック" panose="020B0600070205080204" pitchFamily="34" charset="-128"/>
              </a:rPr>
              <a:t>usu</a:t>
            </a:r>
            <a:r>
              <a:rPr lang="en-US" altLang="en-US" dirty="0">
                <a:latin typeface="Arial" panose="020B0604020202020204" pitchFamily="34" charset="0"/>
                <a:ea typeface="ＭＳ Ｐゴシック" panose="020B0600070205080204" pitchFamily="34" charset="-128"/>
              </a:rPr>
              <a:t> based on ”credible leads, e.g. complaints from disgruntled employees, tips from the public or cases having national security or public safety implications (e.g., employers at airports).  Or based on referrals from other government agencies, e.g. WH div of DOL.  Industries w/high turn-over &amp;</a:t>
            </a:r>
            <a:r>
              <a:rPr lang="en-US" altLang="en-US" baseline="0" dirty="0">
                <a:latin typeface="Arial" panose="020B0604020202020204" pitchFamily="34" charset="0"/>
                <a:ea typeface="ＭＳ Ｐゴシック" panose="020B0600070205080204" pitchFamily="34" charset="-128"/>
              </a:rPr>
              <a:t> </a:t>
            </a:r>
            <a:r>
              <a:rPr lang="en-US" altLang="en-US" dirty="0">
                <a:latin typeface="Arial" panose="020B0604020202020204" pitchFamily="34" charset="0"/>
                <a:ea typeface="ＭＳ Ｐゴシック" panose="020B0600070205080204" pitchFamily="34" charset="-128"/>
              </a:rPr>
              <a:t>frequent reports of undocumented workers, e.g., construction, hospitality, retail &amp; other industries.</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In summer 2015</a:t>
            </a:r>
            <a:r>
              <a:rPr lang="en-US" altLang="en-US" baseline="0" dirty="0">
                <a:latin typeface="Arial" panose="020B0604020202020204" pitchFamily="34" charset="0"/>
                <a:ea typeface="ＭＳ Ｐゴシック" panose="020B0600070205080204" pitchFamily="34" charset="-128"/>
              </a:rPr>
              <a:t>, three of our clients in the construction industry were audited.  As we go through the next slides on the I9 audit process, I’ll share some real-life examples and anecdotes from those three audits.</a:t>
            </a:r>
            <a:endParaRPr lang="en-US" altLang="en-US" dirty="0">
              <a:latin typeface="Arial" panose="020B0604020202020204" pitchFamily="34" charset="0"/>
              <a:ea typeface="ＭＳ Ｐゴシック" panose="020B0600070205080204" pitchFamily="34" charset="-128"/>
            </a:endParaRPr>
          </a:p>
          <a:p>
            <a:endParaRPr lang="en-US" altLang="en-US" dirty="0">
              <a:latin typeface="Arial" panose="020B0604020202020204" pitchFamily="34" charset="0"/>
              <a:ea typeface="ＭＳ Ｐゴシック" panose="020B0600070205080204" pitchFamily="34" charset="-128"/>
            </a:endParaRPr>
          </a:p>
        </p:txBody>
      </p:sp>
      <p:sp>
        <p:nvSpPr>
          <p:cNvPr id="4" name="Header Placeholder 3"/>
          <p:cNvSpPr>
            <a:spLocks noGrp="1"/>
          </p:cNvSpPr>
          <p:nvPr>
            <p:ph type="hdr" sz="quarter"/>
          </p:nvPr>
        </p:nvSpPr>
        <p:spPr/>
        <p:txBody>
          <a:bodyPr/>
          <a:lstStyle/>
          <a:p>
            <a:pPr>
              <a:defRPr/>
            </a:pPr>
            <a:r>
              <a:rPr lang="en-US"/>
              <a:t>www.hyimmigration.com</a:t>
            </a:r>
          </a:p>
        </p:txBody>
      </p:sp>
      <p:sp>
        <p:nvSpPr>
          <p:cNvPr id="5" name="Date Placeholder 4"/>
          <p:cNvSpPr>
            <a:spLocks noGrp="1"/>
          </p:cNvSpPr>
          <p:nvPr>
            <p:ph type="dt" sz="quarter" idx="1"/>
          </p:nvPr>
        </p:nvSpPr>
        <p:spPr/>
        <p:txBody>
          <a:bodyPr/>
          <a:lstStyle/>
          <a:p>
            <a:pPr>
              <a:defRPr/>
            </a:pPr>
            <a:r>
              <a:rPr lang="en-US" dirty="0"/>
              <a:t>March 20, 2013</a:t>
            </a:r>
          </a:p>
        </p:txBody>
      </p:sp>
      <p:sp>
        <p:nvSpPr>
          <p:cNvPr id="57350" name="Slide Number Placeholder 5"/>
          <p:cNvSpPr>
            <a:spLocks noGrp="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3027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0275">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0275">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0275">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B9517F8C-B180-465A-8724-C67F69EF0019}" type="slidenum">
              <a:rPr lang="en-US" altLang="en-US"/>
              <a:pPr>
                <a:spcBef>
                  <a:spcPct val="0"/>
                </a:spcBef>
              </a:pPr>
              <a:t>58</a:t>
            </a:fld>
            <a:endParaRPr lang="en-US" altLang="en-US"/>
          </a:p>
        </p:txBody>
      </p:sp>
      <p:sp>
        <p:nvSpPr>
          <p:cNvPr id="2" name="Footer Placeholder 1"/>
          <p:cNvSpPr>
            <a:spLocks noGrp="1"/>
          </p:cNvSpPr>
          <p:nvPr>
            <p:ph type="ftr" sz="quarter" idx="10"/>
          </p:nvPr>
        </p:nvSpPr>
        <p:spPr/>
        <p:txBody>
          <a:bodyPr/>
          <a:lstStyle/>
          <a:p>
            <a:pPr>
              <a:defRPr/>
            </a:pPr>
            <a:endParaRPr lang="en-US"/>
          </a:p>
        </p:txBody>
      </p:sp>
    </p:spTree>
    <p:extLst>
      <p:ext uri="{BB962C8B-B14F-4D97-AF65-F5344CB8AC3E}">
        <p14:creationId xmlns:p14="http://schemas.microsoft.com/office/powerpoint/2010/main" val="12874557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r>
              <a:rPr lang="en-US" baseline="0" dirty="0"/>
              <a:t> this case NOI was se</a:t>
            </a:r>
            <a:r>
              <a:rPr lang="en-US" dirty="0"/>
              <a:t>rved 7/2 (</a:t>
            </a:r>
            <a:r>
              <a:rPr lang="en-US" dirty="0" err="1"/>
              <a:t>thurs</a:t>
            </a:r>
            <a:r>
              <a:rPr lang="en-US" dirty="0"/>
              <a:t>), had to produce docs by 7/8 (following</a:t>
            </a:r>
            <a:r>
              <a:rPr lang="en-US" baseline="0" dirty="0"/>
              <a:t> wed) – notice this falls over a holiday weekend!  Can ask for extension.</a:t>
            </a:r>
          </a:p>
          <a:p>
            <a:endParaRPr lang="en-US" baseline="0" dirty="0"/>
          </a:p>
        </p:txBody>
      </p:sp>
      <p:sp>
        <p:nvSpPr>
          <p:cNvPr id="4" name="Slide Number Placeholder 3"/>
          <p:cNvSpPr>
            <a:spLocks noGrp="1"/>
          </p:cNvSpPr>
          <p:nvPr>
            <p:ph type="sldNum" sz="quarter" idx="10"/>
          </p:nvPr>
        </p:nvSpPr>
        <p:spPr/>
        <p:txBody>
          <a:bodyPr/>
          <a:lstStyle/>
          <a:p>
            <a:fld id="{38304687-E9C1-4EA5-B20B-8CFAD4CD3857}" type="slidenum">
              <a:rPr lang="en-US" smtClean="0"/>
              <a:pPr/>
              <a:t>60</a:t>
            </a:fld>
            <a:endParaRPr lang="en-US"/>
          </a:p>
        </p:txBody>
      </p:sp>
    </p:spTree>
    <p:extLst>
      <p:ext uri="{BB962C8B-B14F-4D97-AF65-F5344CB8AC3E}">
        <p14:creationId xmlns:p14="http://schemas.microsoft.com/office/powerpoint/2010/main" val="25675728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After you turn your I-9s and other documents over to ICE, you then wait for a period of weeks or months, after which you can expect to receive one or</a:t>
            </a:r>
            <a:r>
              <a:rPr lang="en-US" baseline="0" dirty="0"/>
              <a:t> more of three possible notices. </a:t>
            </a:r>
            <a:r>
              <a:rPr lang="en-US" sz="1200" kern="1200" dirty="0">
                <a:solidFill>
                  <a:schemeClr val="tx1"/>
                </a:solidFill>
                <a:effectLst/>
                <a:latin typeface="+mn-lt"/>
                <a:ea typeface="+mn-ea"/>
                <a:cs typeface="+mn-cs"/>
              </a:rPr>
              <a:t>In this case took</a:t>
            </a:r>
            <a:r>
              <a:rPr lang="en-US" sz="1200" kern="1200" baseline="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133 days</a:t>
            </a:r>
            <a:r>
              <a:rPr lang="en-US" sz="1200" b="0" kern="1200" baseline="0" dirty="0">
                <a:solidFill>
                  <a:schemeClr val="tx1"/>
                </a:solidFill>
                <a:effectLst/>
                <a:latin typeface="+mn-lt"/>
                <a:ea typeface="+mn-ea"/>
                <a:cs typeface="+mn-cs"/>
              </a:rPr>
              <a:t> (about 4.5 months) for ICE to issue NSD. </a:t>
            </a:r>
          </a:p>
          <a:p>
            <a:endParaRPr lang="en-US" dirty="0"/>
          </a:p>
        </p:txBody>
      </p:sp>
      <p:sp>
        <p:nvSpPr>
          <p:cNvPr id="4" name="Slide Number Placeholder 3"/>
          <p:cNvSpPr>
            <a:spLocks noGrp="1"/>
          </p:cNvSpPr>
          <p:nvPr>
            <p:ph type="sldNum" sz="quarter" idx="10"/>
          </p:nvPr>
        </p:nvSpPr>
        <p:spPr/>
        <p:txBody>
          <a:bodyPr/>
          <a:lstStyle/>
          <a:p>
            <a:fld id="{38304687-E9C1-4EA5-B20B-8CFAD4CD3857}" type="slidenum">
              <a:rPr lang="en-US" smtClean="0"/>
              <a:pPr/>
              <a:t>61</a:t>
            </a:fld>
            <a:endParaRPr lang="en-US"/>
          </a:p>
        </p:txBody>
      </p:sp>
    </p:spTree>
    <p:extLst>
      <p:ext uri="{BB962C8B-B14F-4D97-AF65-F5344CB8AC3E}">
        <p14:creationId xmlns:p14="http://schemas.microsoft.com/office/powerpoint/2010/main" val="17207898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case, employer had about 250 employees; 138 (more than half of the workforce)</a:t>
            </a:r>
            <a:r>
              <a:rPr lang="en-US" baseline="0" dirty="0"/>
              <a:t> were listed on NSD.  We were given until 12/3, or 10 business days, to reply (note this falls over Thanksgiving holiday).  Result was negotiated termination schedule (next slide).  </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38304687-E9C1-4EA5-B20B-8CFAD4CD3857}" type="slidenum">
              <a:rPr lang="en-US" smtClean="0"/>
              <a:pPr/>
              <a:t>63</a:t>
            </a:fld>
            <a:endParaRPr lang="en-US"/>
          </a:p>
        </p:txBody>
      </p:sp>
    </p:spTree>
    <p:extLst>
      <p:ext uri="{BB962C8B-B14F-4D97-AF65-F5344CB8AC3E}">
        <p14:creationId xmlns:p14="http://schemas.microsoft.com/office/powerpoint/2010/main" val="24564468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Took about one year from NOI to compliance letter</a:t>
            </a:r>
          </a:p>
        </p:txBody>
      </p:sp>
      <p:sp>
        <p:nvSpPr>
          <p:cNvPr id="4" name="Slide Number Placeholder 3"/>
          <p:cNvSpPr>
            <a:spLocks noGrp="1"/>
          </p:cNvSpPr>
          <p:nvPr>
            <p:ph type="sldNum" sz="quarter" idx="10"/>
          </p:nvPr>
        </p:nvSpPr>
        <p:spPr/>
        <p:txBody>
          <a:bodyPr/>
          <a:lstStyle/>
          <a:p>
            <a:fld id="{38304687-E9C1-4EA5-B20B-8CFAD4CD3857}" type="slidenum">
              <a:rPr lang="en-US" smtClean="0"/>
              <a:pPr/>
              <a:t>65</a:t>
            </a:fld>
            <a:endParaRPr lang="en-US"/>
          </a:p>
        </p:txBody>
      </p:sp>
    </p:spTree>
    <p:extLst>
      <p:ext uri="{BB962C8B-B14F-4D97-AF65-F5344CB8AC3E}">
        <p14:creationId xmlns:p14="http://schemas.microsoft.com/office/powerpoint/2010/main" val="25921870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Took about one year</a:t>
            </a:r>
            <a:r>
              <a:rPr lang="en-US" baseline="0" dirty="0"/>
              <a:t> from NOI to warning notice.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In another case we received NOI 7/2015, NSD 8/2016, terminated in 3 groups ending 12/30/16 – no final notice yet.</a:t>
            </a:r>
            <a:endParaRPr lang="en-US" dirty="0"/>
          </a:p>
        </p:txBody>
      </p:sp>
      <p:sp>
        <p:nvSpPr>
          <p:cNvPr id="4" name="Slide Number Placeholder 3"/>
          <p:cNvSpPr>
            <a:spLocks noGrp="1"/>
          </p:cNvSpPr>
          <p:nvPr>
            <p:ph type="sldNum" sz="quarter" idx="10"/>
          </p:nvPr>
        </p:nvSpPr>
        <p:spPr/>
        <p:txBody>
          <a:bodyPr/>
          <a:lstStyle/>
          <a:p>
            <a:fld id="{38304687-E9C1-4EA5-B20B-8CFAD4CD3857}" type="slidenum">
              <a:rPr lang="en-US" smtClean="0"/>
              <a:pPr/>
              <a:t>66</a:t>
            </a:fld>
            <a:endParaRPr lang="en-US"/>
          </a:p>
        </p:txBody>
      </p:sp>
    </p:spTree>
    <p:extLst>
      <p:ext uri="{BB962C8B-B14F-4D97-AF65-F5344CB8AC3E}">
        <p14:creationId xmlns:p14="http://schemas.microsoft.com/office/powerpoint/2010/main" val="15837605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8304687-E9C1-4EA5-B20B-8CFAD4CD3857}" type="slidenum">
              <a:rPr lang="en-US" smtClean="0"/>
              <a:pPr/>
              <a:t>67</a:t>
            </a:fld>
            <a:endParaRPr lang="en-US"/>
          </a:p>
        </p:txBody>
      </p:sp>
    </p:spTree>
    <p:extLst>
      <p:ext uri="{BB962C8B-B14F-4D97-AF65-F5344CB8AC3E}">
        <p14:creationId xmlns:p14="http://schemas.microsoft.com/office/powerpoint/2010/main" val="15817396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agent or auditor will divide the number of knowing hire and continuing to employ violations by the number of employees for which a Form I-9 should have been prepared to obtain a violation percentage. This percentage provides a base fine amount depending on whether this is a First Tier (1st time violator), Second Tier (2nd time violator), or Third Tier (3rd or subsequent time violator) case. The standard fine amount listed in the table relates to </a:t>
            </a:r>
            <a:r>
              <a:rPr lang="en-US" i="1" dirty="0"/>
              <a:t>each</a:t>
            </a:r>
            <a:r>
              <a:rPr lang="en-US" dirty="0"/>
              <a:t> knowing hire and continuing to employ violation.</a:t>
            </a:r>
          </a:p>
        </p:txBody>
      </p:sp>
      <p:sp>
        <p:nvSpPr>
          <p:cNvPr id="4" name="Slide Number Placeholder 3"/>
          <p:cNvSpPr>
            <a:spLocks noGrp="1"/>
          </p:cNvSpPr>
          <p:nvPr>
            <p:ph type="sldNum" sz="quarter" idx="10"/>
          </p:nvPr>
        </p:nvSpPr>
        <p:spPr/>
        <p:txBody>
          <a:bodyPr/>
          <a:lstStyle/>
          <a:p>
            <a:fld id="{38304687-E9C1-4EA5-B20B-8CFAD4CD3857}" type="slidenum">
              <a:rPr lang="en-US" smtClean="0"/>
              <a:pPr/>
              <a:t>69</a:t>
            </a:fld>
            <a:endParaRPr lang="en-US"/>
          </a:p>
        </p:txBody>
      </p:sp>
    </p:spTree>
    <p:extLst>
      <p:ext uri="{BB962C8B-B14F-4D97-AF65-F5344CB8AC3E}">
        <p14:creationId xmlns:p14="http://schemas.microsoft.com/office/powerpoint/2010/main" val="20811698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agent or auditor will divide the number of violations by the number of employees for which a Form I-9 should have been prepared to obtain a violation percentage. This percentage provides a base fine amount depending on whether this is a first offense, second offense, or a third or more offense. The standard fine amount listed in the table relates to </a:t>
            </a:r>
            <a:r>
              <a:rPr lang="en-US" i="1" dirty="0"/>
              <a:t>each</a:t>
            </a:r>
            <a:r>
              <a:rPr lang="en-US" dirty="0"/>
              <a:t> Form I-9 with violations.</a:t>
            </a:r>
          </a:p>
          <a:p>
            <a:endParaRPr lang="en-US" dirty="0"/>
          </a:p>
          <a:p>
            <a:r>
              <a:rPr lang="en-US" dirty="0"/>
              <a:t>Penalties</a:t>
            </a:r>
            <a:r>
              <a:rPr lang="en-US" baseline="0" dirty="0"/>
              <a:t> increased substantially August 1, 2016</a:t>
            </a:r>
          </a:p>
          <a:p>
            <a:r>
              <a:rPr lang="en-US" baseline="0" dirty="0"/>
              <a:t>Also an “enhancement matrix” (business size, good faith) etc. could increase or decrease penalties by up to 25%</a:t>
            </a:r>
          </a:p>
          <a:p>
            <a:r>
              <a:rPr lang="en-US" baseline="0" dirty="0"/>
              <a:t>possible criminal penalties, and debarment from government contracts</a:t>
            </a:r>
            <a:endParaRPr lang="en-US" dirty="0"/>
          </a:p>
          <a:p>
            <a:endParaRPr lang="en-US" dirty="0"/>
          </a:p>
        </p:txBody>
      </p:sp>
      <p:sp>
        <p:nvSpPr>
          <p:cNvPr id="4" name="Slide Number Placeholder 3"/>
          <p:cNvSpPr>
            <a:spLocks noGrp="1"/>
          </p:cNvSpPr>
          <p:nvPr>
            <p:ph type="sldNum" sz="quarter" idx="10"/>
          </p:nvPr>
        </p:nvSpPr>
        <p:spPr/>
        <p:txBody>
          <a:bodyPr/>
          <a:lstStyle/>
          <a:p>
            <a:fld id="{38304687-E9C1-4EA5-B20B-8CFAD4CD3857}" type="slidenum">
              <a:rPr lang="en-US" smtClean="0"/>
              <a:pPr/>
              <a:t>70</a:t>
            </a:fld>
            <a:endParaRPr lang="en-US"/>
          </a:p>
        </p:txBody>
      </p:sp>
    </p:spTree>
    <p:extLst>
      <p:ext uri="{BB962C8B-B14F-4D97-AF65-F5344CB8AC3E}">
        <p14:creationId xmlns:p14="http://schemas.microsoft.com/office/powerpoint/2010/main" val="10942608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3"/>
          <p:cNvSpPr>
            <a:spLocks noGrp="1" noChangeArrowheads="1"/>
          </p:cNvSpPr>
          <p:nvPr>
            <p:ph type="dt" sz="quarter"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3027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0275">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0275">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0275">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en-US" altLang="en-US"/>
              <a:t>March 20, 2013</a:t>
            </a:r>
          </a:p>
        </p:txBody>
      </p:sp>
      <p:sp>
        <p:nvSpPr>
          <p:cNvPr id="6553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3027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0275">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0275">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0275">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71C0DAD-89F2-48B8-8267-8760E5FD0677}" type="slidenum">
              <a:rPr lang="en-US" altLang="en-US"/>
              <a:pPr>
                <a:spcBef>
                  <a:spcPct val="0"/>
                </a:spcBef>
              </a:pPr>
              <a:t>72</a:t>
            </a:fld>
            <a:endParaRPr lang="en-US" altLang="en-US"/>
          </a:p>
        </p:txBody>
      </p:sp>
      <p:sp>
        <p:nvSpPr>
          <p:cNvPr id="65540" name="Rectangle 2"/>
          <p:cNvSpPr>
            <a:spLocks noGrp="1" noRot="1" noChangeAspect="1" noChangeArrowheads="1" noTextEdit="1"/>
          </p:cNvSpPr>
          <p:nvPr>
            <p:ph type="sldImg"/>
          </p:nvPr>
        </p:nvSpPr>
        <p:spPr>
          <a:ln/>
        </p:spPr>
      </p:sp>
      <p:sp>
        <p:nvSpPr>
          <p:cNvPr id="65541"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a typeface="ＭＳ Ｐゴシック" panose="020B0600070205080204" pitchFamily="34" charset="-128"/>
            </a:endParaRPr>
          </a:p>
          <a:p>
            <a:endParaRPr lang="en-US" altLang="en-US" dirty="0">
              <a:latin typeface="Arial" panose="020B0604020202020204" pitchFamily="34" charset="0"/>
              <a:ea typeface="ＭＳ Ｐゴシック" panose="020B0600070205080204" pitchFamily="34" charset="-128"/>
            </a:endParaRPr>
          </a:p>
        </p:txBody>
      </p:sp>
      <p:sp>
        <p:nvSpPr>
          <p:cNvPr id="2" name="Footer Placeholder 1"/>
          <p:cNvSpPr>
            <a:spLocks noGrp="1"/>
          </p:cNvSpPr>
          <p:nvPr>
            <p:ph type="ftr" sz="quarter" idx="10"/>
          </p:nvPr>
        </p:nvSpPr>
        <p:spPr/>
        <p:txBody>
          <a:bodyPr/>
          <a:lstStyle/>
          <a:p>
            <a:pPr>
              <a:defRPr/>
            </a:pPr>
            <a:endParaRPr lang="en-US"/>
          </a:p>
        </p:txBody>
      </p:sp>
    </p:spTree>
    <p:extLst>
      <p:ext uri="{BB962C8B-B14F-4D97-AF65-F5344CB8AC3E}">
        <p14:creationId xmlns:p14="http://schemas.microsoft.com/office/powerpoint/2010/main" val="30028429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8304687-E9C1-4EA5-B20B-8CFAD4CD3857}" type="slidenum">
              <a:rPr lang="en-US" smtClean="0"/>
              <a:pPr/>
              <a:t>6</a:t>
            </a:fld>
            <a:endParaRPr lang="en-US"/>
          </a:p>
        </p:txBody>
      </p:sp>
    </p:spTree>
    <p:extLst>
      <p:ext uri="{BB962C8B-B14F-4D97-AF65-F5344CB8AC3E}">
        <p14:creationId xmlns:p14="http://schemas.microsoft.com/office/powerpoint/2010/main" val="41370846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8304687-E9C1-4EA5-B20B-8CFAD4CD3857}" type="slidenum">
              <a:rPr lang="en-US" smtClean="0"/>
              <a:pPr/>
              <a:t>73</a:t>
            </a:fld>
            <a:endParaRPr lang="en-US"/>
          </a:p>
        </p:txBody>
      </p:sp>
    </p:spTree>
    <p:extLst>
      <p:ext uri="{BB962C8B-B14F-4D97-AF65-F5344CB8AC3E}">
        <p14:creationId xmlns:p14="http://schemas.microsoft.com/office/powerpoint/2010/main" val="21236138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8304687-E9C1-4EA5-B20B-8CFAD4CD3857}" type="slidenum">
              <a:rPr lang="en-US" smtClean="0"/>
              <a:pPr/>
              <a:t>74</a:t>
            </a:fld>
            <a:endParaRPr lang="en-US"/>
          </a:p>
        </p:txBody>
      </p:sp>
    </p:spTree>
    <p:extLst>
      <p:ext uri="{BB962C8B-B14F-4D97-AF65-F5344CB8AC3E}">
        <p14:creationId xmlns:p14="http://schemas.microsoft.com/office/powerpoint/2010/main" val="5969185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8304687-E9C1-4EA5-B20B-8CFAD4CD3857}" type="slidenum">
              <a:rPr lang="en-US" smtClean="0"/>
              <a:pPr/>
              <a:t>75</a:t>
            </a:fld>
            <a:endParaRPr lang="en-US"/>
          </a:p>
        </p:txBody>
      </p:sp>
    </p:spTree>
    <p:extLst>
      <p:ext uri="{BB962C8B-B14F-4D97-AF65-F5344CB8AC3E}">
        <p14:creationId xmlns:p14="http://schemas.microsoft.com/office/powerpoint/2010/main" val="34074473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8304687-E9C1-4EA5-B20B-8CFAD4CD3857}" type="slidenum">
              <a:rPr lang="en-US" smtClean="0"/>
              <a:pPr/>
              <a:t>76</a:t>
            </a:fld>
            <a:endParaRPr lang="en-US"/>
          </a:p>
        </p:txBody>
      </p:sp>
    </p:spTree>
    <p:extLst>
      <p:ext uri="{BB962C8B-B14F-4D97-AF65-F5344CB8AC3E}">
        <p14:creationId xmlns:p14="http://schemas.microsoft.com/office/powerpoint/2010/main" val="27715143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err="1">
                <a:latin typeface="Arial" panose="020B0604020202020204" pitchFamily="34" charset="0"/>
                <a:ea typeface="ＭＳ Ｐゴシック" panose="020B0600070205080204" pitchFamily="34" charset="-128"/>
              </a:rPr>
              <a:t>Ee</a:t>
            </a:r>
            <a:r>
              <a:rPr lang="en-US" altLang="en-US" dirty="0">
                <a:latin typeface="Arial" panose="020B0604020202020204" pitchFamily="34" charset="0"/>
                <a:ea typeface="ＭＳ Ｐゴシック" panose="020B0600070205080204" pitchFamily="34" charset="-128"/>
              </a:rPr>
              <a:t> must contact SSA/DHS within 8 govt working days; if he does not, EV will return FNC w/in 10 days</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EV will show “case in continuance” if SSA or DHS needs more than 10 USG work days to resolve</a:t>
            </a:r>
          </a:p>
        </p:txBody>
      </p:sp>
      <p:sp>
        <p:nvSpPr>
          <p:cNvPr id="4" name="Slide Number Placeholder 3"/>
          <p:cNvSpPr>
            <a:spLocks noGrp="1"/>
          </p:cNvSpPr>
          <p:nvPr>
            <p:ph type="sldNum" sz="quarter" idx="10"/>
          </p:nvPr>
        </p:nvSpPr>
        <p:spPr/>
        <p:txBody>
          <a:bodyPr/>
          <a:lstStyle/>
          <a:p>
            <a:fld id="{38304687-E9C1-4EA5-B20B-8CFAD4CD3857}" type="slidenum">
              <a:rPr lang="en-US" smtClean="0"/>
              <a:pPr/>
              <a:t>77</a:t>
            </a:fld>
            <a:endParaRPr lang="en-US"/>
          </a:p>
        </p:txBody>
      </p:sp>
    </p:spTree>
    <p:extLst>
      <p:ext uri="{BB962C8B-B14F-4D97-AF65-F5344CB8AC3E}">
        <p14:creationId xmlns:p14="http://schemas.microsoft.com/office/powerpoint/2010/main" val="40625555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4D0695D-E85C-AF4A-9E45-8324A3C0309E}"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4436794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4D0695D-E85C-AF4A-9E45-8324A3C0309E}"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85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11541430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hdr"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3027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0275">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0275">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0275">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en-US" altLang="en-US"/>
              <a:t>www.hyimmigration.com</a:t>
            </a:r>
          </a:p>
        </p:txBody>
      </p:sp>
      <p:sp>
        <p:nvSpPr>
          <p:cNvPr id="28675" name="Rectangle 3"/>
          <p:cNvSpPr>
            <a:spLocks noGrp="1" noChangeArrowheads="1"/>
          </p:cNvSpPr>
          <p:nvPr>
            <p:ph type="dt" sz="quarter"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3027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0275">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0275">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0275">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en-US" altLang="en-US"/>
              <a:t>March 20, 2013</a:t>
            </a:r>
          </a:p>
        </p:txBody>
      </p:sp>
      <p:sp>
        <p:nvSpPr>
          <p:cNvPr id="28676"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3027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0275">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0275">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0275">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1743C127-2605-49B1-9168-48F7F966F1B0}" type="slidenum">
              <a:rPr lang="en-US" altLang="en-US"/>
              <a:pPr>
                <a:spcBef>
                  <a:spcPct val="0"/>
                </a:spcBef>
              </a:pPr>
              <a:t>11</a:t>
            </a:fld>
            <a:endParaRPr lang="en-US" altLang="en-US"/>
          </a:p>
        </p:txBody>
      </p:sp>
      <p:sp>
        <p:nvSpPr>
          <p:cNvPr id="28677" name="Rectangle 2"/>
          <p:cNvSpPr>
            <a:spLocks noGrp="1" noRot="1" noChangeAspect="1" noChangeArrowheads="1" noTextEdit="1"/>
          </p:cNvSpPr>
          <p:nvPr>
            <p:ph type="sldImg"/>
          </p:nvPr>
        </p:nvSpPr>
        <p:spPr>
          <a:xfrm>
            <a:off x="407988" y="698500"/>
            <a:ext cx="6197600" cy="3486150"/>
          </a:xfrm>
          <a:ln/>
        </p:spPr>
      </p:sp>
      <p:sp>
        <p:nvSpPr>
          <p:cNvPr id="28678" name="Rectangle 3"/>
          <p:cNvSpPr>
            <a:spLocks noGrp="1" noChangeArrowheads="1"/>
          </p:cNvSpPr>
          <p:nvPr>
            <p:ph type="body" idx="1"/>
          </p:nvPr>
        </p:nvSpPr>
        <p:spPr>
          <a:xfrm>
            <a:off x="935038" y="4418013"/>
            <a:ext cx="5140325" cy="4179887"/>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ea typeface="ＭＳ Ｐゴシック" panose="020B0600070205080204" pitchFamily="34" charset="-128"/>
              </a:rPr>
              <a:t>Now we move to anatomy of the I-9 and steps for completion</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Now a 2 page form – USCIS double sided copies</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Access to instructions!!!</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must complete Section 1 of the I-9 form </a:t>
            </a:r>
            <a:r>
              <a:rPr lang="en-US" altLang="en-US" u="sng" dirty="0">
                <a:solidFill>
                  <a:srgbClr val="A91607"/>
                </a:solidFill>
                <a:latin typeface="Arial" panose="020B0604020202020204" pitchFamily="34" charset="0"/>
                <a:ea typeface="ＭＳ Ｐゴシック" panose="020B0600070205080204" pitchFamily="34" charset="-128"/>
              </a:rPr>
              <a:t>on their first day of employment</a:t>
            </a:r>
          </a:p>
          <a:p>
            <a:pPr eaLnBrk="1" hangingPunct="1"/>
            <a:endParaRPr lang="en-US" altLang="en-US" u="sng" dirty="0">
              <a:solidFill>
                <a:srgbClr val="A91607"/>
              </a:solidFill>
              <a:latin typeface="Arial" panose="020B0604020202020204" pitchFamily="34" charset="0"/>
              <a:ea typeface="ＭＳ Ｐゴシック" panose="020B0600070205080204" pitchFamily="34" charset="-128"/>
            </a:endParaRPr>
          </a:p>
          <a:p>
            <a:pPr eaLnBrk="1" hangingPunct="1"/>
            <a:r>
              <a:rPr lang="en-US" altLang="en-US" u="sng" dirty="0">
                <a:solidFill>
                  <a:srgbClr val="A91607"/>
                </a:solidFill>
                <a:latin typeface="Arial" panose="020B0604020202020204" pitchFamily="34" charset="0"/>
                <a:ea typeface="ＭＳ Ｐゴシック" panose="020B0600070205080204" pitchFamily="34" charset="-128"/>
              </a:rPr>
              <a:t>Use form dated 2/2/09 or 8/7/09 but w/ expiration date of 8/31/12</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 </a:t>
            </a:r>
            <a:r>
              <a:rPr lang="en-US" altLang="en-US" dirty="0" err="1">
                <a:latin typeface="Arial" panose="020B0604020202020204" pitchFamily="34" charset="0"/>
                <a:ea typeface="ＭＳ Ｐゴシック" panose="020B0600070205080204" pitchFamily="34" charset="-128"/>
              </a:rPr>
              <a:t>er</a:t>
            </a:r>
            <a:r>
              <a:rPr lang="en-US" altLang="en-US" dirty="0">
                <a:latin typeface="Arial" panose="020B0604020202020204" pitchFamily="34" charset="0"/>
                <a:ea typeface="ＭＳ Ｐゴシック" panose="020B0600070205080204" pitchFamily="34" charset="-128"/>
              </a:rPr>
              <a:t> can complete new I-9 for entire workforce using new rules or only use new form for new hires and reverifications) </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3 page form</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Sec 1 - </a:t>
            </a:r>
          </a:p>
          <a:p>
            <a:pPr eaLnBrk="1" hangingPunct="1"/>
            <a:r>
              <a:rPr lang="en-US" altLang="en-US" dirty="0">
                <a:latin typeface="Arial" panose="020B0604020202020204" pitchFamily="34" charset="0"/>
                <a:ea typeface="ＭＳ Ｐゴシック" panose="020B0600070205080204" pitchFamily="34" charset="-128"/>
              </a:rPr>
              <a:t>Sec 2 and</a:t>
            </a:r>
          </a:p>
          <a:p>
            <a:pPr eaLnBrk="1" hangingPunct="1"/>
            <a:r>
              <a:rPr lang="en-US" altLang="en-US" dirty="0">
                <a:latin typeface="Arial" panose="020B0604020202020204" pitchFamily="34" charset="0"/>
                <a:ea typeface="ＭＳ Ｐゴシック" panose="020B0600070205080204" pitchFamily="34" charset="-128"/>
              </a:rPr>
              <a:t>Sec 3</a:t>
            </a:r>
          </a:p>
          <a:p>
            <a:pPr eaLnBrk="1" hangingPunct="1"/>
            <a:endParaRPr lang="en-US" altLang="en-US" b="1" dirty="0">
              <a:latin typeface="Arial" panose="020B0604020202020204" pitchFamily="34" charset="0"/>
              <a:ea typeface="ＭＳ Ｐゴシック" panose="020B0600070205080204" pitchFamily="34" charset="-128"/>
            </a:endParaRP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endParaRPr lang="en-US" altLang="en-US" dirty="0">
              <a:latin typeface="Arial" panose="020B0604020202020204" pitchFamily="34" charset="0"/>
              <a:ea typeface="ＭＳ Ｐゴシック" panose="020B0600070205080204" pitchFamily="34" charset="-128"/>
            </a:endParaRPr>
          </a:p>
        </p:txBody>
      </p:sp>
      <p:sp>
        <p:nvSpPr>
          <p:cNvPr id="2" name="Footer Placeholder 1"/>
          <p:cNvSpPr>
            <a:spLocks noGrp="1"/>
          </p:cNvSpPr>
          <p:nvPr>
            <p:ph type="ftr" sz="quarter" idx="10"/>
          </p:nvPr>
        </p:nvSpPr>
        <p:spPr/>
        <p:txBody>
          <a:bodyPr/>
          <a:lstStyle/>
          <a:p>
            <a:pPr>
              <a:defRPr/>
            </a:pPr>
            <a:endParaRPr lang="en-US"/>
          </a:p>
        </p:txBody>
      </p:sp>
    </p:spTree>
    <p:extLst>
      <p:ext uri="{BB962C8B-B14F-4D97-AF65-F5344CB8AC3E}">
        <p14:creationId xmlns:p14="http://schemas.microsoft.com/office/powerpoint/2010/main" val="19578432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hdr"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3027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0275">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0275">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0275">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en-US" altLang="en-US"/>
              <a:t>www.hyimmigration.com</a:t>
            </a:r>
          </a:p>
        </p:txBody>
      </p:sp>
      <p:sp>
        <p:nvSpPr>
          <p:cNvPr id="34819" name="Rectangle 3"/>
          <p:cNvSpPr>
            <a:spLocks noGrp="1" noChangeArrowheads="1"/>
          </p:cNvSpPr>
          <p:nvPr>
            <p:ph type="dt" sz="quarter"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3027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0275">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0275">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0275">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en-US" altLang="en-US"/>
              <a:t>March 20, 2013</a:t>
            </a:r>
          </a:p>
        </p:txBody>
      </p:sp>
      <p:sp>
        <p:nvSpPr>
          <p:cNvPr id="34820"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3027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0275">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0275">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0275">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41AAEB9-BD60-4F29-BE23-9A2B1C95C436}" type="slidenum">
              <a:rPr lang="en-US" altLang="en-US"/>
              <a:pPr>
                <a:spcBef>
                  <a:spcPct val="0"/>
                </a:spcBef>
              </a:pPr>
              <a:t>12</a:t>
            </a:fld>
            <a:endParaRPr lang="en-US" altLang="en-US"/>
          </a:p>
        </p:txBody>
      </p:sp>
      <p:sp>
        <p:nvSpPr>
          <p:cNvPr id="34821" name="Rectangle 2"/>
          <p:cNvSpPr>
            <a:spLocks noGrp="1" noRot="1" noChangeAspect="1" noChangeArrowheads="1" noTextEdit="1"/>
          </p:cNvSpPr>
          <p:nvPr>
            <p:ph type="sldImg"/>
          </p:nvPr>
        </p:nvSpPr>
        <p:spPr>
          <a:xfrm>
            <a:off x="407988" y="698500"/>
            <a:ext cx="6197600" cy="3486150"/>
          </a:xfrm>
          <a:ln/>
        </p:spPr>
      </p:sp>
      <p:sp>
        <p:nvSpPr>
          <p:cNvPr id="34822" name="Rectangle 3"/>
          <p:cNvSpPr>
            <a:spLocks noGrp="1" noChangeArrowheads="1"/>
          </p:cNvSpPr>
          <p:nvPr>
            <p:ph type="body" idx="1"/>
          </p:nvPr>
        </p:nvSpPr>
        <p:spPr>
          <a:xfrm>
            <a:off x="935038" y="4418013"/>
            <a:ext cx="5140325" cy="4179887"/>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lvl="1" eaLnBrk="1" hangingPunct="1"/>
            <a:r>
              <a:rPr lang="en-US" altLang="en-US" dirty="0">
                <a:latin typeface="Arial" panose="020B0604020202020204" pitchFamily="34" charset="0"/>
                <a:ea typeface="ＭＳ Ｐゴシック" panose="020B0600070205080204" pitchFamily="34" charset="-128"/>
              </a:rPr>
              <a:t>Is all of the requested information provided?</a:t>
            </a:r>
          </a:p>
          <a:p>
            <a:pPr lvl="1" eaLnBrk="1" hangingPunct="1"/>
            <a:r>
              <a:rPr lang="en-US" altLang="en-US" dirty="0">
                <a:latin typeface="Arial" panose="020B0604020202020204" pitchFamily="34" charset="0"/>
                <a:ea typeface="ＭＳ Ｐゴシック" panose="020B0600070205080204" pitchFamily="34" charset="-128"/>
              </a:rPr>
              <a:t>Is it signed?</a:t>
            </a:r>
          </a:p>
          <a:p>
            <a:pPr lvl="1" eaLnBrk="1" hangingPunct="1"/>
            <a:r>
              <a:rPr lang="en-US" altLang="en-US" dirty="0">
                <a:latin typeface="Arial" panose="020B0604020202020204" pitchFamily="34" charset="0"/>
                <a:ea typeface="ＭＳ Ｐゴシック" panose="020B0600070205080204" pitchFamily="34" charset="-128"/>
              </a:rPr>
              <a:t>Is it dated?</a:t>
            </a:r>
          </a:p>
          <a:p>
            <a:pPr lvl="1" eaLnBrk="1" hangingPunct="1"/>
            <a:r>
              <a:rPr lang="en-US" altLang="en-US" dirty="0">
                <a:latin typeface="Arial" panose="020B0604020202020204" pitchFamily="34" charset="0"/>
                <a:ea typeface="ＭＳ Ｐゴシック" panose="020B0600070205080204" pitchFamily="34" charset="-128"/>
              </a:rPr>
              <a:t>If revisions are made, the employee must initial and date the change</a:t>
            </a:r>
          </a:p>
          <a:p>
            <a:pPr lvl="1" eaLnBrk="1" hangingPunct="1"/>
            <a:endParaRPr lang="en-US" altLang="en-US" dirty="0">
              <a:latin typeface="Arial" panose="020B0604020202020204" pitchFamily="34" charset="0"/>
              <a:ea typeface="ＭＳ Ｐゴシック" panose="020B0600070205080204" pitchFamily="34" charset="-128"/>
            </a:endParaRPr>
          </a:p>
          <a:p>
            <a:pPr lvl="1" eaLnBrk="1" hangingPunct="1"/>
            <a:endParaRPr lang="en-US" altLang="en-US" dirty="0">
              <a:latin typeface="Arial" panose="020B0604020202020204" pitchFamily="34" charset="0"/>
              <a:ea typeface="ＭＳ Ｐゴシック" panose="020B0600070205080204" pitchFamily="34" charset="-128"/>
            </a:endParaRPr>
          </a:p>
          <a:p>
            <a:pPr lvl="1" eaLnBrk="1" hangingPunct="1"/>
            <a:r>
              <a:rPr lang="en-US" altLang="en-US" dirty="0" err="1">
                <a:latin typeface="Arial" panose="020B0604020202020204" pitchFamily="34" charset="0"/>
                <a:ea typeface="ＭＳ Ｐゴシック" panose="020B0600070205080204" pitchFamily="34" charset="-128"/>
              </a:rPr>
              <a:t>Er’s</a:t>
            </a:r>
            <a:r>
              <a:rPr lang="en-US" altLang="en-US" dirty="0">
                <a:latin typeface="Arial" panose="020B0604020202020204" pitchFamily="34" charset="0"/>
                <a:ea typeface="ＭＳ Ｐゴシック" panose="020B0600070205080204" pitchFamily="34" charset="-128"/>
              </a:rPr>
              <a:t> not doc police</a:t>
            </a:r>
          </a:p>
          <a:p>
            <a:pPr lvl="1" eaLnBrk="1" hangingPunct="1"/>
            <a:r>
              <a:rPr lang="en-US" altLang="en-US" dirty="0">
                <a:latin typeface="Arial" panose="020B0604020202020204" pitchFamily="34" charset="0"/>
                <a:ea typeface="ＭＳ Ｐゴシック" panose="020B0600070205080204" pitchFamily="34" charset="-128"/>
              </a:rPr>
              <a:t>But if doc’s do not appear genuine or to related, </a:t>
            </a:r>
            <a:r>
              <a:rPr lang="en-US" altLang="en-US" dirty="0" err="1">
                <a:latin typeface="Arial" panose="020B0604020202020204" pitchFamily="34" charset="0"/>
                <a:ea typeface="ＭＳ Ｐゴシック" panose="020B0600070205080204" pitchFamily="34" charset="-128"/>
              </a:rPr>
              <a:t>er</a:t>
            </a:r>
            <a:r>
              <a:rPr lang="en-US" altLang="en-US" dirty="0">
                <a:latin typeface="Arial" panose="020B0604020202020204" pitchFamily="34" charset="0"/>
                <a:ea typeface="ＭＳ Ｐゴシック" panose="020B0600070205080204" pitchFamily="34" charset="-128"/>
              </a:rPr>
              <a:t> has duty to inquire further</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b="1" u="sng" dirty="0">
                <a:latin typeface="Arial" panose="020B0604020202020204" pitchFamily="34" charset="0"/>
                <a:ea typeface="ＭＳ Ｐゴシック" panose="020B0600070205080204" pitchFamily="34" charset="-128"/>
              </a:rPr>
              <a:t>Avoid document abuse!</a:t>
            </a:r>
          </a:p>
          <a:p>
            <a:pPr eaLnBrk="1" hangingPunct="1"/>
            <a:endParaRPr lang="en-US" altLang="en-US" dirty="0">
              <a:latin typeface="Arial" panose="020B0604020202020204" pitchFamily="34" charset="0"/>
              <a:ea typeface="ＭＳ Ｐゴシック" panose="020B0600070205080204" pitchFamily="34" charset="-128"/>
            </a:endParaRPr>
          </a:p>
        </p:txBody>
      </p:sp>
      <p:sp>
        <p:nvSpPr>
          <p:cNvPr id="2" name="Footer Placeholder 1"/>
          <p:cNvSpPr>
            <a:spLocks noGrp="1"/>
          </p:cNvSpPr>
          <p:nvPr>
            <p:ph type="ftr" sz="quarter" idx="10"/>
          </p:nvPr>
        </p:nvSpPr>
        <p:spPr/>
        <p:txBody>
          <a:bodyPr/>
          <a:lstStyle/>
          <a:p>
            <a:pPr>
              <a:defRPr/>
            </a:pPr>
            <a:endParaRPr lang="en-US"/>
          </a:p>
        </p:txBody>
      </p:sp>
    </p:spTree>
    <p:extLst>
      <p:ext uri="{BB962C8B-B14F-4D97-AF65-F5344CB8AC3E}">
        <p14:creationId xmlns:p14="http://schemas.microsoft.com/office/powerpoint/2010/main" val="21289094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3"/>
          <p:cNvSpPr>
            <a:spLocks noGrp="1" noChangeArrowheads="1"/>
          </p:cNvSpPr>
          <p:nvPr>
            <p:ph type="dt" sz="quarter"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3027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0275">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0275">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0275">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en-US" altLang="en-US"/>
              <a:t>March 20, 2013</a:t>
            </a:r>
          </a:p>
        </p:txBody>
      </p:sp>
      <p:sp>
        <p:nvSpPr>
          <p:cNvPr id="7577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3027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0275">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0275">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0275">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AADAC6B-9D03-4F27-97F4-BFCD7B7112B7}" type="slidenum">
              <a:rPr lang="en-US" altLang="en-US"/>
              <a:pPr>
                <a:spcBef>
                  <a:spcPct val="0"/>
                </a:spcBef>
              </a:pPr>
              <a:t>15</a:t>
            </a:fld>
            <a:endParaRPr lang="en-US" altLang="en-US"/>
          </a:p>
        </p:txBody>
      </p:sp>
      <p:sp>
        <p:nvSpPr>
          <p:cNvPr id="75780" name="Rectangle 2"/>
          <p:cNvSpPr>
            <a:spLocks noGrp="1" noRot="1" noChangeAspect="1" noChangeArrowheads="1" noTextEdit="1"/>
          </p:cNvSpPr>
          <p:nvPr>
            <p:ph type="sldImg"/>
          </p:nvPr>
        </p:nvSpPr>
        <p:spPr>
          <a:ln/>
        </p:spPr>
      </p:sp>
      <p:sp>
        <p:nvSpPr>
          <p:cNvPr id="75781"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2" name="Footer Placeholder 1"/>
          <p:cNvSpPr>
            <a:spLocks noGrp="1"/>
          </p:cNvSpPr>
          <p:nvPr>
            <p:ph type="ftr" sz="quarter" idx="10"/>
          </p:nvPr>
        </p:nvSpPr>
        <p:spPr/>
        <p:txBody>
          <a:bodyPr/>
          <a:lstStyle/>
          <a:p>
            <a:pPr>
              <a:defRPr/>
            </a:pPr>
            <a:endParaRPr lang="en-US"/>
          </a:p>
        </p:txBody>
      </p:sp>
    </p:spTree>
    <p:extLst>
      <p:ext uri="{BB962C8B-B14F-4D97-AF65-F5344CB8AC3E}">
        <p14:creationId xmlns:p14="http://schemas.microsoft.com/office/powerpoint/2010/main" val="26314908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Transposition of List A, B and C Document Information</a:t>
            </a:r>
          </a:p>
          <a:p>
            <a:endParaRPr lang="en-US" dirty="0"/>
          </a:p>
          <a:p>
            <a:pPr marL="285750" indent="-285750">
              <a:buFont typeface="Arial" panose="020B0604020202020204" pitchFamily="34" charset="0"/>
              <a:buChar char="•"/>
            </a:pPr>
            <a:r>
              <a:rPr lang="en-US" dirty="0"/>
              <a:t>For example putting data about a Permanent Alien Resident Card (a/k/a Lawful Permanent Resident, LPR, PRC, green card), which is a List A document, in the spaces for List B or C documents. </a:t>
            </a:r>
          </a:p>
          <a:p>
            <a:endParaRPr lang="en-US" dirty="0"/>
          </a:p>
        </p:txBody>
      </p:sp>
      <p:sp>
        <p:nvSpPr>
          <p:cNvPr id="4" name="Slide Number Placeholder 3"/>
          <p:cNvSpPr>
            <a:spLocks noGrp="1"/>
          </p:cNvSpPr>
          <p:nvPr>
            <p:ph type="sldNum" sz="quarter" idx="10"/>
          </p:nvPr>
        </p:nvSpPr>
        <p:spPr/>
        <p:txBody>
          <a:bodyPr/>
          <a:lstStyle/>
          <a:p>
            <a:fld id="{38304687-E9C1-4EA5-B20B-8CFAD4CD3857}" type="slidenum">
              <a:rPr lang="en-US" smtClean="0"/>
              <a:pPr/>
              <a:t>22</a:t>
            </a:fld>
            <a:endParaRPr lang="en-US"/>
          </a:p>
        </p:txBody>
      </p:sp>
    </p:spTree>
    <p:extLst>
      <p:ext uri="{BB962C8B-B14F-4D97-AF65-F5344CB8AC3E}">
        <p14:creationId xmlns:p14="http://schemas.microsoft.com/office/powerpoint/2010/main" val="38965979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Section 2:  Failure to Record Document Data/ Lack of Data</a:t>
            </a:r>
          </a:p>
          <a:p>
            <a:endParaRPr lang="en-US" dirty="0"/>
          </a:p>
          <a:p>
            <a:pPr marL="285750" indent="-285750">
              <a:buFont typeface="Arial" panose="020B0604020202020204" pitchFamily="34" charset="0"/>
              <a:buChar char="•"/>
            </a:pPr>
            <a:r>
              <a:rPr lang="en-US" dirty="0"/>
              <a:t>Must record the actual document information – cannot say “see attached.” </a:t>
            </a:r>
          </a:p>
          <a:p>
            <a:pPr marL="285750" indent="-285750">
              <a:buFont typeface="Arial" panose="020B0604020202020204" pitchFamily="34" charset="0"/>
              <a:buChar char="•"/>
            </a:pPr>
            <a:r>
              <a:rPr lang="en-US" dirty="0"/>
              <a:t>Must complete all required information about documentation of work authorization or identity.</a:t>
            </a:r>
          </a:p>
        </p:txBody>
      </p:sp>
      <p:sp>
        <p:nvSpPr>
          <p:cNvPr id="4" name="Slide Number Placeholder 3"/>
          <p:cNvSpPr>
            <a:spLocks noGrp="1"/>
          </p:cNvSpPr>
          <p:nvPr>
            <p:ph type="sldNum" sz="quarter" idx="10"/>
          </p:nvPr>
        </p:nvSpPr>
        <p:spPr/>
        <p:txBody>
          <a:bodyPr/>
          <a:lstStyle/>
          <a:p>
            <a:fld id="{38304687-E9C1-4EA5-B20B-8CFAD4CD3857}" type="slidenum">
              <a:rPr lang="en-US" smtClean="0"/>
              <a:pPr/>
              <a:t>23</a:t>
            </a:fld>
            <a:endParaRPr lang="en-US"/>
          </a:p>
        </p:txBody>
      </p:sp>
    </p:spTree>
    <p:extLst>
      <p:ext uri="{BB962C8B-B14F-4D97-AF65-F5344CB8AC3E}">
        <p14:creationId xmlns:p14="http://schemas.microsoft.com/office/powerpoint/2010/main" val="1071707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Section 1:   Employee Information Incorrect or Missing</a:t>
            </a:r>
          </a:p>
          <a:p>
            <a:endParaRPr lang="en-US" dirty="0"/>
          </a:p>
          <a:p>
            <a:pPr marL="285750" indent="-285750">
              <a:buFont typeface="Arial" panose="020B0604020202020204" pitchFamily="34" charset="0"/>
              <a:buChar char="•"/>
            </a:pPr>
            <a:r>
              <a:rPr lang="en-US" dirty="0"/>
              <a:t>Employees must complete all fields including US immigration status, expiration of work authorization or “A” (USCIS Alien Number). </a:t>
            </a:r>
          </a:p>
          <a:p>
            <a:pPr marL="285750" indent="-285750">
              <a:buFont typeface="Arial" panose="020B0604020202020204" pitchFamily="34" charset="0"/>
              <a:buChar char="•"/>
            </a:pPr>
            <a:r>
              <a:rPr lang="en-US" dirty="0"/>
              <a:t>We have seen employees entering a birthday instead of the date in Section 1. </a:t>
            </a:r>
          </a:p>
        </p:txBody>
      </p:sp>
      <p:sp>
        <p:nvSpPr>
          <p:cNvPr id="4" name="Slide Number Placeholder 3"/>
          <p:cNvSpPr>
            <a:spLocks noGrp="1"/>
          </p:cNvSpPr>
          <p:nvPr>
            <p:ph type="sldNum" sz="quarter" idx="10"/>
          </p:nvPr>
        </p:nvSpPr>
        <p:spPr/>
        <p:txBody>
          <a:bodyPr/>
          <a:lstStyle/>
          <a:p>
            <a:fld id="{38304687-E9C1-4EA5-B20B-8CFAD4CD3857}" type="slidenum">
              <a:rPr lang="en-US" smtClean="0"/>
              <a:pPr/>
              <a:t>24</a:t>
            </a:fld>
            <a:endParaRPr lang="en-US"/>
          </a:p>
        </p:txBody>
      </p:sp>
    </p:spTree>
    <p:extLst>
      <p:ext uri="{BB962C8B-B14F-4D97-AF65-F5344CB8AC3E}">
        <p14:creationId xmlns:p14="http://schemas.microsoft.com/office/powerpoint/2010/main" val="22765424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file://localhost/Current%20Jobs/06917%20SHRM%20AC18%20Ads%20+%20Misc/Miscellaneous/PPT/art/Title.jpg" TargetMode="External"/><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file://localhost/Current%20Jobs/06917%20SHRM%20AC18%20Ads%20+%20Misc/Conf%20Logo/SHRM18_LOGO.png" TargetMode="Externa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file://localhost/Current%20Jobs/08216%20SHRM%20AC17%20Ads_Forms_Misc/Onsite/PPT/art/PageSidebar.jpg" TargetMode="External"/><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file://localhost/Current%20Jobs/08216%20SHRM%20AC17%20Ads_Forms_Misc/Onsite/PPT/art/FDL-orange.jpg" TargetMode="External"/><Relationship Id="rId4" Type="http://schemas.openxmlformats.org/officeDocument/2006/relationships/image" Target="../media/image6.jpg"/></Relationships>
</file>

<file path=ppt/slideLayouts/_rels/slideLayout13.xml.rels><?xml version="1.0" encoding="UTF-8" standalone="yes"?>
<Relationships xmlns="http://schemas.openxmlformats.org/package/2006/relationships"><Relationship Id="rId3" Type="http://schemas.openxmlformats.org/officeDocument/2006/relationships/image" Target="file://localhost/Current%20Jobs/08216%20SHRM%20AC17%20Ads_Forms_Misc/Onsite/PPT/art/PageSidebar.jpg" TargetMode="External"/><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file://localhost/Current%20Jobs/08216%20SHRM%20AC17%20Ads_Forms_Misc/Onsite/PPT/art/FDL-orange.jpg" TargetMode="External"/><Relationship Id="rId4" Type="http://schemas.openxmlformats.org/officeDocument/2006/relationships/image" Target="../media/image6.jpg"/></Relationships>
</file>

<file path=ppt/slideLayouts/_rels/slideLayout2.xml.rels><?xml version="1.0" encoding="UTF-8" standalone="yes"?>
<Relationships xmlns="http://schemas.openxmlformats.org/package/2006/relationships"><Relationship Id="rId3" Type="http://schemas.openxmlformats.org/officeDocument/2006/relationships/image" Target="file://localhost/Current%20Jobs/06917%20SHRM%20AC18%20Ads%20+%20Misc/Miscellaneous/PPT/art/Title.jpg" TargetMode="External"/><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file://localhost/Current%20Jobs/06917%20SHRM%20AC18%20Ads%20+%20Misc/Miscellaneous/PPT/art/Title.jpg" TargetMode="External"/><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file://localhost/Current%20Jobs/06917%20SHRM%20AC18%20Ads%20+%20Misc/Conf%20Logo/SHRM18_LOGO.png" TargetMode="Externa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file://localhost/Current%20Jobs/06917%20SHRM%20AC18%20Ads%20+%20Misc/Conf%20Logo/SHRM18_LOGO.png" TargetMode="External"/><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file://localhost/Current%20Jobs/06917%20SHRM%20AC18%20Ads%20+%20Misc/Miscellaneous/PPT/art/Content_bkgr.jpg" TargetMode="External"/><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file://localhost/Current%20Jobs/06917%20SHRM%20AC18%20Ads%20+%20Misc/Miscellaneous/PPT/art/SHRMLogo.jpg" TargetMode="External"/><Relationship Id="rId4" Type="http://schemas.openxmlformats.org/officeDocument/2006/relationships/image" Target="../media/image4.jpeg"/></Relationships>
</file>

<file path=ppt/slideLayouts/_rels/slideLayout6.xml.rels><?xml version="1.0" encoding="UTF-8" standalone="yes"?>
<Relationships xmlns="http://schemas.openxmlformats.org/package/2006/relationships"><Relationship Id="rId3" Type="http://schemas.openxmlformats.org/officeDocument/2006/relationships/image" Target="file://localhost/Current%20Jobs/06917%20SHRM%20AC18%20Ads%20+%20Misc/Miscellaneous/PPT/art/Content_bkgr.jpg" TargetMode="External"/><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file://localhost/Current%20Jobs/06917%20SHRM%20AC18%20Ads%20+%20Misc/Miscellaneous/PPT/art/SHRMLogo.jpg" TargetMode="External"/><Relationship Id="rId4" Type="http://schemas.openxmlformats.org/officeDocument/2006/relationships/image" Target="../media/image4.jpeg"/></Relationships>
</file>

<file path=ppt/slideLayouts/_rels/slideLayout7.xml.rels><?xml version="1.0" encoding="UTF-8" standalone="yes"?>
<Relationships xmlns="http://schemas.openxmlformats.org/package/2006/relationships"><Relationship Id="rId3" Type="http://schemas.openxmlformats.org/officeDocument/2006/relationships/image" Target="file://localhost/Current%20Jobs/06917%20SHRM%20AC18%20Ads%20+%20Misc/Miscellaneous/PPT/art/Content_bkgr.jpg" TargetMode="External"/><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file://localhost/Current%20Jobs/06917%20SHRM%20AC18%20Ads%20+%20Misc/Miscellaneous/PPT/art/SHRMLogo.jpg" TargetMode="External"/><Relationship Id="rId4" Type="http://schemas.openxmlformats.org/officeDocument/2006/relationships/image" Target="../media/image4.jpeg"/></Relationships>
</file>

<file path=ppt/slideLayouts/_rels/slideLayout8.xml.rels><?xml version="1.0" encoding="UTF-8" standalone="yes"?>
<Relationships xmlns="http://schemas.openxmlformats.org/package/2006/relationships"><Relationship Id="rId3" Type="http://schemas.openxmlformats.org/officeDocument/2006/relationships/image" Target="file://localhost/Current%20Jobs/06917%20SHRM%20AC18%20Ads%20+%20Misc/Miscellaneous/PPT/art/Content_bkgr.jpg" TargetMode="External"/><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file://localhost/Current%20Jobs/06917%20SHRM%20AC18%20Ads%20+%20Misc/Miscellaneous/PPT/art/SHRMLogo.jpg" TargetMode="External"/><Relationship Id="rId4" Type="http://schemas.openxmlformats.org/officeDocument/2006/relationships/image" Target="../media/image4.jpeg"/></Relationships>
</file>

<file path=ppt/slideLayouts/_rels/slideLayout9.xml.rels><?xml version="1.0" encoding="UTF-8" standalone="yes"?>
<Relationships xmlns="http://schemas.openxmlformats.org/package/2006/relationships"><Relationship Id="rId3" Type="http://schemas.openxmlformats.org/officeDocument/2006/relationships/image" Target="file://localhost/Current%20Jobs/06917%20SHRM%20AC18%20Ads%20+%20Misc/Miscellaneous/PPT/art/Content_bkgr.jpg" TargetMode="External"/><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file://localhost/Current%20Jobs/06917%20SHRM%20AC18%20Ads%20+%20Misc/Miscellaneous/PPT/art/SHRMLogo.jpg" TargetMode="External"/><Relationship Id="rId4" Type="http://schemas.openxmlformats.org/officeDocument/2006/relationships/image" Target="../media/image4.jpeg"/></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4B8CC9-6F44-4633-BD00-7D7FBCC29B22}"/>
              </a:ext>
            </a:extLst>
          </p:cNvPr>
          <p:cNvPicPr>
            <a:picLocks noChangeAspect="1"/>
          </p:cNvPicPr>
          <p:nvPr userDrawn="1"/>
        </p:nvPicPr>
        <p:blipFill>
          <a:blip r:embed="rId2" r:link="rId3">
            <a:extLst>
              <a:ext uri="{28A0092B-C50C-407E-A947-70E740481C1C}">
                <a14:useLocalDpi xmlns:a14="http://schemas.microsoft.com/office/drawing/2010/main" val="0"/>
              </a:ext>
            </a:extLst>
          </a:blip>
          <a:stretch>
            <a:fillRect/>
          </a:stretch>
        </p:blipFill>
        <p:spPr>
          <a:xfrm>
            <a:off x="5388332" y="0"/>
            <a:ext cx="3755668" cy="5143500"/>
          </a:xfrm>
          <a:prstGeom prst="rect">
            <a:avLst/>
          </a:prstGeom>
        </p:spPr>
      </p:pic>
      <p:pic>
        <p:nvPicPr>
          <p:cNvPr id="3" name="Picture 2">
            <a:extLst>
              <a:ext uri="{FF2B5EF4-FFF2-40B4-BE49-F238E27FC236}">
                <a16:creationId xmlns:a16="http://schemas.microsoft.com/office/drawing/2014/main" id="{BBC95275-9D2C-4304-9E4E-1E7E8DF49FBC}"/>
              </a:ext>
            </a:extLst>
          </p:cNvPr>
          <p:cNvPicPr>
            <a:picLocks noChangeAspect="1"/>
          </p:cNvPicPr>
          <p:nvPr userDrawn="1"/>
        </p:nvPicPr>
        <p:blipFill>
          <a:blip r:embed="rId4" r:link="rId5">
            <a:extLst>
              <a:ext uri="{28A0092B-C50C-407E-A947-70E740481C1C}">
                <a14:useLocalDpi xmlns:a14="http://schemas.microsoft.com/office/drawing/2010/main" val="0"/>
              </a:ext>
            </a:extLst>
          </a:blip>
          <a:stretch>
            <a:fillRect/>
          </a:stretch>
        </p:blipFill>
        <p:spPr>
          <a:xfrm>
            <a:off x="407539" y="277444"/>
            <a:ext cx="1396876" cy="1201312"/>
          </a:xfrm>
          <a:prstGeom prst="rect">
            <a:avLst/>
          </a:prstGeom>
        </p:spPr>
      </p:pic>
      <p:sp>
        <p:nvSpPr>
          <p:cNvPr id="9" name="Text Placeholder 8">
            <a:extLst>
              <a:ext uri="{FF2B5EF4-FFF2-40B4-BE49-F238E27FC236}">
                <a16:creationId xmlns:a16="http://schemas.microsoft.com/office/drawing/2014/main" id="{33279B79-6765-4890-B32D-8D750EE5C29C}"/>
              </a:ext>
            </a:extLst>
          </p:cNvPr>
          <p:cNvSpPr>
            <a:spLocks noGrp="1"/>
          </p:cNvSpPr>
          <p:nvPr>
            <p:ph type="body" sz="quarter" idx="10" hasCustomPrompt="1"/>
          </p:nvPr>
        </p:nvSpPr>
        <p:spPr>
          <a:xfrm>
            <a:off x="292820" y="3002396"/>
            <a:ext cx="2855623" cy="914400"/>
          </a:xfrm>
          <a:prstGeom prst="rect">
            <a:avLst/>
          </a:prstGeom>
        </p:spPr>
        <p:txBody>
          <a:bodyPr/>
          <a:lstStyle>
            <a:lvl1pPr marL="0" indent="0">
              <a:buNone/>
              <a:defRPr sz="2400"/>
            </a:lvl1pPr>
          </a:lstStyle>
          <a:p>
            <a:r>
              <a:rPr lang="en-US" b="1" dirty="0">
                <a:solidFill>
                  <a:srgbClr val="005696"/>
                </a:solidFill>
                <a:ea typeface="Arial" charset="0"/>
                <a:cs typeface="Arial" charset="0"/>
              </a:rPr>
              <a:t>Presentation Title</a:t>
            </a:r>
          </a:p>
        </p:txBody>
      </p:sp>
      <p:sp>
        <p:nvSpPr>
          <p:cNvPr id="11" name="Text Placeholder 10">
            <a:extLst>
              <a:ext uri="{FF2B5EF4-FFF2-40B4-BE49-F238E27FC236}">
                <a16:creationId xmlns:a16="http://schemas.microsoft.com/office/drawing/2014/main" id="{EF204050-0DCE-4898-9C0F-C895289AD91D}"/>
              </a:ext>
            </a:extLst>
          </p:cNvPr>
          <p:cNvSpPr>
            <a:spLocks noGrp="1"/>
          </p:cNvSpPr>
          <p:nvPr>
            <p:ph type="body" sz="quarter" idx="11" hasCustomPrompt="1"/>
          </p:nvPr>
        </p:nvSpPr>
        <p:spPr>
          <a:xfrm>
            <a:off x="292820" y="3626284"/>
            <a:ext cx="2855623" cy="914400"/>
          </a:xfrm>
          <a:prstGeom prst="rect">
            <a:avLst/>
          </a:prstGeom>
        </p:spPr>
        <p:txBody>
          <a:bodyPr/>
          <a:lstStyle>
            <a:lvl1pPr marL="0" indent="0">
              <a:buNone/>
              <a:defRPr sz="1200"/>
            </a:lvl1pPr>
          </a:lstStyle>
          <a:p>
            <a:pPr lvl="0"/>
            <a:r>
              <a:rPr lang="en-US" dirty="0"/>
              <a:t>PRESENTERS NAME</a:t>
            </a:r>
          </a:p>
        </p:txBody>
      </p:sp>
    </p:spTree>
    <p:extLst>
      <p:ext uri="{BB962C8B-B14F-4D97-AF65-F5344CB8AC3E}">
        <p14:creationId xmlns:p14="http://schemas.microsoft.com/office/powerpoint/2010/main" val="23830219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CA8C72-AFE4-4ED3-94F1-B0FED9992601}" type="datetime1">
              <a:rPr lang="en-US" smtClean="0"/>
              <a:t>6/12/2018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24E2B5C-C0CD-A54D-88A2-7BEF2867A895}" type="slidenum">
              <a:rPr lang="en-US" smtClean="0"/>
              <a:pPr/>
              <a:t>‹#›</a:t>
            </a:fld>
            <a:endParaRPr lang="en-US"/>
          </a:p>
        </p:txBody>
      </p:sp>
    </p:spTree>
    <p:extLst>
      <p:ext uri="{BB962C8B-B14F-4D97-AF65-F5344CB8AC3E}">
        <p14:creationId xmlns:p14="http://schemas.microsoft.com/office/powerpoint/2010/main" val="2880465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Questio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896740"/>
            <a:ext cx="8229600" cy="857250"/>
          </a:xfrm>
        </p:spPr>
        <p:txBody>
          <a:bodyPr/>
          <a:lstStyle>
            <a:lvl1pPr algn="ctr">
              <a:defRPr b="1">
                <a:solidFill>
                  <a:schemeClr val="tx2"/>
                </a:solidFill>
              </a:defRPr>
            </a:lvl1pPr>
          </a:lstStyle>
          <a:p>
            <a:r>
              <a:rPr lang="en-US" dirty="0"/>
              <a:t>Questions?</a:t>
            </a:r>
          </a:p>
        </p:txBody>
      </p:sp>
      <p:sp>
        <p:nvSpPr>
          <p:cNvPr id="3" name="Rectangle 2">
            <a:extLst>
              <a:ext uri="{FF2B5EF4-FFF2-40B4-BE49-F238E27FC236}">
                <a16:creationId xmlns:a16="http://schemas.microsoft.com/office/drawing/2014/main" id="{C3FA9FA8-2D19-4B3B-8926-F80136C1FC19}"/>
              </a:ext>
            </a:extLst>
          </p:cNvPr>
          <p:cNvSpPr/>
          <p:nvPr userDrawn="1"/>
        </p:nvSpPr>
        <p:spPr>
          <a:xfrm>
            <a:off x="7335982" y="4447309"/>
            <a:ext cx="1672936" cy="5715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0349360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r:link="rId3">
            <a:extLst>
              <a:ext uri="{28A0092B-C50C-407E-A947-70E740481C1C}">
                <a14:useLocalDpi xmlns:a14="http://schemas.microsoft.com/office/drawing/2010/main" val="0"/>
              </a:ext>
            </a:extLst>
          </a:blip>
          <a:stretch>
            <a:fillRect/>
          </a:stretch>
        </p:blipFill>
        <p:spPr>
          <a:xfrm>
            <a:off x="7237200" y="0"/>
            <a:ext cx="1906800" cy="5147752"/>
          </a:xfrm>
          <a:prstGeom prst="rect">
            <a:avLst/>
          </a:prstGeom>
          <a:noFill/>
          <a:ln>
            <a:noFill/>
          </a:ln>
        </p:spPr>
      </p:pic>
      <p:sp>
        <p:nvSpPr>
          <p:cNvPr id="15" name="Footer Placeholder 2"/>
          <p:cNvSpPr>
            <a:spLocks noGrp="1"/>
          </p:cNvSpPr>
          <p:nvPr>
            <p:ph type="ftr" sz="quarter" idx="10"/>
          </p:nvPr>
        </p:nvSpPr>
        <p:spPr>
          <a:xfrm>
            <a:off x="6658528" y="4830688"/>
            <a:ext cx="1001884" cy="312812"/>
          </a:xfrm>
        </p:spPr>
        <p:txBody>
          <a:bodyPr/>
          <a:lstStyle>
            <a:lvl1pPr>
              <a:defRPr b="1"/>
            </a:lvl1pPr>
          </a:lstStyle>
          <a:p>
            <a:pPr algn="r"/>
            <a:r>
              <a:rPr lang="en-US" dirty="0"/>
              <a:t>©SHRM2017</a:t>
            </a:r>
          </a:p>
        </p:txBody>
      </p:sp>
      <p:pic>
        <p:nvPicPr>
          <p:cNvPr id="6" name="Picture 5"/>
          <p:cNvPicPr>
            <a:picLocks noChangeAspect="1"/>
          </p:cNvPicPr>
          <p:nvPr userDrawn="1"/>
        </p:nvPicPr>
        <p:blipFill>
          <a:blip r:embed="rId4" r:link="rId5">
            <a:extLst>
              <a:ext uri="{28A0092B-C50C-407E-A947-70E740481C1C}">
                <a14:useLocalDpi xmlns:a14="http://schemas.microsoft.com/office/drawing/2010/main" val="0"/>
              </a:ext>
            </a:extLst>
          </a:blip>
          <a:stretch>
            <a:fillRect/>
          </a:stretch>
        </p:blipFill>
        <p:spPr>
          <a:xfrm>
            <a:off x="-10443" y="0"/>
            <a:ext cx="774192" cy="981456"/>
          </a:xfrm>
          <a:prstGeom prst="rect">
            <a:avLst/>
          </a:prstGeom>
        </p:spPr>
      </p:pic>
      <p:sp>
        <p:nvSpPr>
          <p:cNvPr id="7" name="Title 1"/>
          <p:cNvSpPr>
            <a:spLocks noGrp="1"/>
          </p:cNvSpPr>
          <p:nvPr>
            <p:ph type="title"/>
          </p:nvPr>
        </p:nvSpPr>
        <p:spPr>
          <a:xfrm>
            <a:off x="628212" y="490729"/>
            <a:ext cx="5578808" cy="504863"/>
          </a:xfrm>
          <a:prstGeom prst="rect">
            <a:avLst/>
          </a:prstGeom>
        </p:spPr>
        <p:txBody>
          <a:bodyPr vert="horz" wrap="square" lIns="0" tIns="0" rIns="0" bIns="0"/>
          <a:lstStyle>
            <a:lvl1pPr algn="l">
              <a:defRPr sz="1050" b="1" i="0">
                <a:solidFill>
                  <a:srgbClr val="8D1998"/>
                </a:solidFill>
                <a:latin typeface="Arial" charset="0"/>
                <a:ea typeface="Arial" charset="0"/>
                <a:cs typeface="Arial" charset="0"/>
              </a:defRPr>
            </a:lvl1pPr>
          </a:lstStyle>
          <a:p>
            <a:r>
              <a:rPr lang="en-US" dirty="0"/>
              <a:t>Click to edit Master title style</a:t>
            </a:r>
          </a:p>
        </p:txBody>
      </p:sp>
    </p:spTree>
    <p:extLst>
      <p:ext uri="{BB962C8B-B14F-4D97-AF65-F5344CB8AC3E}">
        <p14:creationId xmlns:p14="http://schemas.microsoft.com/office/powerpoint/2010/main" val="39739666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r:link="rId3">
            <a:extLst>
              <a:ext uri="{28A0092B-C50C-407E-A947-70E740481C1C}">
                <a14:useLocalDpi xmlns:a14="http://schemas.microsoft.com/office/drawing/2010/main" val="0"/>
              </a:ext>
            </a:extLst>
          </a:blip>
          <a:stretch>
            <a:fillRect/>
          </a:stretch>
        </p:blipFill>
        <p:spPr>
          <a:xfrm>
            <a:off x="7237200" y="0"/>
            <a:ext cx="1906800" cy="5147752"/>
          </a:xfrm>
          <a:prstGeom prst="rect">
            <a:avLst/>
          </a:prstGeom>
          <a:noFill/>
          <a:ln>
            <a:noFill/>
          </a:ln>
        </p:spPr>
      </p:pic>
      <p:sp>
        <p:nvSpPr>
          <p:cNvPr id="3" name="Footer Placeholder 2"/>
          <p:cNvSpPr>
            <a:spLocks noGrp="1"/>
          </p:cNvSpPr>
          <p:nvPr>
            <p:ph type="ftr" sz="quarter" idx="10"/>
          </p:nvPr>
        </p:nvSpPr>
        <p:spPr>
          <a:xfrm>
            <a:off x="6661150" y="4830688"/>
            <a:ext cx="1001884" cy="312812"/>
          </a:xfrm>
        </p:spPr>
        <p:txBody>
          <a:bodyPr/>
          <a:lstStyle>
            <a:lvl1pPr>
              <a:defRPr b="1"/>
            </a:lvl1pPr>
          </a:lstStyle>
          <a:p>
            <a:pPr algn="r"/>
            <a:r>
              <a:rPr lang="en-US" dirty="0"/>
              <a:t>©SHRM2017</a:t>
            </a:r>
          </a:p>
        </p:txBody>
      </p:sp>
      <p:sp>
        <p:nvSpPr>
          <p:cNvPr id="6" name="Text Placeholder 5"/>
          <p:cNvSpPr>
            <a:spLocks noGrp="1"/>
          </p:cNvSpPr>
          <p:nvPr>
            <p:ph type="body" sz="quarter" idx="11"/>
          </p:nvPr>
        </p:nvSpPr>
        <p:spPr>
          <a:xfrm>
            <a:off x="628212" y="1423989"/>
            <a:ext cx="6321228" cy="3298825"/>
          </a:xfrm>
          <a:prstGeom prst="rect">
            <a:avLst/>
          </a:prstGeom>
        </p:spPr>
        <p:txBody>
          <a:bodyPr lIns="0" tIns="0" rIns="0" bIns="0" numCol="2"/>
          <a:lstStyle>
            <a:lvl1pPr marL="0" indent="0">
              <a:buNone/>
              <a:defRPr sz="1350" b="1" i="0">
                <a:latin typeface="Arial" charset="0"/>
                <a:ea typeface="Arial" charset="0"/>
                <a:cs typeface="Arial" charset="0"/>
              </a:defRPr>
            </a:lvl1pPr>
            <a:lvl2pPr marL="557213" indent="-214313">
              <a:buFont typeface="Arial" charset="0"/>
              <a:buChar char="•"/>
              <a:defRPr sz="1350" b="0" i="0">
                <a:latin typeface="Arial" charset="0"/>
                <a:ea typeface="Arial" charset="0"/>
                <a:cs typeface="Arial" charset="0"/>
              </a:defRPr>
            </a:lvl2pPr>
            <a:lvl3pPr marL="857250" indent="-171450">
              <a:buFont typeface="Helvetica" charset="0"/>
              <a:buChar char="‒"/>
              <a:defRPr sz="1350" b="0" i="0">
                <a:latin typeface="Arial" charset="0"/>
                <a:ea typeface="Arial" charset="0"/>
                <a:cs typeface="Arial" charset="0"/>
              </a:defRPr>
            </a:lvl3pPr>
            <a:lvl4pPr>
              <a:defRPr sz="1350" b="0" i="0">
                <a:latin typeface="Arial" charset="0"/>
                <a:ea typeface="Arial" charset="0"/>
                <a:cs typeface="Arial" charset="0"/>
              </a:defRPr>
            </a:lvl4pPr>
            <a:lvl5pPr>
              <a:defRPr sz="1350" b="0" i="0">
                <a:latin typeface="Arial" charset="0"/>
                <a:ea typeface="Arial" charset="0"/>
                <a:cs typeface="Arial" charset="0"/>
              </a:defRPr>
            </a:lvl5pPr>
          </a:lstStyle>
          <a:p>
            <a:pPr lvl="0"/>
            <a:r>
              <a:rPr lang="en-US" dirty="0"/>
              <a:t>Click to edit Master text styles</a:t>
            </a:r>
          </a:p>
          <a:p>
            <a:pPr lvl="1"/>
            <a:r>
              <a:rPr lang="en-US" dirty="0"/>
              <a:t>bullet</a:t>
            </a:r>
          </a:p>
        </p:txBody>
      </p:sp>
      <p:pic>
        <p:nvPicPr>
          <p:cNvPr id="9" name="Picture 8"/>
          <p:cNvPicPr>
            <a:picLocks noChangeAspect="1"/>
          </p:cNvPicPr>
          <p:nvPr userDrawn="1"/>
        </p:nvPicPr>
        <p:blipFill>
          <a:blip r:embed="rId4" r:link="rId5">
            <a:extLst>
              <a:ext uri="{28A0092B-C50C-407E-A947-70E740481C1C}">
                <a14:useLocalDpi xmlns:a14="http://schemas.microsoft.com/office/drawing/2010/main" val="0"/>
              </a:ext>
            </a:extLst>
          </a:blip>
          <a:stretch>
            <a:fillRect/>
          </a:stretch>
        </p:blipFill>
        <p:spPr>
          <a:xfrm>
            <a:off x="-10443" y="0"/>
            <a:ext cx="774192" cy="981456"/>
          </a:xfrm>
          <a:prstGeom prst="rect">
            <a:avLst/>
          </a:prstGeom>
        </p:spPr>
      </p:pic>
      <p:sp>
        <p:nvSpPr>
          <p:cNvPr id="10" name="Title 1"/>
          <p:cNvSpPr>
            <a:spLocks noGrp="1"/>
          </p:cNvSpPr>
          <p:nvPr>
            <p:ph type="title"/>
          </p:nvPr>
        </p:nvSpPr>
        <p:spPr>
          <a:xfrm>
            <a:off x="628212" y="490729"/>
            <a:ext cx="5578808" cy="504863"/>
          </a:xfrm>
          <a:prstGeom prst="rect">
            <a:avLst/>
          </a:prstGeom>
        </p:spPr>
        <p:txBody>
          <a:bodyPr vert="horz" wrap="square" lIns="0" tIns="0" rIns="0" bIns="0"/>
          <a:lstStyle>
            <a:lvl1pPr algn="l">
              <a:defRPr sz="1050" b="1" i="0">
                <a:solidFill>
                  <a:srgbClr val="8D1998"/>
                </a:solidFill>
                <a:latin typeface="Arial" charset="0"/>
                <a:ea typeface="Arial" charset="0"/>
                <a:cs typeface="Arial" charset="0"/>
              </a:defRPr>
            </a:lvl1pPr>
          </a:lstStyle>
          <a:p>
            <a:r>
              <a:rPr lang="en-US" dirty="0"/>
              <a:t>Click to edit Master title style</a:t>
            </a:r>
          </a:p>
        </p:txBody>
      </p:sp>
    </p:spTree>
    <p:extLst>
      <p:ext uri="{BB962C8B-B14F-4D97-AF65-F5344CB8AC3E}">
        <p14:creationId xmlns:p14="http://schemas.microsoft.com/office/powerpoint/2010/main" val="1736751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4B8CC9-6F44-4633-BD00-7D7FBCC29B22}"/>
              </a:ext>
            </a:extLst>
          </p:cNvPr>
          <p:cNvPicPr>
            <a:picLocks noChangeAspect="1"/>
          </p:cNvPicPr>
          <p:nvPr userDrawn="1"/>
        </p:nvPicPr>
        <p:blipFill>
          <a:blip r:embed="rId2" r:link="rId3">
            <a:extLst>
              <a:ext uri="{28A0092B-C50C-407E-A947-70E740481C1C}">
                <a14:useLocalDpi xmlns:a14="http://schemas.microsoft.com/office/drawing/2010/main" val="0"/>
              </a:ext>
            </a:extLst>
          </a:blip>
          <a:stretch>
            <a:fillRect/>
          </a:stretch>
        </p:blipFill>
        <p:spPr>
          <a:xfrm>
            <a:off x="5388332" y="0"/>
            <a:ext cx="3755668" cy="5143500"/>
          </a:xfrm>
          <a:prstGeom prst="rect">
            <a:avLst/>
          </a:prstGeom>
        </p:spPr>
      </p:pic>
      <p:sp>
        <p:nvSpPr>
          <p:cNvPr id="5" name="Text Placeholder 4">
            <a:extLst>
              <a:ext uri="{FF2B5EF4-FFF2-40B4-BE49-F238E27FC236}">
                <a16:creationId xmlns:a16="http://schemas.microsoft.com/office/drawing/2014/main" id="{A67144E1-53E1-4A9C-9A45-855CC7B71EC1}"/>
              </a:ext>
            </a:extLst>
          </p:cNvPr>
          <p:cNvSpPr>
            <a:spLocks noGrp="1"/>
          </p:cNvSpPr>
          <p:nvPr>
            <p:ph type="body" sz="quarter" idx="10"/>
          </p:nvPr>
        </p:nvSpPr>
        <p:spPr>
          <a:xfrm>
            <a:off x="601662" y="1852613"/>
            <a:ext cx="4379411" cy="1215440"/>
          </a:xfrm>
          <a:prstGeom prst="rect">
            <a:avLst/>
          </a:prstGeom>
        </p:spPr>
        <p:txBody>
          <a:bodyPr/>
          <a:lstStyle>
            <a:lvl1pPr marL="0" indent="0" algn="r">
              <a:buNone/>
              <a:defRPr b="1">
                <a:solidFill>
                  <a:srgbClr val="005696"/>
                </a:solidFill>
              </a:defRPr>
            </a:lvl1pPr>
            <a:lvl2pPr marL="457200" indent="0">
              <a:buNone/>
              <a:defRPr/>
            </a:lvl2pPr>
          </a:lstStyle>
          <a:p>
            <a:pPr lvl="0"/>
            <a:r>
              <a:rPr lang="en-US" dirty="0"/>
              <a:t>Edit Master text styles</a:t>
            </a:r>
          </a:p>
        </p:txBody>
      </p:sp>
    </p:spTree>
    <p:extLst>
      <p:ext uri="{BB962C8B-B14F-4D97-AF65-F5344CB8AC3E}">
        <p14:creationId xmlns:p14="http://schemas.microsoft.com/office/powerpoint/2010/main" val="15895361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4B8CC9-6F44-4633-BD00-7D7FBCC29B22}"/>
              </a:ext>
            </a:extLst>
          </p:cNvPr>
          <p:cNvPicPr>
            <a:picLocks noChangeAspect="1"/>
          </p:cNvPicPr>
          <p:nvPr userDrawn="1"/>
        </p:nvPicPr>
        <p:blipFill>
          <a:blip r:embed="rId2" r:link="rId3">
            <a:extLst>
              <a:ext uri="{28A0092B-C50C-407E-A947-70E740481C1C}">
                <a14:useLocalDpi xmlns:a14="http://schemas.microsoft.com/office/drawing/2010/main" val="0"/>
              </a:ext>
            </a:extLst>
          </a:blip>
          <a:stretch>
            <a:fillRect/>
          </a:stretch>
        </p:blipFill>
        <p:spPr>
          <a:xfrm>
            <a:off x="5388332" y="0"/>
            <a:ext cx="3755668" cy="5143500"/>
          </a:xfrm>
          <a:prstGeom prst="rect">
            <a:avLst/>
          </a:prstGeom>
        </p:spPr>
      </p:pic>
      <p:pic>
        <p:nvPicPr>
          <p:cNvPr id="3" name="Picture 2">
            <a:extLst>
              <a:ext uri="{FF2B5EF4-FFF2-40B4-BE49-F238E27FC236}">
                <a16:creationId xmlns:a16="http://schemas.microsoft.com/office/drawing/2014/main" id="{BBC95275-9D2C-4304-9E4E-1E7E8DF49FBC}"/>
              </a:ext>
            </a:extLst>
          </p:cNvPr>
          <p:cNvPicPr>
            <a:picLocks noChangeAspect="1"/>
          </p:cNvPicPr>
          <p:nvPr userDrawn="1"/>
        </p:nvPicPr>
        <p:blipFill>
          <a:blip r:embed="rId4" r:link="rId5">
            <a:extLst>
              <a:ext uri="{28A0092B-C50C-407E-A947-70E740481C1C}">
                <a14:useLocalDpi xmlns:a14="http://schemas.microsoft.com/office/drawing/2010/main" val="0"/>
              </a:ext>
            </a:extLst>
          </a:blip>
          <a:stretch>
            <a:fillRect/>
          </a:stretch>
        </p:blipFill>
        <p:spPr>
          <a:xfrm>
            <a:off x="407539" y="277444"/>
            <a:ext cx="1396876" cy="1201312"/>
          </a:xfrm>
          <a:prstGeom prst="rect">
            <a:avLst/>
          </a:prstGeom>
        </p:spPr>
      </p:pic>
      <p:sp>
        <p:nvSpPr>
          <p:cNvPr id="6" name="Footer Placeholder 2">
            <a:extLst>
              <a:ext uri="{FF2B5EF4-FFF2-40B4-BE49-F238E27FC236}">
                <a16:creationId xmlns:a16="http://schemas.microsoft.com/office/drawing/2014/main" id="{F02B6DB6-CEB9-4737-9870-A17FC2FF7C1B}"/>
              </a:ext>
            </a:extLst>
          </p:cNvPr>
          <p:cNvSpPr>
            <a:spLocks noGrp="1"/>
          </p:cNvSpPr>
          <p:nvPr>
            <p:ph type="ftr" sz="quarter" idx="4294967295"/>
          </p:nvPr>
        </p:nvSpPr>
        <p:spPr>
          <a:xfrm>
            <a:off x="0" y="4779963"/>
            <a:ext cx="1001713" cy="312737"/>
          </a:xfrm>
        </p:spPr>
        <p:txBody>
          <a:bodyPr/>
          <a:lstStyle/>
          <a:p>
            <a:pPr algn="r"/>
            <a:r>
              <a:rPr lang="en-US"/>
              <a:t>#SHRM18</a:t>
            </a:r>
            <a:endParaRPr lang="en-US" dirty="0"/>
          </a:p>
        </p:txBody>
      </p:sp>
    </p:spTree>
    <p:extLst>
      <p:ext uri="{BB962C8B-B14F-4D97-AF65-F5344CB8AC3E}">
        <p14:creationId xmlns:p14="http://schemas.microsoft.com/office/powerpoint/2010/main" val="2233605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io">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C95275-9D2C-4304-9E4E-1E7E8DF49FBC}"/>
              </a:ext>
            </a:extLst>
          </p:cNvPr>
          <p:cNvPicPr>
            <a:picLocks noChangeAspect="1"/>
          </p:cNvPicPr>
          <p:nvPr userDrawn="1"/>
        </p:nvPicPr>
        <p:blipFill>
          <a:blip r:embed="rId2" r:link="rId3">
            <a:extLst>
              <a:ext uri="{28A0092B-C50C-407E-A947-70E740481C1C}">
                <a14:useLocalDpi xmlns:a14="http://schemas.microsoft.com/office/drawing/2010/main" val="0"/>
              </a:ext>
            </a:extLst>
          </a:blip>
          <a:stretch>
            <a:fillRect/>
          </a:stretch>
        </p:blipFill>
        <p:spPr>
          <a:xfrm>
            <a:off x="407539" y="277444"/>
            <a:ext cx="1396876" cy="1201312"/>
          </a:xfrm>
          <a:prstGeom prst="rect">
            <a:avLst/>
          </a:prstGeom>
        </p:spPr>
      </p:pic>
      <p:sp>
        <p:nvSpPr>
          <p:cNvPr id="6" name="Footer Placeholder 2">
            <a:extLst>
              <a:ext uri="{FF2B5EF4-FFF2-40B4-BE49-F238E27FC236}">
                <a16:creationId xmlns:a16="http://schemas.microsoft.com/office/drawing/2014/main" id="{F02B6DB6-CEB9-4737-9870-A17FC2FF7C1B}"/>
              </a:ext>
            </a:extLst>
          </p:cNvPr>
          <p:cNvSpPr>
            <a:spLocks noGrp="1"/>
          </p:cNvSpPr>
          <p:nvPr>
            <p:ph type="ftr" sz="quarter" idx="4294967295"/>
          </p:nvPr>
        </p:nvSpPr>
        <p:spPr>
          <a:xfrm>
            <a:off x="0" y="4779963"/>
            <a:ext cx="1001713" cy="312737"/>
          </a:xfrm>
        </p:spPr>
        <p:txBody>
          <a:bodyPr/>
          <a:lstStyle/>
          <a:p>
            <a:pPr algn="r"/>
            <a:r>
              <a:rPr lang="en-US"/>
              <a:t>#SHRM18</a:t>
            </a:r>
            <a:endParaRPr lang="en-US" dirty="0"/>
          </a:p>
        </p:txBody>
      </p:sp>
      <p:sp>
        <p:nvSpPr>
          <p:cNvPr id="2" name="Title 1">
            <a:extLst>
              <a:ext uri="{FF2B5EF4-FFF2-40B4-BE49-F238E27FC236}">
                <a16:creationId xmlns:a16="http://schemas.microsoft.com/office/drawing/2014/main" id="{0696BB36-D414-45F0-A52E-C93BDD20175F}"/>
              </a:ext>
            </a:extLst>
          </p:cNvPr>
          <p:cNvSpPr>
            <a:spLocks noGrp="1"/>
          </p:cNvSpPr>
          <p:nvPr>
            <p:ph type="title"/>
          </p:nvPr>
        </p:nvSpPr>
        <p:spPr>
          <a:xfrm>
            <a:off x="0" y="881856"/>
            <a:ext cx="9144000" cy="993775"/>
          </a:xfrm>
          <a:prstGeom prst="rect">
            <a:avLst/>
          </a:prstGeom>
        </p:spPr>
        <p:txBody>
          <a:bodyPr/>
          <a:lstStyle>
            <a:lvl1pPr>
              <a:defRPr sz="3600" b="1">
                <a:solidFill>
                  <a:srgbClr val="004282"/>
                </a:solidFill>
                <a:latin typeface="+mn-lt"/>
              </a:defRPr>
            </a:lvl1pPr>
          </a:lstStyle>
          <a:p>
            <a:r>
              <a:rPr lang="en-US" dirty="0"/>
              <a:t>Click to edit Master title style</a:t>
            </a:r>
          </a:p>
        </p:txBody>
      </p:sp>
    </p:spTree>
    <p:extLst>
      <p:ext uri="{BB962C8B-B14F-4D97-AF65-F5344CB8AC3E}">
        <p14:creationId xmlns:p14="http://schemas.microsoft.com/office/powerpoint/2010/main" val="14590049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Body_two columns">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r:link="rId3">
            <a:extLst>
              <a:ext uri="{28A0092B-C50C-407E-A947-70E740481C1C}">
                <a14:useLocalDpi xmlns:a14="http://schemas.microsoft.com/office/drawing/2010/main" val="0"/>
              </a:ext>
            </a:extLst>
          </a:blip>
          <a:stretch>
            <a:fillRect/>
          </a:stretch>
        </p:blipFill>
        <p:spPr>
          <a:xfrm>
            <a:off x="0" y="-95144"/>
            <a:ext cx="9144000" cy="1377696"/>
          </a:xfrm>
          <a:prstGeom prst="rect">
            <a:avLst/>
          </a:prstGeom>
        </p:spPr>
      </p:pic>
      <p:pic>
        <p:nvPicPr>
          <p:cNvPr id="5" name="Picture 4"/>
          <p:cNvPicPr>
            <a:picLocks noChangeAspect="1"/>
          </p:cNvPicPr>
          <p:nvPr userDrawn="1"/>
        </p:nvPicPr>
        <p:blipFill>
          <a:blip r:embed="rId4" r:link="rId5">
            <a:extLst>
              <a:ext uri="{28A0092B-C50C-407E-A947-70E740481C1C}">
                <a14:useLocalDpi xmlns:a14="http://schemas.microsoft.com/office/drawing/2010/main" val="0"/>
              </a:ext>
            </a:extLst>
          </a:blip>
          <a:stretch>
            <a:fillRect/>
          </a:stretch>
        </p:blipFill>
        <p:spPr>
          <a:xfrm>
            <a:off x="8512999" y="4706564"/>
            <a:ext cx="495916" cy="289284"/>
          </a:xfrm>
          <a:prstGeom prst="rect">
            <a:avLst/>
          </a:prstGeom>
        </p:spPr>
      </p:pic>
      <p:sp>
        <p:nvSpPr>
          <p:cNvPr id="13" name="Footer Placeholder 2">
            <a:extLst>
              <a:ext uri="{FF2B5EF4-FFF2-40B4-BE49-F238E27FC236}">
                <a16:creationId xmlns:a16="http://schemas.microsoft.com/office/drawing/2014/main" id="{91A24796-C559-4139-ABB5-54F9A72EF051}"/>
              </a:ext>
            </a:extLst>
          </p:cNvPr>
          <p:cNvSpPr txBox="1">
            <a:spLocks/>
          </p:cNvSpPr>
          <p:nvPr userDrawn="1"/>
        </p:nvSpPr>
        <p:spPr>
          <a:xfrm>
            <a:off x="-4013" y="4847849"/>
            <a:ext cx="873121" cy="312812"/>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800" b="1" kern="1200">
                <a:solidFill>
                  <a:srgbClr val="8D1998"/>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algn="r"/>
            <a:r>
              <a:rPr lang="en-US" b="0" dirty="0"/>
              <a:t>#SHRM18</a:t>
            </a:r>
          </a:p>
        </p:txBody>
      </p:sp>
      <p:sp>
        <p:nvSpPr>
          <p:cNvPr id="15" name="Text Placeholder 6">
            <a:extLst>
              <a:ext uri="{FF2B5EF4-FFF2-40B4-BE49-F238E27FC236}">
                <a16:creationId xmlns:a16="http://schemas.microsoft.com/office/drawing/2014/main" id="{76D0564B-605E-4A45-84BC-8E11711A83C8}"/>
              </a:ext>
            </a:extLst>
          </p:cNvPr>
          <p:cNvSpPr>
            <a:spLocks noGrp="1"/>
          </p:cNvSpPr>
          <p:nvPr>
            <p:ph type="body" sz="quarter" idx="13"/>
          </p:nvPr>
        </p:nvSpPr>
        <p:spPr>
          <a:xfrm>
            <a:off x="467014" y="1017588"/>
            <a:ext cx="8201849" cy="437139"/>
          </a:xfrm>
          <a:prstGeom prst="rect">
            <a:avLst/>
          </a:prstGeom>
        </p:spPr>
        <p:txBody>
          <a:bodyPr/>
          <a:lstStyle>
            <a:lvl1pPr marL="0" indent="0">
              <a:buNone/>
              <a:defRPr sz="2800" b="1">
                <a:solidFill>
                  <a:srgbClr val="005696"/>
                </a:solidFill>
              </a:defRPr>
            </a:lvl1pPr>
            <a:lvl2pPr>
              <a:defRPr sz="2000"/>
            </a:lvl2pPr>
            <a:lvl3pPr>
              <a:defRPr sz="1800"/>
            </a:lvl3pPr>
            <a:lvl4pPr>
              <a:defRPr sz="1600"/>
            </a:lvl4pPr>
            <a:lvl5pPr>
              <a:defRPr sz="1600"/>
            </a:lvl5pPr>
          </a:lstStyle>
          <a:p>
            <a:pPr lvl="0"/>
            <a:r>
              <a:rPr lang="en-US" dirty="0"/>
              <a:t>Edit Master text styles</a:t>
            </a:r>
          </a:p>
        </p:txBody>
      </p:sp>
      <p:sp>
        <p:nvSpPr>
          <p:cNvPr id="17" name="Text Placeholder 16">
            <a:extLst>
              <a:ext uri="{FF2B5EF4-FFF2-40B4-BE49-F238E27FC236}">
                <a16:creationId xmlns:a16="http://schemas.microsoft.com/office/drawing/2014/main" id="{DDC80C0B-61D5-42F9-B0DC-541424135807}"/>
              </a:ext>
            </a:extLst>
          </p:cNvPr>
          <p:cNvSpPr>
            <a:spLocks noGrp="1"/>
          </p:cNvSpPr>
          <p:nvPr>
            <p:ph type="body" sz="quarter" idx="14"/>
          </p:nvPr>
        </p:nvSpPr>
        <p:spPr>
          <a:xfrm>
            <a:off x="466724" y="1503691"/>
            <a:ext cx="4105275" cy="3145536"/>
          </a:xfrm>
          <a:prstGeom prst="rect">
            <a:avLst/>
          </a:prstGeom>
        </p:spPr>
        <p:txBody>
          <a:bodyPr/>
          <a:lstStyle>
            <a:lvl1pPr>
              <a:buClr>
                <a:schemeClr val="tx2"/>
              </a:buClr>
              <a:defRPr sz="2000"/>
            </a:lvl1pPr>
            <a:lvl2pPr>
              <a:defRPr sz="2000"/>
            </a:lvl2pPr>
            <a:lvl3pPr>
              <a:defRPr sz="2000"/>
            </a:lvl3pPr>
            <a:lvl4pPr>
              <a:defRPr sz="2000"/>
            </a:lvl4pPr>
            <a:lvl5pP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16">
            <a:extLst>
              <a:ext uri="{FF2B5EF4-FFF2-40B4-BE49-F238E27FC236}">
                <a16:creationId xmlns:a16="http://schemas.microsoft.com/office/drawing/2014/main" id="{ABBAC294-0E97-462A-AD35-5DB556EDCDF5}"/>
              </a:ext>
            </a:extLst>
          </p:cNvPr>
          <p:cNvSpPr>
            <a:spLocks noGrp="1"/>
          </p:cNvSpPr>
          <p:nvPr>
            <p:ph type="body" sz="quarter" idx="15"/>
          </p:nvPr>
        </p:nvSpPr>
        <p:spPr>
          <a:xfrm>
            <a:off x="4567938" y="1503691"/>
            <a:ext cx="4105275" cy="3145536"/>
          </a:xfrm>
          <a:prstGeom prst="rect">
            <a:avLst/>
          </a:prstGeom>
        </p:spPr>
        <p:txBody>
          <a:bodyPr/>
          <a:lstStyle>
            <a:lvl1pPr>
              <a:defRPr sz="2000"/>
            </a:lvl1pPr>
            <a:lvl2pPr>
              <a:defRPr sz="2000"/>
            </a:lvl2pPr>
            <a:lvl3pPr>
              <a:defRPr sz="2000"/>
            </a:lvl3pPr>
            <a:lvl4pPr>
              <a:defRPr sz="2000"/>
            </a:lvl4pPr>
            <a:lvl5pP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itle 19">
            <a:extLst>
              <a:ext uri="{FF2B5EF4-FFF2-40B4-BE49-F238E27FC236}">
                <a16:creationId xmlns:a16="http://schemas.microsoft.com/office/drawing/2014/main" id="{11EBC81D-0461-4138-B97B-0BA2DF3C056A}"/>
              </a:ext>
            </a:extLst>
          </p:cNvPr>
          <p:cNvSpPr>
            <a:spLocks noGrp="1"/>
          </p:cNvSpPr>
          <p:nvPr>
            <p:ph type="title"/>
          </p:nvPr>
        </p:nvSpPr>
        <p:spPr>
          <a:xfrm>
            <a:off x="454691" y="452579"/>
            <a:ext cx="8214171" cy="565009"/>
          </a:xfrm>
          <a:prstGeom prst="rect">
            <a:avLst/>
          </a:prstGeom>
        </p:spPr>
        <p:txBody>
          <a:bodyPr/>
          <a:lstStyle>
            <a:lvl1pPr algn="l">
              <a:defRPr sz="2800">
                <a:solidFill>
                  <a:srgbClr val="004282"/>
                </a:solidFill>
              </a:defRPr>
            </a:lvl1pPr>
          </a:lstStyle>
          <a:p>
            <a:r>
              <a:rPr lang="en-US" dirty="0"/>
              <a:t>Click to edit Master title style</a:t>
            </a:r>
          </a:p>
        </p:txBody>
      </p:sp>
    </p:spTree>
    <p:extLst>
      <p:ext uri="{BB962C8B-B14F-4D97-AF65-F5344CB8AC3E}">
        <p14:creationId xmlns:p14="http://schemas.microsoft.com/office/powerpoint/2010/main" val="28580004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Body_two columns">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r:link="rId3">
            <a:extLst>
              <a:ext uri="{28A0092B-C50C-407E-A947-70E740481C1C}">
                <a14:useLocalDpi xmlns:a14="http://schemas.microsoft.com/office/drawing/2010/main" val="0"/>
              </a:ext>
            </a:extLst>
          </a:blip>
          <a:stretch>
            <a:fillRect/>
          </a:stretch>
        </p:blipFill>
        <p:spPr>
          <a:xfrm>
            <a:off x="0" y="-95144"/>
            <a:ext cx="9144000" cy="1377696"/>
          </a:xfrm>
          <a:prstGeom prst="rect">
            <a:avLst/>
          </a:prstGeom>
        </p:spPr>
      </p:pic>
      <p:pic>
        <p:nvPicPr>
          <p:cNvPr id="5" name="Picture 4"/>
          <p:cNvPicPr>
            <a:picLocks noChangeAspect="1"/>
          </p:cNvPicPr>
          <p:nvPr userDrawn="1"/>
        </p:nvPicPr>
        <p:blipFill>
          <a:blip r:embed="rId4" r:link="rId5">
            <a:extLst>
              <a:ext uri="{28A0092B-C50C-407E-A947-70E740481C1C}">
                <a14:useLocalDpi xmlns:a14="http://schemas.microsoft.com/office/drawing/2010/main" val="0"/>
              </a:ext>
            </a:extLst>
          </a:blip>
          <a:stretch>
            <a:fillRect/>
          </a:stretch>
        </p:blipFill>
        <p:spPr>
          <a:xfrm>
            <a:off x="8512999" y="4706564"/>
            <a:ext cx="495916" cy="289284"/>
          </a:xfrm>
          <a:prstGeom prst="rect">
            <a:avLst/>
          </a:prstGeom>
        </p:spPr>
      </p:pic>
      <p:sp>
        <p:nvSpPr>
          <p:cNvPr id="13" name="Footer Placeholder 2">
            <a:extLst>
              <a:ext uri="{FF2B5EF4-FFF2-40B4-BE49-F238E27FC236}">
                <a16:creationId xmlns:a16="http://schemas.microsoft.com/office/drawing/2014/main" id="{91A24796-C559-4139-ABB5-54F9A72EF051}"/>
              </a:ext>
            </a:extLst>
          </p:cNvPr>
          <p:cNvSpPr txBox="1">
            <a:spLocks/>
          </p:cNvSpPr>
          <p:nvPr userDrawn="1"/>
        </p:nvSpPr>
        <p:spPr>
          <a:xfrm>
            <a:off x="-4013" y="4847849"/>
            <a:ext cx="873121" cy="312812"/>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800" b="1" kern="1200">
                <a:solidFill>
                  <a:srgbClr val="8D1998"/>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algn="r"/>
            <a:r>
              <a:rPr lang="en-US" b="0" dirty="0"/>
              <a:t>#SHRM18</a:t>
            </a:r>
          </a:p>
        </p:txBody>
      </p:sp>
      <p:sp>
        <p:nvSpPr>
          <p:cNvPr id="15" name="Text Placeholder 6">
            <a:extLst>
              <a:ext uri="{FF2B5EF4-FFF2-40B4-BE49-F238E27FC236}">
                <a16:creationId xmlns:a16="http://schemas.microsoft.com/office/drawing/2014/main" id="{76D0564B-605E-4A45-84BC-8E11711A83C8}"/>
              </a:ext>
            </a:extLst>
          </p:cNvPr>
          <p:cNvSpPr>
            <a:spLocks noGrp="1"/>
          </p:cNvSpPr>
          <p:nvPr>
            <p:ph type="body" sz="quarter" idx="13"/>
          </p:nvPr>
        </p:nvSpPr>
        <p:spPr>
          <a:xfrm>
            <a:off x="467015" y="1017588"/>
            <a:ext cx="4100924" cy="437139"/>
          </a:xfrm>
          <a:prstGeom prst="rect">
            <a:avLst/>
          </a:prstGeom>
        </p:spPr>
        <p:txBody>
          <a:bodyPr/>
          <a:lstStyle>
            <a:lvl1pPr marL="0" indent="0">
              <a:buNone/>
              <a:defRPr sz="2800" b="1">
                <a:solidFill>
                  <a:srgbClr val="005696"/>
                </a:solidFill>
              </a:defRPr>
            </a:lvl1pPr>
            <a:lvl2pPr>
              <a:defRPr sz="2000"/>
            </a:lvl2pPr>
            <a:lvl3pPr>
              <a:defRPr sz="1800"/>
            </a:lvl3pPr>
            <a:lvl4pPr>
              <a:defRPr sz="1600"/>
            </a:lvl4pPr>
            <a:lvl5pPr>
              <a:defRPr sz="1600"/>
            </a:lvl5pPr>
          </a:lstStyle>
          <a:p>
            <a:pPr lvl="0"/>
            <a:r>
              <a:rPr lang="en-US" dirty="0"/>
              <a:t>Edit Master text styles</a:t>
            </a:r>
          </a:p>
        </p:txBody>
      </p:sp>
      <p:sp>
        <p:nvSpPr>
          <p:cNvPr id="17" name="Text Placeholder 16">
            <a:extLst>
              <a:ext uri="{FF2B5EF4-FFF2-40B4-BE49-F238E27FC236}">
                <a16:creationId xmlns:a16="http://schemas.microsoft.com/office/drawing/2014/main" id="{DDC80C0B-61D5-42F9-B0DC-541424135807}"/>
              </a:ext>
            </a:extLst>
          </p:cNvPr>
          <p:cNvSpPr>
            <a:spLocks noGrp="1"/>
          </p:cNvSpPr>
          <p:nvPr>
            <p:ph type="body" sz="quarter" idx="14"/>
          </p:nvPr>
        </p:nvSpPr>
        <p:spPr>
          <a:xfrm>
            <a:off x="466724" y="1503691"/>
            <a:ext cx="4105275" cy="3145536"/>
          </a:xfrm>
          <a:prstGeom prst="rect">
            <a:avLst/>
          </a:prstGeom>
        </p:spPr>
        <p:txBody>
          <a:bodyPr/>
          <a:lstStyle>
            <a:lvl1pPr>
              <a:buClr>
                <a:schemeClr val="tx2"/>
              </a:buClr>
              <a:defRPr sz="2000"/>
            </a:lvl1pPr>
            <a:lvl2pPr>
              <a:defRPr sz="2000"/>
            </a:lvl2pPr>
            <a:lvl3pPr>
              <a:defRPr sz="2000"/>
            </a:lvl3pPr>
            <a:lvl4pPr>
              <a:defRPr sz="2000"/>
            </a:lvl4pPr>
            <a:lvl5pP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16">
            <a:extLst>
              <a:ext uri="{FF2B5EF4-FFF2-40B4-BE49-F238E27FC236}">
                <a16:creationId xmlns:a16="http://schemas.microsoft.com/office/drawing/2014/main" id="{ABBAC294-0E97-462A-AD35-5DB556EDCDF5}"/>
              </a:ext>
            </a:extLst>
          </p:cNvPr>
          <p:cNvSpPr>
            <a:spLocks noGrp="1"/>
          </p:cNvSpPr>
          <p:nvPr>
            <p:ph type="body" sz="quarter" idx="15"/>
          </p:nvPr>
        </p:nvSpPr>
        <p:spPr>
          <a:xfrm>
            <a:off x="4567938" y="1503691"/>
            <a:ext cx="4105275" cy="3145536"/>
          </a:xfrm>
          <a:prstGeom prst="rect">
            <a:avLst/>
          </a:prstGeom>
        </p:spPr>
        <p:txBody>
          <a:bodyPr/>
          <a:lstStyle>
            <a:lvl1pPr>
              <a:defRPr sz="2000"/>
            </a:lvl1pPr>
            <a:lvl2pPr>
              <a:defRPr sz="2000"/>
            </a:lvl2pPr>
            <a:lvl3pPr>
              <a:defRPr sz="2000"/>
            </a:lvl3pPr>
            <a:lvl4pPr>
              <a:defRPr sz="2000"/>
            </a:lvl4pPr>
            <a:lvl5pP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6">
            <a:extLst>
              <a:ext uri="{FF2B5EF4-FFF2-40B4-BE49-F238E27FC236}">
                <a16:creationId xmlns:a16="http://schemas.microsoft.com/office/drawing/2014/main" id="{E0472B4D-D695-4969-8E80-C400A514DC68}"/>
              </a:ext>
            </a:extLst>
          </p:cNvPr>
          <p:cNvSpPr>
            <a:spLocks noGrp="1"/>
          </p:cNvSpPr>
          <p:nvPr>
            <p:ph type="body" sz="quarter" idx="16"/>
          </p:nvPr>
        </p:nvSpPr>
        <p:spPr>
          <a:xfrm>
            <a:off x="4567938" y="1017588"/>
            <a:ext cx="4100924" cy="437139"/>
          </a:xfrm>
          <a:prstGeom prst="rect">
            <a:avLst/>
          </a:prstGeom>
        </p:spPr>
        <p:txBody>
          <a:bodyPr/>
          <a:lstStyle>
            <a:lvl1pPr marL="0" indent="0">
              <a:buNone/>
              <a:defRPr sz="2800" b="1">
                <a:solidFill>
                  <a:srgbClr val="005696"/>
                </a:solidFill>
              </a:defRPr>
            </a:lvl1pPr>
            <a:lvl2pPr>
              <a:defRPr sz="2000"/>
            </a:lvl2pPr>
            <a:lvl3pPr>
              <a:defRPr sz="1800"/>
            </a:lvl3pPr>
            <a:lvl4pPr>
              <a:defRPr sz="1600"/>
            </a:lvl4pPr>
            <a:lvl5pPr>
              <a:defRPr sz="1600"/>
            </a:lvl5pPr>
          </a:lstStyle>
          <a:p>
            <a:pPr lvl="0"/>
            <a:r>
              <a:rPr lang="en-US" dirty="0"/>
              <a:t>Edit Master text styles</a:t>
            </a:r>
          </a:p>
        </p:txBody>
      </p:sp>
    </p:spTree>
    <p:extLst>
      <p:ext uri="{BB962C8B-B14F-4D97-AF65-F5344CB8AC3E}">
        <p14:creationId xmlns:p14="http://schemas.microsoft.com/office/powerpoint/2010/main" val="27073487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_20">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r:link="rId3">
            <a:extLst>
              <a:ext uri="{28A0092B-C50C-407E-A947-70E740481C1C}">
                <a14:useLocalDpi xmlns:a14="http://schemas.microsoft.com/office/drawing/2010/main" val="0"/>
              </a:ext>
            </a:extLst>
          </a:blip>
          <a:stretch>
            <a:fillRect/>
          </a:stretch>
        </p:blipFill>
        <p:spPr>
          <a:xfrm>
            <a:off x="0" y="-95144"/>
            <a:ext cx="9144000" cy="1377696"/>
          </a:xfrm>
          <a:prstGeom prst="rect">
            <a:avLst/>
          </a:prstGeom>
        </p:spPr>
      </p:pic>
      <p:pic>
        <p:nvPicPr>
          <p:cNvPr id="5" name="Picture 4"/>
          <p:cNvPicPr>
            <a:picLocks noChangeAspect="1"/>
          </p:cNvPicPr>
          <p:nvPr userDrawn="1"/>
        </p:nvPicPr>
        <p:blipFill>
          <a:blip r:embed="rId4" r:link="rId5">
            <a:extLst>
              <a:ext uri="{28A0092B-C50C-407E-A947-70E740481C1C}">
                <a14:useLocalDpi xmlns:a14="http://schemas.microsoft.com/office/drawing/2010/main" val="0"/>
              </a:ext>
            </a:extLst>
          </a:blip>
          <a:stretch>
            <a:fillRect/>
          </a:stretch>
        </p:blipFill>
        <p:spPr>
          <a:xfrm>
            <a:off x="8512999" y="4706564"/>
            <a:ext cx="495916" cy="289284"/>
          </a:xfrm>
          <a:prstGeom prst="rect">
            <a:avLst/>
          </a:prstGeom>
        </p:spPr>
      </p:pic>
      <p:sp>
        <p:nvSpPr>
          <p:cNvPr id="9" name="Content Placeholder 8">
            <a:extLst>
              <a:ext uri="{FF2B5EF4-FFF2-40B4-BE49-F238E27FC236}">
                <a16:creationId xmlns:a16="http://schemas.microsoft.com/office/drawing/2014/main" id="{09B31C36-EFEC-4786-A611-FFC99A51303A}"/>
              </a:ext>
            </a:extLst>
          </p:cNvPr>
          <p:cNvSpPr>
            <a:spLocks noGrp="1"/>
          </p:cNvSpPr>
          <p:nvPr>
            <p:ph sz="quarter" idx="12"/>
          </p:nvPr>
        </p:nvSpPr>
        <p:spPr>
          <a:xfrm>
            <a:off x="468313" y="1465693"/>
            <a:ext cx="8202168" cy="3141805"/>
          </a:xfrm>
          <a:prstGeom prst="rect">
            <a:avLst/>
          </a:prstGeom>
        </p:spPr>
        <p:txBody>
          <a:bodyPr/>
          <a:lstStyle>
            <a:lvl1pPr marL="0" indent="0">
              <a:buFont typeface="Arial" panose="020B0604020202020204" pitchFamily="34" charset="0"/>
              <a:buNone/>
              <a:defRPr lang="en-US" sz="2000" kern="1200" dirty="0" smtClean="0">
                <a:solidFill>
                  <a:schemeClr val="tx1"/>
                </a:solidFill>
                <a:latin typeface="+mn-lt"/>
                <a:ea typeface="+mn-ea"/>
                <a:cs typeface="+mn-cs"/>
              </a:defRPr>
            </a:lvl1pPr>
            <a:lvl2pPr marL="742950" indent="-285750">
              <a:buClr>
                <a:schemeClr val="tx2"/>
              </a:buClr>
              <a:buFont typeface="Arial" panose="020B0604020202020204" pitchFamily="34" charset="0"/>
              <a:buChar char="•"/>
              <a:defRPr sz="2000"/>
            </a:lvl2pPr>
            <a:lvl3pPr marL="1143000" indent="-228600">
              <a:buFont typeface="Arial" panose="020B0604020202020204" pitchFamily="34" charset="0"/>
              <a:buChar char="‒"/>
              <a:defRPr sz="2000"/>
            </a:lvl3pPr>
            <a:lvl4pPr marL="1600200" indent="-228600">
              <a:buFont typeface="Arial" panose="020B0604020202020204" pitchFamily="34" charset="0"/>
              <a:buChar char="‒"/>
              <a:defRPr sz="2000"/>
            </a:lvl4pPr>
            <a:lvl5pPr marL="2057400" indent="-228600">
              <a:buFont typeface="Arial" panose="020B0604020202020204" pitchFamily="34" charset="0"/>
              <a:buChar cha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Footer Placeholder 2">
            <a:extLst>
              <a:ext uri="{FF2B5EF4-FFF2-40B4-BE49-F238E27FC236}">
                <a16:creationId xmlns:a16="http://schemas.microsoft.com/office/drawing/2014/main" id="{0AE038EC-66DA-4B1D-908E-ECDAC0501108}"/>
              </a:ext>
            </a:extLst>
          </p:cNvPr>
          <p:cNvSpPr txBox="1">
            <a:spLocks/>
          </p:cNvSpPr>
          <p:nvPr userDrawn="1"/>
        </p:nvSpPr>
        <p:spPr>
          <a:xfrm>
            <a:off x="-4013" y="4847849"/>
            <a:ext cx="873121" cy="312812"/>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800" b="1" kern="1200">
                <a:solidFill>
                  <a:srgbClr val="8D1998"/>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algn="r"/>
            <a:r>
              <a:rPr lang="en-US" b="0" dirty="0"/>
              <a:t>#SHRM18</a:t>
            </a:r>
          </a:p>
        </p:txBody>
      </p:sp>
      <p:sp>
        <p:nvSpPr>
          <p:cNvPr id="3" name="Title 2">
            <a:extLst>
              <a:ext uri="{FF2B5EF4-FFF2-40B4-BE49-F238E27FC236}">
                <a16:creationId xmlns:a16="http://schemas.microsoft.com/office/drawing/2014/main" id="{3C07172C-DF80-4515-8104-A2A7D0846416}"/>
              </a:ext>
            </a:extLst>
          </p:cNvPr>
          <p:cNvSpPr>
            <a:spLocks noGrp="1"/>
          </p:cNvSpPr>
          <p:nvPr>
            <p:ph type="title"/>
          </p:nvPr>
        </p:nvSpPr>
        <p:spPr>
          <a:xfrm>
            <a:off x="467013" y="1014984"/>
            <a:ext cx="8201849" cy="438912"/>
          </a:xfrm>
          <a:prstGeom prst="rect">
            <a:avLst/>
          </a:prstGeom>
        </p:spPr>
        <p:txBody>
          <a:bodyPr/>
          <a:lstStyle>
            <a:lvl1pPr algn="l">
              <a:defRPr sz="2800" b="1">
                <a:solidFill>
                  <a:srgbClr val="004282"/>
                </a:solidFill>
                <a:latin typeface="+mn-lt"/>
              </a:defRPr>
            </a:lvl1pPr>
          </a:lstStyle>
          <a:p>
            <a:r>
              <a:rPr lang="en-US" dirty="0"/>
              <a:t>Click to edit Master title style</a:t>
            </a:r>
          </a:p>
        </p:txBody>
      </p:sp>
    </p:spTree>
    <p:extLst>
      <p:ext uri="{BB962C8B-B14F-4D97-AF65-F5344CB8AC3E}">
        <p14:creationId xmlns:p14="http://schemas.microsoft.com/office/powerpoint/2010/main" val="2408458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r:link="rId3">
            <a:extLst>
              <a:ext uri="{28A0092B-C50C-407E-A947-70E740481C1C}">
                <a14:useLocalDpi xmlns:a14="http://schemas.microsoft.com/office/drawing/2010/main" val="0"/>
              </a:ext>
            </a:extLst>
          </a:blip>
          <a:stretch>
            <a:fillRect/>
          </a:stretch>
        </p:blipFill>
        <p:spPr>
          <a:xfrm>
            <a:off x="0" y="-95144"/>
            <a:ext cx="9144000" cy="1377696"/>
          </a:xfrm>
          <a:prstGeom prst="rect">
            <a:avLst/>
          </a:prstGeom>
        </p:spPr>
      </p:pic>
      <p:pic>
        <p:nvPicPr>
          <p:cNvPr id="5" name="Picture 4"/>
          <p:cNvPicPr>
            <a:picLocks noChangeAspect="1"/>
          </p:cNvPicPr>
          <p:nvPr userDrawn="1"/>
        </p:nvPicPr>
        <p:blipFill>
          <a:blip r:embed="rId4" r:link="rId5">
            <a:extLst>
              <a:ext uri="{28A0092B-C50C-407E-A947-70E740481C1C}">
                <a14:useLocalDpi xmlns:a14="http://schemas.microsoft.com/office/drawing/2010/main" val="0"/>
              </a:ext>
            </a:extLst>
          </a:blip>
          <a:stretch>
            <a:fillRect/>
          </a:stretch>
        </p:blipFill>
        <p:spPr>
          <a:xfrm>
            <a:off x="8512999" y="4706564"/>
            <a:ext cx="495916" cy="289284"/>
          </a:xfrm>
          <a:prstGeom prst="rect">
            <a:avLst/>
          </a:prstGeom>
        </p:spPr>
      </p:pic>
      <p:sp>
        <p:nvSpPr>
          <p:cNvPr id="14" name="Footer Placeholder 2">
            <a:extLst>
              <a:ext uri="{FF2B5EF4-FFF2-40B4-BE49-F238E27FC236}">
                <a16:creationId xmlns:a16="http://schemas.microsoft.com/office/drawing/2014/main" id="{0AE038EC-66DA-4B1D-908E-ECDAC0501108}"/>
              </a:ext>
            </a:extLst>
          </p:cNvPr>
          <p:cNvSpPr txBox="1">
            <a:spLocks/>
          </p:cNvSpPr>
          <p:nvPr userDrawn="1"/>
        </p:nvSpPr>
        <p:spPr>
          <a:xfrm>
            <a:off x="-4013" y="4847849"/>
            <a:ext cx="873121" cy="312812"/>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800" b="1" kern="1200">
                <a:solidFill>
                  <a:srgbClr val="8D1998"/>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algn="r"/>
            <a:r>
              <a:rPr lang="en-US" b="0" dirty="0"/>
              <a:t>#SHRM18</a:t>
            </a:r>
          </a:p>
        </p:txBody>
      </p:sp>
      <p:sp>
        <p:nvSpPr>
          <p:cNvPr id="3" name="Title 2">
            <a:extLst>
              <a:ext uri="{FF2B5EF4-FFF2-40B4-BE49-F238E27FC236}">
                <a16:creationId xmlns:a16="http://schemas.microsoft.com/office/drawing/2014/main" id="{3C07172C-DF80-4515-8104-A2A7D0846416}"/>
              </a:ext>
            </a:extLst>
          </p:cNvPr>
          <p:cNvSpPr>
            <a:spLocks noGrp="1"/>
          </p:cNvSpPr>
          <p:nvPr>
            <p:ph type="title"/>
          </p:nvPr>
        </p:nvSpPr>
        <p:spPr>
          <a:xfrm>
            <a:off x="467013" y="1014984"/>
            <a:ext cx="8201849" cy="438912"/>
          </a:xfrm>
          <a:prstGeom prst="rect">
            <a:avLst/>
          </a:prstGeom>
        </p:spPr>
        <p:txBody>
          <a:bodyPr/>
          <a:lstStyle>
            <a:lvl1pPr algn="l">
              <a:defRPr sz="2800" b="1">
                <a:solidFill>
                  <a:srgbClr val="004282"/>
                </a:solidFill>
                <a:latin typeface="+mn-lt"/>
              </a:defRPr>
            </a:lvl1pPr>
          </a:lstStyle>
          <a:p>
            <a:r>
              <a:rPr lang="en-US" dirty="0"/>
              <a:t>Click to edit Master title style</a:t>
            </a:r>
          </a:p>
        </p:txBody>
      </p:sp>
    </p:spTree>
    <p:extLst>
      <p:ext uri="{BB962C8B-B14F-4D97-AF65-F5344CB8AC3E}">
        <p14:creationId xmlns:p14="http://schemas.microsoft.com/office/powerpoint/2010/main" val="36595646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and Content_14">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r:link="rId3">
            <a:extLst>
              <a:ext uri="{28A0092B-C50C-407E-A947-70E740481C1C}">
                <a14:useLocalDpi xmlns:a14="http://schemas.microsoft.com/office/drawing/2010/main" val="0"/>
              </a:ext>
            </a:extLst>
          </a:blip>
          <a:stretch>
            <a:fillRect/>
          </a:stretch>
        </p:blipFill>
        <p:spPr>
          <a:xfrm>
            <a:off x="0" y="-95144"/>
            <a:ext cx="9144000" cy="1377696"/>
          </a:xfrm>
          <a:prstGeom prst="rect">
            <a:avLst/>
          </a:prstGeom>
        </p:spPr>
      </p:pic>
      <p:pic>
        <p:nvPicPr>
          <p:cNvPr id="5" name="Picture 4"/>
          <p:cNvPicPr>
            <a:picLocks noChangeAspect="1"/>
          </p:cNvPicPr>
          <p:nvPr userDrawn="1"/>
        </p:nvPicPr>
        <p:blipFill>
          <a:blip r:embed="rId4" r:link="rId5">
            <a:extLst>
              <a:ext uri="{28A0092B-C50C-407E-A947-70E740481C1C}">
                <a14:useLocalDpi xmlns:a14="http://schemas.microsoft.com/office/drawing/2010/main" val="0"/>
              </a:ext>
            </a:extLst>
          </a:blip>
          <a:stretch>
            <a:fillRect/>
          </a:stretch>
        </p:blipFill>
        <p:spPr>
          <a:xfrm>
            <a:off x="8512999" y="4706564"/>
            <a:ext cx="495916" cy="289284"/>
          </a:xfrm>
          <a:prstGeom prst="rect">
            <a:avLst/>
          </a:prstGeom>
        </p:spPr>
      </p:pic>
      <p:sp>
        <p:nvSpPr>
          <p:cNvPr id="9" name="Content Placeholder 8">
            <a:extLst>
              <a:ext uri="{FF2B5EF4-FFF2-40B4-BE49-F238E27FC236}">
                <a16:creationId xmlns:a16="http://schemas.microsoft.com/office/drawing/2014/main" id="{09B31C36-EFEC-4786-A611-FFC99A51303A}"/>
              </a:ext>
            </a:extLst>
          </p:cNvPr>
          <p:cNvSpPr>
            <a:spLocks noGrp="1"/>
          </p:cNvSpPr>
          <p:nvPr>
            <p:ph sz="quarter" idx="12"/>
          </p:nvPr>
        </p:nvSpPr>
        <p:spPr>
          <a:xfrm>
            <a:off x="468313" y="1465693"/>
            <a:ext cx="8202168" cy="3141805"/>
          </a:xfrm>
          <a:prstGeom prst="rect">
            <a:avLst/>
          </a:prstGeom>
        </p:spPr>
        <p:txBody>
          <a:bodyPr/>
          <a:lstStyle>
            <a:lvl1pPr marL="0" indent="0">
              <a:buFont typeface="Arial" panose="020B0604020202020204" pitchFamily="34" charset="0"/>
              <a:buNone/>
              <a:defRPr lang="en-US" sz="1400" kern="1200" dirty="0" smtClean="0">
                <a:solidFill>
                  <a:schemeClr val="tx1"/>
                </a:solidFill>
                <a:latin typeface="+mn-lt"/>
                <a:ea typeface="+mn-ea"/>
                <a:cs typeface="+mn-cs"/>
              </a:defRPr>
            </a:lvl1pPr>
            <a:lvl2pPr marL="742950" indent="-285750">
              <a:buClr>
                <a:schemeClr val="tx2"/>
              </a:buClr>
              <a:buFont typeface="Arial" panose="020B0604020202020204" pitchFamily="34" charset="0"/>
              <a:buChar char="•"/>
              <a:defRPr sz="1400"/>
            </a:lvl2pPr>
            <a:lvl3pPr marL="1143000" indent="-228600">
              <a:buFont typeface="Arial" panose="020B0604020202020204" pitchFamily="34" charset="0"/>
              <a:buChar char="‒"/>
              <a:defRPr sz="1400"/>
            </a:lvl3pPr>
            <a:lvl4pPr marL="1600200" indent="-228600">
              <a:buFont typeface="Arial" panose="020B0604020202020204" pitchFamily="34" charset="0"/>
              <a:buChar char="‒"/>
              <a:defRPr sz="1400"/>
            </a:lvl4pPr>
            <a:lvl5pPr marL="2057400" indent="-228600">
              <a:buFont typeface="Arial" panose="020B0604020202020204" pitchFamily="34" charset="0"/>
              <a:buChar char="‒"/>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Footer Placeholder 2">
            <a:extLst>
              <a:ext uri="{FF2B5EF4-FFF2-40B4-BE49-F238E27FC236}">
                <a16:creationId xmlns:a16="http://schemas.microsoft.com/office/drawing/2014/main" id="{0AE038EC-66DA-4B1D-908E-ECDAC0501108}"/>
              </a:ext>
            </a:extLst>
          </p:cNvPr>
          <p:cNvSpPr txBox="1">
            <a:spLocks/>
          </p:cNvSpPr>
          <p:nvPr userDrawn="1"/>
        </p:nvSpPr>
        <p:spPr>
          <a:xfrm>
            <a:off x="-4013" y="4847849"/>
            <a:ext cx="873121" cy="312812"/>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800" b="1" kern="1200">
                <a:solidFill>
                  <a:srgbClr val="8D1998"/>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algn="r"/>
            <a:r>
              <a:rPr lang="en-US" dirty="0"/>
              <a:t>#SHRM18</a:t>
            </a:r>
          </a:p>
        </p:txBody>
      </p:sp>
      <p:sp>
        <p:nvSpPr>
          <p:cNvPr id="8" name="Title 2">
            <a:extLst>
              <a:ext uri="{FF2B5EF4-FFF2-40B4-BE49-F238E27FC236}">
                <a16:creationId xmlns:a16="http://schemas.microsoft.com/office/drawing/2014/main" id="{BEF4787C-6DEF-450A-A648-3AE93F846856}"/>
              </a:ext>
            </a:extLst>
          </p:cNvPr>
          <p:cNvSpPr>
            <a:spLocks noGrp="1"/>
          </p:cNvSpPr>
          <p:nvPr>
            <p:ph type="title"/>
          </p:nvPr>
        </p:nvSpPr>
        <p:spPr>
          <a:xfrm>
            <a:off x="467013" y="1014984"/>
            <a:ext cx="8201849" cy="438912"/>
          </a:xfrm>
          <a:prstGeom prst="rect">
            <a:avLst/>
          </a:prstGeom>
        </p:spPr>
        <p:txBody>
          <a:bodyPr/>
          <a:lstStyle>
            <a:lvl1pPr algn="l">
              <a:defRPr sz="2800" b="1">
                <a:solidFill>
                  <a:srgbClr val="004282"/>
                </a:solidFill>
                <a:latin typeface="+mn-lt"/>
              </a:defRPr>
            </a:lvl1pPr>
          </a:lstStyle>
          <a:p>
            <a:r>
              <a:rPr lang="en-US" dirty="0"/>
              <a:t>Click to edit Master title style</a:t>
            </a:r>
          </a:p>
        </p:txBody>
      </p:sp>
    </p:spTree>
    <p:extLst>
      <p:ext uri="{BB962C8B-B14F-4D97-AF65-F5344CB8AC3E}">
        <p14:creationId xmlns:p14="http://schemas.microsoft.com/office/powerpoint/2010/main" val="41703431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8031156" y="4830689"/>
            <a:ext cx="1001884" cy="312812"/>
          </a:xfrm>
          <a:prstGeom prst="rect">
            <a:avLst/>
          </a:prstGeom>
        </p:spPr>
        <p:txBody>
          <a:bodyPr vert="horz" lIns="91440" tIns="45720" rIns="91440" bIns="45720" rtlCol="0" anchor="ctr"/>
          <a:lstStyle>
            <a:lvl1pPr algn="ctr">
              <a:defRPr sz="800">
                <a:solidFill>
                  <a:schemeClr val="tx1">
                    <a:tint val="75000"/>
                  </a:schemeClr>
                </a:solidFill>
              </a:defRPr>
            </a:lvl1pPr>
          </a:lstStyle>
          <a:p>
            <a:pPr algn="r"/>
            <a:r>
              <a:rPr lang="en-US" dirty="0"/>
              <a:t>©SHRM2016</a:t>
            </a:r>
          </a:p>
        </p:txBody>
      </p:sp>
    </p:spTree>
    <p:extLst>
      <p:ext uri="{BB962C8B-B14F-4D97-AF65-F5344CB8AC3E}">
        <p14:creationId xmlns:p14="http://schemas.microsoft.com/office/powerpoint/2010/main" val="71083828"/>
      </p:ext>
    </p:extLst>
  </p:cSld>
  <p:clrMap bg1="lt1" tx1="dk1" bg2="lt2" tx2="dk2" accent1="accent1" accent2="accent2" accent3="accent3" accent4="accent4" accent5="accent5" accent6="accent6" hlink="hlink" folHlink="folHlink"/>
  <p:sldLayoutIdLst>
    <p:sldLayoutId id="2147483672" r:id="rId1"/>
    <p:sldLayoutId id="2147483681" r:id="rId2"/>
    <p:sldLayoutId id="2147483678" r:id="rId3"/>
    <p:sldLayoutId id="2147483679" r:id="rId4"/>
    <p:sldLayoutId id="2147483673" r:id="rId5"/>
    <p:sldLayoutId id="2147483683" r:id="rId6"/>
    <p:sldLayoutId id="2147483680" r:id="rId7"/>
    <p:sldLayoutId id="2147483684" r:id="rId8"/>
    <p:sldLayoutId id="2147483682" r:id="rId9"/>
    <p:sldLayoutId id="2147483674" r:id="rId10"/>
    <p:sldLayoutId id="2147483675" r:id="rId11"/>
    <p:sldLayoutId id="2147483676" r:id="rId12"/>
    <p:sldLayoutId id="2147483677" r:id="rId13"/>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s://www.uscis.gov/i-9-central/retain-store-form-i-9/retaining-form-i-9" TargetMode="Externa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hyperlink" Target="https://www.uscis.gov/sites/default/files/files/form/m-274.pdf"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21.jpg"/></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hyperlink" Target="https://www.shrm.org/resourcesandtools/legal-and-compliance/employment-law/pages/tough-i-9-issues.aspx"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hyperlink" Target="https://www.uscis.gov/i-9-central/complete-correct-form-i-9/completing-section-3-reverification-and-rehires" TargetMode="Externa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hyperlink" Target="https://www.uscis.gov/i-9-central/complete-correct-form-i-9/completing-section-3-reverification-and-rehires" TargetMode="Externa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hyperlink" Target="http://vendordirectory.shrm.org/category/pre-employment-testing-screening/i-9-verification" TargetMode="External"/><Relationship Id="rId2" Type="http://schemas.openxmlformats.org/officeDocument/2006/relationships/hyperlink" Target="https://www.uscis.gov/i-9-central/retain-store-form-i-9/storing-form-i-9" TargetMode="Externa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hyperlink" Target="https://www.uscis.gov/faq-page/i-9-central-completing-form-i-9" TargetMode="Externa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hyperlink" Target="https://www.uscis.gov/i-9-central/acceptable-documents/receipts" TargetMode="Externa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hyperlink" Target="https://www.whitehouse.gov/the-press-office/2017/04/18/presidential-executive-order-buy-american-and-hire-american" TargetMode="Externa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hyperlink" Target="https://www.shrm.org/resourcesandtools/hr-topics/talent-acquisition/pages/trump-budget-mandatory-nationwide-everify-use.aspx" TargetMode="External"/><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hyperlink" Target="https://www.washingtonpost.com/business/economy/trump-is-very-weak-on-this-one-popular-way-to-curb-illegal-immigration/2018/05/22/adf5f85e-399b-11e8-acd5-35eac230e514_story.html?utm_term=.26468474f6e6"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7.xml"/><Relationship Id="rId1" Type="http://schemas.openxmlformats.org/officeDocument/2006/relationships/slideLayout" Target="../slideLayouts/slideLayout8.xml"/><Relationship Id="rId4" Type="http://schemas.openxmlformats.org/officeDocument/2006/relationships/hyperlink" Target="http://www.ice.gov/factsheets/i9-inspection" TargetMode="External"/></Relationships>
</file>

<file path=ppt/slides/_rels/slide7.xml.rels><?xml version="1.0" encoding="UTF-8" standalone="yes"?>
<Relationships xmlns="http://schemas.openxmlformats.org/package/2006/relationships"><Relationship Id="rId2" Type="http://schemas.openxmlformats.org/officeDocument/2006/relationships/hyperlink" Target="https://www.hrdive.com/news/ice-worksite-investigations-are-already-double-that-of-last-year/523601" TargetMode="Externa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29.xml"/><Relationship Id="rId1" Type="http://schemas.openxmlformats.org/officeDocument/2006/relationships/slideLayout" Target="../slideLayouts/slideLayout8.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7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0.xml"/><Relationship Id="rId1" Type="http://schemas.openxmlformats.org/officeDocument/2006/relationships/slideLayout" Target="../slideLayouts/slideLayout8.xml"/><Relationship Id="rId6" Type="http://schemas.openxmlformats.org/officeDocument/2006/relationships/hyperlink" Target="https://www.uscis.gov/e-verify/customer-support/contact-e-verify" TargetMode="External"/><Relationship Id="rId5" Type="http://schemas.openxmlformats.org/officeDocument/2006/relationships/hyperlink" Target="https://www.uscis.gov/e-verify/e-verify-enrollment-page" TargetMode="External"/><Relationship Id="rId4" Type="http://schemas.openxmlformats.org/officeDocument/2006/relationships/hyperlink" Target="https://www.uscis.gov/e-verify" TargetMode="Externa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hyperlink" Target="https://www.ice.gov/image" TargetMode="Externa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hyperlink" Target="https://www.hrdive.com/news/ice-worksite-investigations-are-already-double-that-of-last-year/523601" TargetMode="Externa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hyperlink" Target="mailto:byoung@hyimmigration.com" TargetMode="External"/><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62.png"/><Relationship Id="rId4" Type="http://schemas.openxmlformats.org/officeDocument/2006/relationships/hyperlink" Target="http://www.hyimmigration.com/" TargetMode="Externa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76ABAB4-A1D9-4634-8A77-1A9CDCE15739}"/>
              </a:ext>
            </a:extLst>
          </p:cNvPr>
          <p:cNvSpPr>
            <a:spLocks noGrp="1"/>
          </p:cNvSpPr>
          <p:nvPr>
            <p:ph type="body" sz="quarter" idx="10"/>
          </p:nvPr>
        </p:nvSpPr>
        <p:spPr>
          <a:xfrm>
            <a:off x="292819" y="2449237"/>
            <a:ext cx="4821047" cy="914400"/>
          </a:xfrm>
        </p:spPr>
        <p:txBody>
          <a:bodyPr/>
          <a:lstStyle/>
          <a:p>
            <a:r>
              <a:rPr lang="en-US" b="1" dirty="0">
                <a:solidFill>
                  <a:srgbClr val="005696"/>
                </a:solidFill>
              </a:rPr>
              <a:t>Protecting Your Business Amidst Changes: Form I-9 and </a:t>
            </a:r>
            <a:br>
              <a:rPr lang="en-US" b="1" dirty="0">
                <a:solidFill>
                  <a:srgbClr val="005696"/>
                </a:solidFill>
              </a:rPr>
            </a:br>
            <a:r>
              <a:rPr lang="en-US" b="1" dirty="0">
                <a:solidFill>
                  <a:srgbClr val="005696"/>
                </a:solidFill>
              </a:rPr>
              <a:t>E-Verification Compliance</a:t>
            </a:r>
          </a:p>
        </p:txBody>
      </p:sp>
      <p:sp>
        <p:nvSpPr>
          <p:cNvPr id="3" name="Text Placeholder 2">
            <a:extLst>
              <a:ext uri="{FF2B5EF4-FFF2-40B4-BE49-F238E27FC236}">
                <a16:creationId xmlns:a16="http://schemas.microsoft.com/office/drawing/2014/main" id="{EEBABB8E-5852-4A5C-AD5C-783EDFEAC534}"/>
              </a:ext>
            </a:extLst>
          </p:cNvPr>
          <p:cNvSpPr>
            <a:spLocks noGrp="1"/>
          </p:cNvSpPr>
          <p:nvPr>
            <p:ph type="body" sz="quarter" idx="11"/>
          </p:nvPr>
        </p:nvSpPr>
        <p:spPr>
          <a:xfrm>
            <a:off x="292820" y="3073125"/>
            <a:ext cx="4821046" cy="914400"/>
          </a:xfrm>
        </p:spPr>
        <p:txBody>
          <a:bodyPr/>
          <a:lstStyle/>
          <a:p>
            <a:endParaRPr lang="en-US" dirty="0"/>
          </a:p>
          <a:p>
            <a:endParaRPr lang="en-US" dirty="0"/>
          </a:p>
          <a:p>
            <a:endParaRPr lang="en-US" dirty="0"/>
          </a:p>
          <a:p>
            <a:r>
              <a:rPr lang="en-US" dirty="0"/>
              <a:t>Presented by:</a:t>
            </a:r>
          </a:p>
          <a:p>
            <a:r>
              <a:rPr lang="en-US" dirty="0"/>
              <a:t>Becki L. Young, Esq., Hammond Young Immigration Law, LLC</a:t>
            </a:r>
          </a:p>
        </p:txBody>
      </p:sp>
    </p:spTree>
    <p:extLst>
      <p:ext uri="{BB962C8B-B14F-4D97-AF65-F5344CB8AC3E}">
        <p14:creationId xmlns:p14="http://schemas.microsoft.com/office/powerpoint/2010/main" val="21353163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28DFAD32-15D3-449A-AF86-75AE05E99DB6}"/>
              </a:ext>
            </a:extLst>
          </p:cNvPr>
          <p:cNvSpPr>
            <a:spLocks noGrp="1"/>
          </p:cNvSpPr>
          <p:nvPr>
            <p:ph sz="quarter" idx="12"/>
          </p:nvPr>
        </p:nvSpPr>
        <p:spPr/>
        <p:txBody>
          <a:bodyPr/>
          <a:lstStyle/>
          <a:p>
            <a:endParaRPr lang="en-US" dirty="0"/>
          </a:p>
          <a:p>
            <a:endParaRPr lang="en-US" dirty="0"/>
          </a:p>
          <a:p>
            <a:pPr marL="342900" indent="-342900">
              <a:buClr>
                <a:schemeClr val="tx2"/>
              </a:buClr>
              <a:buFont typeface="Arial" panose="020B0604020202020204" pitchFamily="34" charset="0"/>
              <a:buChar char="•"/>
            </a:pPr>
            <a:r>
              <a:rPr lang="en-US" dirty="0"/>
              <a:t>Prohibits unlawful hiring</a:t>
            </a:r>
          </a:p>
          <a:p>
            <a:pPr marL="342900" indent="-342900">
              <a:buClr>
                <a:schemeClr val="tx2"/>
              </a:buClr>
              <a:buFont typeface="Arial" panose="020B0604020202020204" pitchFamily="34" charset="0"/>
              <a:buChar char="•"/>
            </a:pPr>
            <a:r>
              <a:rPr lang="en-US" dirty="0"/>
              <a:t>Requires I-9 verification</a:t>
            </a:r>
          </a:p>
          <a:p>
            <a:pPr marL="342900" indent="-342900">
              <a:buClr>
                <a:schemeClr val="tx2"/>
              </a:buClr>
              <a:buFont typeface="Arial" panose="020B0604020202020204" pitchFamily="34" charset="0"/>
              <a:buChar char="•"/>
            </a:pPr>
            <a:r>
              <a:rPr lang="en-US" dirty="0"/>
              <a:t>Provides employer sanctions</a:t>
            </a:r>
          </a:p>
          <a:p>
            <a:pPr marL="342900" indent="-342900">
              <a:buClr>
                <a:schemeClr val="tx2"/>
              </a:buClr>
              <a:buFont typeface="Arial" panose="020B0604020202020204" pitchFamily="34" charset="0"/>
              <a:buChar char="•"/>
            </a:pPr>
            <a:r>
              <a:rPr lang="en-US" dirty="0"/>
              <a:t>Prohibits discrimination</a:t>
            </a:r>
          </a:p>
          <a:p>
            <a:endParaRPr lang="en-US" dirty="0"/>
          </a:p>
        </p:txBody>
      </p:sp>
      <p:sp>
        <p:nvSpPr>
          <p:cNvPr id="3" name="Title 2">
            <a:extLst>
              <a:ext uri="{FF2B5EF4-FFF2-40B4-BE49-F238E27FC236}">
                <a16:creationId xmlns:a16="http://schemas.microsoft.com/office/drawing/2014/main" id="{74C57AAA-0DC3-4BED-AC3D-72325897D441}"/>
              </a:ext>
            </a:extLst>
          </p:cNvPr>
          <p:cNvSpPr>
            <a:spLocks noGrp="1"/>
          </p:cNvSpPr>
          <p:nvPr>
            <p:ph type="title"/>
          </p:nvPr>
        </p:nvSpPr>
        <p:spPr/>
        <p:txBody>
          <a:bodyPr/>
          <a:lstStyle/>
          <a:p>
            <a:r>
              <a:rPr lang="en-US" dirty="0"/>
              <a:t>Immigration Reform &amp; Control Act of 1986 (IRCA)</a:t>
            </a:r>
            <a:br>
              <a:rPr lang="en-US" dirty="0"/>
            </a:br>
            <a:endParaRPr lang="en-US" dirty="0"/>
          </a:p>
        </p:txBody>
      </p:sp>
      <p:pic>
        <p:nvPicPr>
          <p:cNvPr id="9" name="Content Placeholder 8"/>
          <p:cNvPicPr>
            <a:picLocks noChangeAspect="1"/>
          </p:cNvPicPr>
          <p:nvPr/>
        </p:nvPicPr>
        <p:blipFill>
          <a:blip r:embed="rId2"/>
          <a:stretch>
            <a:fillRect/>
          </a:stretch>
        </p:blipFill>
        <p:spPr>
          <a:xfrm>
            <a:off x="4790185" y="1777438"/>
            <a:ext cx="1793705" cy="2518314"/>
          </a:xfrm>
          <a:prstGeom prst="rect">
            <a:avLst/>
          </a:prstGeom>
          <a:ln>
            <a:noFill/>
          </a:ln>
          <a:effectLst>
            <a:softEdge rad="112500"/>
          </a:effectLst>
        </p:spPr>
      </p:pic>
    </p:spTree>
    <p:extLst>
      <p:ext uri="{BB962C8B-B14F-4D97-AF65-F5344CB8AC3E}">
        <p14:creationId xmlns:p14="http://schemas.microsoft.com/office/powerpoint/2010/main" val="2558694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928674">
            <a:off x="6294961" y="1452882"/>
            <a:ext cx="1954972" cy="2339168"/>
          </a:xfrm>
          <a:prstGeom prst="rect">
            <a:avLst/>
          </a:prstGeom>
          <a:noFill/>
          <a:ln w="127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pic>
        <p:nvPicPr>
          <p:cNvPr id="276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44298">
            <a:off x="5057825" y="2110957"/>
            <a:ext cx="2000853" cy="2587944"/>
          </a:xfrm>
          <a:prstGeom prst="rect">
            <a:avLst/>
          </a:prstGeom>
          <a:noFill/>
          <a:ln w="127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9" name="Content Placeholder 8">
            <a:extLst>
              <a:ext uri="{FF2B5EF4-FFF2-40B4-BE49-F238E27FC236}">
                <a16:creationId xmlns:a16="http://schemas.microsoft.com/office/drawing/2014/main" id="{640B0B87-AC78-4195-92E5-570BA65C3D93}"/>
              </a:ext>
            </a:extLst>
          </p:cNvPr>
          <p:cNvSpPr>
            <a:spLocks noGrp="1"/>
          </p:cNvSpPr>
          <p:nvPr>
            <p:ph sz="quarter" idx="12"/>
          </p:nvPr>
        </p:nvSpPr>
        <p:spPr/>
        <p:txBody>
          <a:bodyPr/>
          <a:lstStyle/>
          <a:p>
            <a:pPr marL="342900" indent="-342900">
              <a:buClr>
                <a:schemeClr val="tx2"/>
              </a:buClr>
              <a:buFont typeface="Arial" panose="020B0604020202020204" pitchFamily="34" charset="0"/>
              <a:buChar char="•"/>
            </a:pPr>
            <a:r>
              <a:rPr lang="en-US" dirty="0"/>
              <a:t>Use unexpired edition (“07/17/2017”)</a:t>
            </a:r>
          </a:p>
          <a:p>
            <a:r>
              <a:rPr lang="en-US" dirty="0"/>
              <a:t>http://www.uscis.gov/files/form/i-9.pdf</a:t>
            </a:r>
          </a:p>
          <a:p>
            <a:endParaRPr lang="en-US" dirty="0"/>
          </a:p>
        </p:txBody>
      </p:sp>
      <p:sp>
        <p:nvSpPr>
          <p:cNvPr id="3" name="Title 2">
            <a:extLst>
              <a:ext uri="{FF2B5EF4-FFF2-40B4-BE49-F238E27FC236}">
                <a16:creationId xmlns:a16="http://schemas.microsoft.com/office/drawing/2014/main" id="{F9A56C13-D0A9-4018-84CC-8DEB23300927}"/>
              </a:ext>
            </a:extLst>
          </p:cNvPr>
          <p:cNvSpPr>
            <a:spLocks noGrp="1"/>
          </p:cNvSpPr>
          <p:nvPr>
            <p:ph type="title"/>
          </p:nvPr>
        </p:nvSpPr>
        <p:spPr/>
        <p:txBody>
          <a:bodyPr/>
          <a:lstStyle/>
          <a:p>
            <a:r>
              <a:rPr lang="en-US" dirty="0"/>
              <a:t>Form I-9</a:t>
            </a:r>
          </a:p>
        </p:txBody>
      </p:sp>
      <p:sp>
        <p:nvSpPr>
          <p:cNvPr id="27653" name="Rectangle 5"/>
          <p:cNvSpPr>
            <a:spLocks noChangeArrowheads="1"/>
          </p:cNvSpPr>
          <p:nvPr/>
        </p:nvSpPr>
        <p:spPr bwMode="auto">
          <a:xfrm>
            <a:off x="2781598" y="809923"/>
            <a:ext cx="4200525" cy="642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spcBef>
                <a:spcPct val="20000"/>
              </a:spcBef>
              <a:buClr>
                <a:schemeClr val="accent2"/>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ClrTx/>
              <a:buFontTx/>
              <a:buNone/>
            </a:pPr>
            <a:endParaRPr lang="en-US" altLang="en-US" sz="2475">
              <a:solidFill>
                <a:schemeClr val="tx2"/>
              </a:solidFill>
            </a:endParaRPr>
          </a:p>
        </p:txBody>
      </p:sp>
    </p:spTree>
    <p:extLst>
      <p:ext uri="{BB962C8B-B14F-4D97-AF65-F5344CB8AC3E}">
        <p14:creationId xmlns:p14="http://schemas.microsoft.com/office/powerpoint/2010/main" val="3888296333"/>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6" name="Rectangle 4" descr="White marble"/>
          <p:cNvSpPr>
            <a:spLocks noGrp="1" noChangeArrowheads="1"/>
          </p:cNvSpPr>
          <p:nvPr>
            <p:ph type="body" sz="quarter" idx="13"/>
          </p:nvPr>
        </p:nvSpPr>
        <p:spPr/>
        <p:txBody>
          <a:bodyPr/>
          <a:lstStyle/>
          <a:p>
            <a:r>
              <a:rPr lang="en-US" altLang="en-US" dirty="0"/>
              <a:t>Employer Obligations</a:t>
            </a:r>
          </a:p>
        </p:txBody>
      </p:sp>
      <p:sp>
        <p:nvSpPr>
          <p:cNvPr id="12" name="Text Placeholder 11">
            <a:extLst>
              <a:ext uri="{FF2B5EF4-FFF2-40B4-BE49-F238E27FC236}">
                <a16:creationId xmlns:a16="http://schemas.microsoft.com/office/drawing/2014/main" id="{FA17A61A-4F7F-454A-A940-41BEC0783F60}"/>
              </a:ext>
            </a:extLst>
          </p:cNvPr>
          <p:cNvSpPr>
            <a:spLocks noGrp="1"/>
          </p:cNvSpPr>
          <p:nvPr>
            <p:ph type="body" sz="quarter" idx="14"/>
          </p:nvPr>
        </p:nvSpPr>
        <p:spPr/>
        <p:txBody>
          <a:bodyPr/>
          <a:lstStyle/>
          <a:p>
            <a:r>
              <a:rPr lang="en-US" dirty="0"/>
              <a:t>Review Section 1</a:t>
            </a:r>
          </a:p>
          <a:p>
            <a:r>
              <a:rPr lang="en-US" dirty="0"/>
              <a:t>Examine documents no later than 3 days after hire</a:t>
            </a:r>
          </a:p>
          <a:p>
            <a:r>
              <a:rPr lang="en-US" dirty="0"/>
              <a:t>Examine originals</a:t>
            </a:r>
          </a:p>
          <a:p>
            <a:r>
              <a:rPr lang="en-US" dirty="0"/>
              <a:t>Must appear genuine</a:t>
            </a:r>
          </a:p>
          <a:p>
            <a:r>
              <a:rPr lang="en-US" dirty="0"/>
              <a:t>Must relate to the employee</a:t>
            </a:r>
          </a:p>
          <a:p>
            <a:r>
              <a:rPr lang="en-US" dirty="0"/>
              <a:t>“good faith defense”</a:t>
            </a:r>
          </a:p>
          <a:p>
            <a:r>
              <a:rPr lang="en-US" dirty="0"/>
              <a:t>Avoid “document abuse”</a:t>
            </a:r>
          </a:p>
        </p:txBody>
      </p:sp>
      <p:pic>
        <p:nvPicPr>
          <p:cNvPr id="8" name="Picture 5" descr="MPj0182531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3637" y="1602399"/>
            <a:ext cx="2870580" cy="2349669"/>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7304859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3607DC72-38C7-429F-B0AA-A77F5855E11F}"/>
              </a:ext>
            </a:extLst>
          </p:cNvPr>
          <p:cNvSpPr>
            <a:spLocks noGrp="1"/>
          </p:cNvSpPr>
          <p:nvPr>
            <p:ph sz="quarter" idx="12"/>
          </p:nvPr>
        </p:nvSpPr>
        <p:spPr/>
        <p:txBody>
          <a:bodyPr/>
          <a:lstStyle/>
          <a:p>
            <a:r>
              <a:rPr lang="en-PH" u="sng" dirty="0"/>
              <a:t>By 3rd day of work, employee must provide</a:t>
            </a:r>
            <a:r>
              <a:rPr lang="en-PH" dirty="0"/>
              <a:t>:</a:t>
            </a:r>
          </a:p>
          <a:p>
            <a:endParaRPr lang="en-US" dirty="0"/>
          </a:p>
        </p:txBody>
      </p:sp>
      <p:sp>
        <p:nvSpPr>
          <p:cNvPr id="4" name="Title 3">
            <a:extLst>
              <a:ext uri="{FF2B5EF4-FFF2-40B4-BE49-F238E27FC236}">
                <a16:creationId xmlns:a16="http://schemas.microsoft.com/office/drawing/2014/main" id="{B2FBDF6B-A96E-47D5-9AAA-C20369E09C23}"/>
              </a:ext>
            </a:extLst>
          </p:cNvPr>
          <p:cNvSpPr>
            <a:spLocks noGrp="1"/>
          </p:cNvSpPr>
          <p:nvPr>
            <p:ph type="title"/>
          </p:nvPr>
        </p:nvSpPr>
        <p:spPr/>
        <p:txBody>
          <a:bodyPr/>
          <a:lstStyle/>
          <a:p>
            <a:r>
              <a:rPr lang="en-US" dirty="0"/>
              <a:t>Acceptable Documents</a:t>
            </a:r>
          </a:p>
        </p:txBody>
      </p:sp>
      <p:grpSp>
        <p:nvGrpSpPr>
          <p:cNvPr id="17" name="Group 16">
            <a:extLst>
              <a:ext uri="{FF2B5EF4-FFF2-40B4-BE49-F238E27FC236}">
                <a16:creationId xmlns:a16="http://schemas.microsoft.com/office/drawing/2014/main" id="{1B9CD94E-97B5-4BCE-B565-D718E8D1767C}"/>
              </a:ext>
            </a:extLst>
          </p:cNvPr>
          <p:cNvGrpSpPr/>
          <p:nvPr/>
        </p:nvGrpSpPr>
        <p:grpSpPr>
          <a:xfrm>
            <a:off x="2531340" y="2307858"/>
            <a:ext cx="4081320" cy="2134195"/>
            <a:chOff x="1746820" y="1838624"/>
            <a:chExt cx="4081320" cy="2134195"/>
          </a:xfrm>
        </p:grpSpPr>
        <p:sp>
          <p:nvSpPr>
            <p:cNvPr id="18" name="Rectangle 4" descr="White marble">
              <a:extLst>
                <a:ext uri="{FF2B5EF4-FFF2-40B4-BE49-F238E27FC236}">
                  <a16:creationId xmlns:a16="http://schemas.microsoft.com/office/drawing/2014/main" id="{80D01529-63E8-4F8D-A80B-3EC8F0052BE5}"/>
                </a:ext>
              </a:extLst>
            </p:cNvPr>
            <p:cNvSpPr txBox="1">
              <a:spLocks noChangeAspect="1" noChangeArrowheads="1"/>
            </p:cNvSpPr>
            <p:nvPr/>
          </p:nvSpPr>
          <p:spPr>
            <a:xfrm>
              <a:off x="1746820" y="1952923"/>
              <a:ext cx="1285875" cy="2019896"/>
            </a:xfrm>
            <a:prstGeom prst="rect">
              <a:avLst/>
            </a:prstGeom>
            <a:solidFill>
              <a:schemeClr val="bg1"/>
            </a:solidFill>
            <a:ln w="38100">
              <a:solidFill>
                <a:schemeClr val="tx1"/>
              </a:solidFill>
              <a:miter lim="800000"/>
              <a:headEnd/>
              <a:tailEnd/>
            </a:ln>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altLang="en-US" sz="506">
                  <a:ea typeface="ＭＳ Ｐゴシック" panose="020B0600070205080204" pitchFamily="34" charset="-128"/>
                </a:rPr>
                <a:t>	</a:t>
              </a:r>
            </a:p>
            <a:p>
              <a:pPr marL="0" indent="0" algn="ctr">
                <a:buNone/>
              </a:pPr>
              <a:endParaRPr lang="en-US" altLang="en-US" sz="1350">
                <a:ea typeface="ＭＳ Ｐゴシック" panose="020B0600070205080204" pitchFamily="34" charset="-128"/>
              </a:endParaRPr>
            </a:p>
            <a:p>
              <a:pPr marL="0" indent="0" algn="ctr">
                <a:buNone/>
              </a:pPr>
              <a:r>
                <a:rPr lang="en-US" altLang="en-US" sz="1350">
                  <a:ea typeface="ＭＳ Ｐゴシック" panose="020B0600070205080204" pitchFamily="34" charset="-128"/>
                </a:rPr>
                <a:t>1</a:t>
              </a:r>
            </a:p>
            <a:p>
              <a:pPr marL="0" indent="0" algn="ctr">
                <a:buNone/>
              </a:pPr>
              <a:r>
                <a:rPr lang="en-US" altLang="en-US" sz="1350" b="1" u="sng">
                  <a:solidFill>
                    <a:schemeClr val="accent2"/>
                  </a:solidFill>
                  <a:ea typeface="ＭＳ Ｐゴシック" panose="020B0600070205080204" pitchFamily="34" charset="-128"/>
                </a:rPr>
                <a:t>List A</a:t>
              </a:r>
              <a:endParaRPr lang="en-US" altLang="en-US" sz="1350">
                <a:solidFill>
                  <a:schemeClr val="accent2"/>
                </a:solidFill>
                <a:ea typeface="ＭＳ Ｐゴシック" panose="020B0600070205080204" pitchFamily="34" charset="-128"/>
              </a:endParaRPr>
            </a:p>
            <a:p>
              <a:pPr marL="0" indent="0" algn="ctr">
                <a:buNone/>
              </a:pPr>
              <a:r>
                <a:rPr lang="en-US" altLang="en-US" sz="1350">
                  <a:ea typeface="ＭＳ Ｐゴシック" panose="020B0600070205080204" pitchFamily="34" charset="-128"/>
                </a:rPr>
                <a:t>Identity</a:t>
              </a:r>
            </a:p>
            <a:p>
              <a:pPr marL="0" indent="0" algn="ctr">
                <a:buNone/>
              </a:pPr>
              <a:r>
                <a:rPr lang="en-US" altLang="en-US" sz="1350">
                  <a:ea typeface="ＭＳ Ｐゴシック" panose="020B0600070205080204" pitchFamily="34" charset="-128"/>
                </a:rPr>
                <a:t>and</a:t>
              </a:r>
            </a:p>
            <a:p>
              <a:pPr marL="0" indent="0" algn="ctr">
                <a:buNone/>
              </a:pPr>
              <a:r>
                <a:rPr lang="en-US" altLang="en-US" sz="1350">
                  <a:ea typeface="ＭＳ Ｐゴシック" panose="020B0600070205080204" pitchFamily="34" charset="-128"/>
                </a:rPr>
                <a:t>Work Authorization</a:t>
              </a:r>
            </a:p>
            <a:p>
              <a:pPr marL="0" indent="0" algn="ctr">
                <a:buNone/>
              </a:pPr>
              <a:endParaRPr lang="en-US" altLang="en-US" sz="506" dirty="0">
                <a:ea typeface="ＭＳ Ｐゴシック" panose="020B0600070205080204" pitchFamily="34" charset="-128"/>
              </a:endParaRPr>
            </a:p>
          </p:txBody>
        </p:sp>
        <p:pic>
          <p:nvPicPr>
            <p:cNvPr id="19" name="Picture 2">
              <a:extLst>
                <a:ext uri="{FF2B5EF4-FFF2-40B4-BE49-F238E27FC236}">
                  <a16:creationId xmlns:a16="http://schemas.microsoft.com/office/drawing/2014/main" id="{90736065-7F92-4870-AFFE-CB8EF51B59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6126" y="1838624"/>
              <a:ext cx="1617167" cy="2091333"/>
            </a:xfrm>
            <a:prstGeom prst="rect">
              <a:avLst/>
            </a:prstGeom>
            <a:noFill/>
            <a:ln w="127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20" name="AutoShape 7">
              <a:extLst>
                <a:ext uri="{FF2B5EF4-FFF2-40B4-BE49-F238E27FC236}">
                  <a16:creationId xmlns:a16="http://schemas.microsoft.com/office/drawing/2014/main" id="{6574D734-AC64-4E71-82F3-6105A36A53D6}"/>
                </a:ext>
              </a:extLst>
            </p:cNvPr>
            <p:cNvSpPr>
              <a:spLocks noChangeArrowheads="1"/>
            </p:cNvSpPr>
            <p:nvPr/>
          </p:nvSpPr>
          <p:spPr bwMode="auto">
            <a:xfrm>
              <a:off x="3241463" y="2916436"/>
              <a:ext cx="1032272" cy="525959"/>
            </a:xfrm>
            <a:prstGeom prst="leftRightArrow">
              <a:avLst>
                <a:gd name="adj1" fmla="val 50000"/>
                <a:gd name="adj2" fmla="val 39253"/>
              </a:avLst>
            </a:prstGeom>
            <a:solidFill>
              <a:schemeClr val="bg1"/>
            </a:solidFill>
            <a:ln w="38100">
              <a:solidFill>
                <a:schemeClr val="tx1"/>
              </a:solidFill>
              <a:miter lim="800000"/>
              <a:headEnd/>
              <a:tailEnd/>
            </a:ln>
          </p:spPr>
          <p:txBody>
            <a:bodyPr wrap="none" anchor="ctr"/>
            <a:lstStyle>
              <a:lvl1pPr>
                <a:spcBef>
                  <a:spcPct val="20000"/>
                </a:spcBef>
                <a:buClr>
                  <a:schemeClr val="accent2"/>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endParaRPr lang="en-US" altLang="en-US" sz="1013"/>
            </a:p>
          </p:txBody>
        </p:sp>
        <p:sp>
          <p:nvSpPr>
            <p:cNvPr id="21" name="Text Box 8">
              <a:extLst>
                <a:ext uri="{FF2B5EF4-FFF2-40B4-BE49-F238E27FC236}">
                  <a16:creationId xmlns:a16="http://schemas.microsoft.com/office/drawing/2014/main" id="{242FDCCA-DCEF-4364-BEEF-4808BE88C557}"/>
                </a:ext>
              </a:extLst>
            </p:cNvPr>
            <p:cNvSpPr txBox="1">
              <a:spLocks noChangeArrowheads="1"/>
            </p:cNvSpPr>
            <p:nvPr/>
          </p:nvSpPr>
          <p:spPr bwMode="auto">
            <a:xfrm>
              <a:off x="3494173" y="3015557"/>
              <a:ext cx="557213" cy="369332"/>
            </a:xfrm>
            <a:prstGeom prst="rect">
              <a:avLst/>
            </a:prstGeom>
            <a:noFill/>
            <a:ln>
              <a:noFill/>
            </a:ln>
            <a:effectLst/>
            <a:extLst/>
          </p:spPr>
          <p:txBody>
            <a:bodyPr>
              <a:spAutoFit/>
            </a:bodyPr>
            <a:lstStyle>
              <a:lvl1pPr marL="342900" indent="-342900">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eaLnBrk="1" hangingPunct="1">
                <a:spcBef>
                  <a:spcPct val="50000"/>
                </a:spcBef>
                <a:buClr>
                  <a:schemeClr val="accent2"/>
                </a:buClr>
                <a:buSzPct val="80000"/>
                <a:buFont typeface="Wingdings" pitchFamily="-80" charset="2"/>
                <a:buNone/>
                <a:defRPr/>
              </a:pPr>
              <a:r>
                <a:rPr lang="en-US" sz="1800" b="1" dirty="0">
                  <a:solidFill>
                    <a:schemeClr val="folHlink"/>
                  </a:solidFill>
                  <a:effectLst>
                    <a:outerShdw blurRad="38100" dist="38100" dir="2700000" algn="tl">
                      <a:srgbClr val="C0C0C0"/>
                    </a:outerShdw>
                  </a:effectLst>
                  <a:latin typeface="Times New Roman" pitchFamily="-80" charset="0"/>
                </a:rPr>
                <a:t> </a:t>
              </a:r>
              <a:r>
                <a:rPr lang="en-US" sz="1575" b="1" dirty="0">
                  <a:solidFill>
                    <a:schemeClr val="accent2"/>
                  </a:solidFill>
                  <a:effectLst>
                    <a:outerShdw blurRad="38100" dist="38100" dir="2700000" algn="tl">
                      <a:srgbClr val="C0C0C0"/>
                    </a:outerShdw>
                  </a:effectLst>
                </a:rPr>
                <a:t>OR</a:t>
              </a:r>
            </a:p>
          </p:txBody>
        </p:sp>
        <p:sp>
          <p:nvSpPr>
            <p:cNvPr id="22" name="Rectangle 5" descr="White marble">
              <a:extLst>
                <a:ext uri="{FF2B5EF4-FFF2-40B4-BE49-F238E27FC236}">
                  <a16:creationId xmlns:a16="http://schemas.microsoft.com/office/drawing/2014/main" id="{9A4CB4A9-D71A-4D18-ADD6-FDE2369AFF9B}"/>
                </a:ext>
              </a:extLst>
            </p:cNvPr>
            <p:cNvSpPr txBox="1">
              <a:spLocks noChangeArrowheads="1"/>
            </p:cNvSpPr>
            <p:nvPr/>
          </p:nvSpPr>
          <p:spPr>
            <a:xfrm>
              <a:off x="4496723" y="1952924"/>
              <a:ext cx="1331417" cy="2015430"/>
            </a:xfrm>
            <a:prstGeom prst="rect">
              <a:avLst/>
            </a:prstGeom>
            <a:solidFill>
              <a:schemeClr val="bg1"/>
            </a:solidFill>
            <a:ln w="38100">
              <a:solidFill>
                <a:schemeClr val="tx1"/>
              </a:solidFill>
              <a:miter lim="800000"/>
              <a:headEnd/>
              <a:tailEnd/>
            </a:ln>
          </p:spPr>
          <p:txBody>
            <a:bodyPr>
              <a:normAutofit fontScale="55000" lnSpcReduction="20000"/>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algn="ctr">
                <a:buFontTx/>
                <a:buNone/>
              </a:pPr>
              <a:endParaRPr lang="en-US" altLang="en-US" sz="450" dirty="0">
                <a:ea typeface="ＭＳ Ｐゴシック" panose="020B0600070205080204" pitchFamily="34" charset="-128"/>
              </a:endParaRPr>
            </a:p>
            <a:p>
              <a:pPr algn="ctr">
                <a:buFontTx/>
                <a:buNone/>
              </a:pPr>
              <a:r>
                <a:rPr lang="en-US" altLang="en-US" sz="1350" dirty="0">
                  <a:ea typeface="ＭＳ Ｐゴシック" panose="020B0600070205080204" pitchFamily="34" charset="-128"/>
                </a:rPr>
                <a:t>1 </a:t>
              </a:r>
            </a:p>
            <a:p>
              <a:pPr algn="ctr">
                <a:buFontTx/>
                <a:buNone/>
              </a:pPr>
              <a:r>
                <a:rPr lang="en-US" altLang="en-US" sz="1350" b="1" u="sng" dirty="0">
                  <a:solidFill>
                    <a:schemeClr val="accent2"/>
                  </a:solidFill>
                  <a:ea typeface="ＭＳ Ｐゴシック" panose="020B0600070205080204" pitchFamily="34" charset="-128"/>
                </a:rPr>
                <a:t>List B</a:t>
              </a:r>
              <a:endParaRPr lang="en-US" altLang="en-US" sz="1350" dirty="0">
                <a:solidFill>
                  <a:schemeClr val="accent2"/>
                </a:solidFill>
                <a:ea typeface="ＭＳ Ｐゴシック" panose="020B0600070205080204" pitchFamily="34" charset="-128"/>
              </a:endParaRPr>
            </a:p>
            <a:p>
              <a:pPr algn="ctr">
                <a:buFontTx/>
                <a:buNone/>
              </a:pPr>
              <a:r>
                <a:rPr lang="en-US" altLang="en-US" sz="1350" dirty="0">
                  <a:ea typeface="ＭＳ Ｐゴシック" panose="020B0600070205080204" pitchFamily="34" charset="-128"/>
                </a:rPr>
                <a:t>Identity</a:t>
              </a:r>
            </a:p>
            <a:p>
              <a:pPr algn="ctr">
                <a:buFontTx/>
                <a:buNone/>
              </a:pPr>
              <a:r>
                <a:rPr lang="en-US" altLang="en-US" sz="1350" dirty="0">
                  <a:ea typeface="ＭＳ Ｐゴシック" panose="020B0600070205080204" pitchFamily="34" charset="-128"/>
                </a:rPr>
                <a:t>&amp;</a:t>
              </a:r>
            </a:p>
            <a:p>
              <a:pPr algn="ctr">
                <a:buFontTx/>
                <a:buNone/>
              </a:pPr>
              <a:r>
                <a:rPr lang="en-US" altLang="en-US" sz="1350" dirty="0">
                  <a:ea typeface="ＭＳ Ｐゴシック" panose="020B0600070205080204" pitchFamily="34" charset="-128"/>
                </a:rPr>
                <a:t>1  </a:t>
              </a:r>
            </a:p>
            <a:p>
              <a:pPr algn="ctr">
                <a:buFontTx/>
                <a:buNone/>
              </a:pPr>
              <a:r>
                <a:rPr lang="en-US" altLang="en-US" sz="1350" b="1" u="sng" dirty="0">
                  <a:solidFill>
                    <a:schemeClr val="accent2"/>
                  </a:solidFill>
                  <a:ea typeface="ＭＳ Ｐゴシック" panose="020B0600070205080204" pitchFamily="34" charset="-128"/>
                </a:rPr>
                <a:t>List C</a:t>
              </a:r>
              <a:r>
                <a:rPr lang="en-US" altLang="en-US" sz="1350" dirty="0">
                  <a:solidFill>
                    <a:schemeClr val="accent2"/>
                  </a:solidFill>
                  <a:ea typeface="ＭＳ Ｐゴシック" panose="020B0600070205080204" pitchFamily="34" charset="-128"/>
                </a:rPr>
                <a:t> </a:t>
              </a:r>
            </a:p>
            <a:p>
              <a:pPr algn="ctr">
                <a:buFontTx/>
                <a:buNone/>
              </a:pPr>
              <a:r>
                <a:rPr lang="en-US" altLang="en-US" sz="1350" dirty="0">
                  <a:ea typeface="ＭＳ Ｐゴシック" panose="020B0600070205080204" pitchFamily="34" charset="-128"/>
                </a:rPr>
                <a:t>Work</a:t>
              </a:r>
            </a:p>
            <a:p>
              <a:pPr algn="ctr">
                <a:buFontTx/>
                <a:buNone/>
              </a:pPr>
              <a:r>
                <a:rPr lang="en-US" altLang="en-US" sz="1350" dirty="0">
                  <a:ea typeface="ＭＳ Ｐゴシック" panose="020B0600070205080204" pitchFamily="34" charset="-128"/>
                </a:rPr>
                <a:t>Authorization</a:t>
              </a:r>
            </a:p>
            <a:p>
              <a:pPr algn="ctr">
                <a:buFontTx/>
                <a:buNone/>
              </a:pPr>
              <a:endParaRPr lang="en-US" altLang="en-US" sz="1350" dirty="0">
                <a:ea typeface="ＭＳ Ｐゴシック" panose="020B0600070205080204" pitchFamily="34" charset="-128"/>
              </a:endParaRPr>
            </a:p>
            <a:p>
              <a:pPr algn="ctr">
                <a:buFontTx/>
                <a:buNone/>
              </a:pPr>
              <a:endParaRPr lang="en-US" altLang="en-US" sz="1350" dirty="0">
                <a:ea typeface="ＭＳ Ｐゴシック" panose="020B0600070205080204" pitchFamily="34" charset="-128"/>
              </a:endParaRPr>
            </a:p>
          </p:txBody>
        </p:sp>
      </p:grpSp>
    </p:spTree>
    <p:extLst>
      <p:ext uri="{BB962C8B-B14F-4D97-AF65-F5344CB8AC3E}">
        <p14:creationId xmlns:p14="http://schemas.microsoft.com/office/powerpoint/2010/main" val="24388118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2600AC5-4708-4B11-8DC8-FE1BFCE4F236}"/>
              </a:ext>
            </a:extLst>
          </p:cNvPr>
          <p:cNvSpPr>
            <a:spLocks noGrp="1"/>
          </p:cNvSpPr>
          <p:nvPr>
            <p:ph type="body" sz="quarter" idx="13"/>
          </p:nvPr>
        </p:nvSpPr>
        <p:spPr/>
        <p:txBody>
          <a:bodyPr/>
          <a:lstStyle/>
          <a:p>
            <a:r>
              <a:rPr lang="en-US" dirty="0"/>
              <a:t>Reverifying I-9 Forms</a:t>
            </a:r>
          </a:p>
        </p:txBody>
      </p:sp>
      <p:sp>
        <p:nvSpPr>
          <p:cNvPr id="6" name="Text Placeholder 5">
            <a:extLst>
              <a:ext uri="{FF2B5EF4-FFF2-40B4-BE49-F238E27FC236}">
                <a16:creationId xmlns:a16="http://schemas.microsoft.com/office/drawing/2014/main" id="{737EAD71-9DF4-4221-AC5E-9D823F3C90C4}"/>
              </a:ext>
            </a:extLst>
          </p:cNvPr>
          <p:cNvSpPr>
            <a:spLocks noGrp="1"/>
          </p:cNvSpPr>
          <p:nvPr>
            <p:ph type="body" sz="quarter" idx="14"/>
          </p:nvPr>
        </p:nvSpPr>
        <p:spPr/>
        <p:txBody>
          <a:bodyPr/>
          <a:lstStyle/>
          <a:p>
            <a:pPr marL="0" indent="0">
              <a:buNone/>
            </a:pPr>
            <a:r>
              <a:rPr lang="en-US" dirty="0"/>
              <a:t>Must reverify when work authorization expires; only applies if Sec. 1 shows temporary authorization</a:t>
            </a:r>
          </a:p>
          <a:p>
            <a:endParaRPr lang="en-US" dirty="0"/>
          </a:p>
        </p:txBody>
      </p:sp>
      <p:sp>
        <p:nvSpPr>
          <p:cNvPr id="7" name="Text Placeholder 6">
            <a:extLst>
              <a:ext uri="{FF2B5EF4-FFF2-40B4-BE49-F238E27FC236}">
                <a16:creationId xmlns:a16="http://schemas.microsoft.com/office/drawing/2014/main" id="{81C0FA65-68EB-44C1-9278-3AF70B8F68F3}"/>
              </a:ext>
            </a:extLst>
          </p:cNvPr>
          <p:cNvSpPr>
            <a:spLocks noGrp="1"/>
          </p:cNvSpPr>
          <p:nvPr>
            <p:ph type="body" sz="quarter" idx="15"/>
          </p:nvPr>
        </p:nvSpPr>
        <p:spPr/>
        <p:txBody>
          <a:bodyPr>
            <a:normAutofit fontScale="92500" lnSpcReduction="10000"/>
          </a:bodyPr>
          <a:lstStyle/>
          <a:p>
            <a:pPr>
              <a:buClr>
                <a:schemeClr val="tx2"/>
              </a:buClr>
            </a:pPr>
            <a:r>
              <a:rPr lang="en-US" dirty="0"/>
              <a:t>See handy tool at :  </a:t>
            </a:r>
            <a:r>
              <a:rPr lang="en-US" dirty="0">
                <a:hlinkClick r:id="rId2"/>
              </a:rPr>
              <a:t>https://www.uscis.gov/i-9-central/retain-store-form-i-9/retaining-form-i-9</a:t>
            </a:r>
            <a:r>
              <a:rPr lang="en-US" dirty="0"/>
              <a:t>. </a:t>
            </a:r>
          </a:p>
          <a:p>
            <a:pPr>
              <a:buClr>
                <a:schemeClr val="tx2"/>
              </a:buClr>
            </a:pPr>
            <a:r>
              <a:rPr lang="en-US" sz="2100" dirty="0"/>
              <a:t>Completed I-9 Form must be retained for the later of:</a:t>
            </a:r>
          </a:p>
          <a:p>
            <a:pPr marL="400050" lvl="1" indent="0">
              <a:buClr>
                <a:schemeClr val="tx2"/>
              </a:buClr>
              <a:buNone/>
            </a:pPr>
            <a:r>
              <a:rPr lang="en-US" sz="2100" dirty="0"/>
              <a:t>3 years from the date of hire</a:t>
            </a:r>
          </a:p>
          <a:p>
            <a:pPr marL="400050" lvl="1" indent="0" algn="ctr">
              <a:buClr>
                <a:schemeClr val="tx2"/>
              </a:buClr>
              <a:buNone/>
            </a:pPr>
            <a:r>
              <a:rPr lang="en-US" sz="2100" dirty="0"/>
              <a:t>or</a:t>
            </a:r>
          </a:p>
          <a:p>
            <a:pPr marL="400050" lvl="1" indent="0">
              <a:buClr>
                <a:schemeClr val="tx2"/>
              </a:buClr>
              <a:buNone/>
            </a:pPr>
            <a:r>
              <a:rPr lang="en-US" sz="2100" dirty="0"/>
              <a:t>1 year from the date of termination</a:t>
            </a:r>
          </a:p>
          <a:p>
            <a:endParaRPr lang="en-US" dirty="0"/>
          </a:p>
        </p:txBody>
      </p:sp>
      <p:sp>
        <p:nvSpPr>
          <p:cNvPr id="8" name="Text Placeholder 7">
            <a:extLst>
              <a:ext uri="{FF2B5EF4-FFF2-40B4-BE49-F238E27FC236}">
                <a16:creationId xmlns:a16="http://schemas.microsoft.com/office/drawing/2014/main" id="{AD09803A-C02B-43BC-9DB1-2CDA4E8BA2D9}"/>
              </a:ext>
            </a:extLst>
          </p:cNvPr>
          <p:cNvSpPr>
            <a:spLocks noGrp="1"/>
          </p:cNvSpPr>
          <p:nvPr>
            <p:ph type="body" sz="quarter" idx="16"/>
          </p:nvPr>
        </p:nvSpPr>
        <p:spPr/>
        <p:txBody>
          <a:bodyPr/>
          <a:lstStyle/>
          <a:p>
            <a:r>
              <a:rPr lang="en-US" dirty="0"/>
              <a:t>Retaining I-9 Forms</a:t>
            </a:r>
          </a:p>
        </p:txBody>
      </p:sp>
      <p:pic>
        <p:nvPicPr>
          <p:cNvPr id="9" name="Picture 8" descr="Image result for files">
            <a:extLst>
              <a:ext uri="{FF2B5EF4-FFF2-40B4-BE49-F238E27FC236}">
                <a16:creationId xmlns:a16="http://schemas.microsoft.com/office/drawing/2014/main" id="{637495D0-EE5E-44AD-A629-D24F8EEAE2E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954108" y="2941372"/>
            <a:ext cx="1510312" cy="1510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67533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FDB2325-78DE-4954-A6E9-CE1C27144983}"/>
              </a:ext>
            </a:extLst>
          </p:cNvPr>
          <p:cNvSpPr>
            <a:spLocks noGrp="1"/>
          </p:cNvSpPr>
          <p:nvPr>
            <p:ph sz="quarter" idx="12"/>
          </p:nvPr>
        </p:nvSpPr>
        <p:spPr/>
        <p:txBody>
          <a:bodyPr/>
          <a:lstStyle/>
          <a:p>
            <a:endParaRPr lang="en-US" altLang="en-US" dirty="0"/>
          </a:p>
          <a:p>
            <a:endParaRPr lang="en-US" altLang="en-US" dirty="0"/>
          </a:p>
          <a:p>
            <a:endParaRPr lang="en-US" altLang="en-US" dirty="0"/>
          </a:p>
          <a:p>
            <a:endParaRPr lang="en-US" altLang="en-US" dirty="0"/>
          </a:p>
          <a:p>
            <a:endParaRPr lang="en-US" altLang="en-US" dirty="0"/>
          </a:p>
          <a:p>
            <a:endParaRPr lang="en-US" altLang="en-US" dirty="0"/>
          </a:p>
          <a:p>
            <a:pPr algn="ctr"/>
            <a:r>
              <a:rPr lang="en-US" altLang="en-US" dirty="0"/>
              <a:t>USCIS Handbook for Employers (M-274)</a:t>
            </a:r>
          </a:p>
          <a:p>
            <a:pPr algn="ctr"/>
            <a:r>
              <a:rPr lang="en-US" dirty="0">
                <a:hlinkClick r:id="rId3"/>
              </a:rPr>
              <a:t>https://www.uscis.gov/sites/default/files/files/form/m-274.pdf</a:t>
            </a:r>
            <a:r>
              <a:rPr lang="en-US" dirty="0"/>
              <a:t> </a:t>
            </a:r>
          </a:p>
          <a:p>
            <a:endParaRPr lang="en-US" dirty="0"/>
          </a:p>
        </p:txBody>
      </p:sp>
      <p:sp>
        <p:nvSpPr>
          <p:cNvPr id="4" name="Title 3">
            <a:extLst>
              <a:ext uri="{FF2B5EF4-FFF2-40B4-BE49-F238E27FC236}">
                <a16:creationId xmlns:a16="http://schemas.microsoft.com/office/drawing/2014/main" id="{04E18FEA-4F85-4135-8996-53ADCC7A8E1E}"/>
              </a:ext>
            </a:extLst>
          </p:cNvPr>
          <p:cNvSpPr>
            <a:spLocks noGrp="1"/>
          </p:cNvSpPr>
          <p:nvPr>
            <p:ph type="title"/>
          </p:nvPr>
        </p:nvSpPr>
        <p:spPr/>
        <p:txBody>
          <a:bodyPr/>
          <a:lstStyle/>
          <a:p>
            <a:r>
              <a:rPr lang="en-US" dirty="0"/>
              <a:t>Don’t Leave Home Without It!</a:t>
            </a:r>
          </a:p>
        </p:txBody>
      </p:sp>
      <p:pic>
        <p:nvPicPr>
          <p:cNvPr id="1026" name="Picture 2" descr="https://www.uscis.gov/sites/default/files/USCIS/E-Verify/Images/CoverM274.jpg">
            <a:extLst>
              <a:ext uri="{FF2B5EF4-FFF2-40B4-BE49-F238E27FC236}">
                <a16:creationId xmlns:a16="http://schemas.microsoft.com/office/drawing/2014/main" id="{90C9D1F4-C3E2-4724-B7A5-E32E96010D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54527" y="1787686"/>
            <a:ext cx="4234947" cy="15681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5592496"/>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4EDDFEB-5C66-4DD4-838B-1E1589DAE1BB}"/>
              </a:ext>
            </a:extLst>
          </p:cNvPr>
          <p:cNvSpPr>
            <a:spLocks noGrp="1"/>
          </p:cNvSpPr>
          <p:nvPr>
            <p:ph type="body" sz="quarter" idx="10"/>
          </p:nvPr>
        </p:nvSpPr>
        <p:spPr/>
        <p:txBody>
          <a:bodyPr/>
          <a:lstStyle/>
          <a:p>
            <a:r>
              <a:rPr lang="en-US"/>
              <a:t>What’s New With </a:t>
            </a:r>
            <a:br>
              <a:rPr lang="en-US"/>
            </a:br>
            <a:r>
              <a:rPr lang="en-US"/>
              <a:t>Form I-9?</a:t>
            </a:r>
            <a:endParaRPr lang="en-US" dirty="0"/>
          </a:p>
        </p:txBody>
      </p:sp>
    </p:spTree>
    <p:extLst>
      <p:ext uri="{BB962C8B-B14F-4D97-AF65-F5344CB8AC3E}">
        <p14:creationId xmlns:p14="http://schemas.microsoft.com/office/powerpoint/2010/main" val="12434231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what's new"/>
          <p:cNvPicPr>
            <a:picLocks noChangeAspect="1" noChangeArrowheads="1"/>
          </p:cNvPicPr>
          <p:nvPr/>
        </p:nvPicPr>
        <p:blipFill rotWithShape="1">
          <a:blip r:embed="rId2">
            <a:duotone>
              <a:schemeClr val="bg2">
                <a:shade val="45000"/>
                <a:satMod val="135000"/>
              </a:schemeClr>
              <a:prstClr val="white"/>
            </a:duotone>
            <a:alphaModFix amt="30000"/>
            <a:extLst>
              <a:ext uri="{28A0092B-C50C-407E-A947-70E740481C1C}">
                <a14:useLocalDpi xmlns:a14="http://schemas.microsoft.com/office/drawing/2010/main" val="0"/>
              </a:ext>
            </a:extLst>
          </a:blip>
          <a:srcRect l="11000" r="-1" b="-1"/>
          <a:stretch/>
        </p:blipFill>
        <p:spPr bwMode="auto">
          <a:xfrm>
            <a:off x="1143015" y="7"/>
            <a:ext cx="6857985" cy="5143493"/>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EDD34C2F-A5B9-4F19-9818-29FC4AA52661}"/>
              </a:ext>
            </a:extLst>
          </p:cNvPr>
          <p:cNvSpPr>
            <a:spLocks noGrp="1"/>
          </p:cNvSpPr>
          <p:nvPr>
            <p:ph sz="quarter" idx="12"/>
          </p:nvPr>
        </p:nvSpPr>
        <p:spPr/>
        <p:txBody>
          <a:bodyPr/>
          <a:lstStyle/>
          <a:p>
            <a:r>
              <a:rPr lang="en-US"/>
              <a:t>Changed the name of the Office of Special Counsel for Immigration-Related Unfair Employment Practices to its new name, Immigrant and Employee Rights Section.</a:t>
            </a:r>
            <a:endParaRPr lang="en-US" dirty="0"/>
          </a:p>
        </p:txBody>
      </p:sp>
      <p:sp>
        <p:nvSpPr>
          <p:cNvPr id="6" name="Title 5">
            <a:extLst>
              <a:ext uri="{FF2B5EF4-FFF2-40B4-BE49-F238E27FC236}">
                <a16:creationId xmlns:a16="http://schemas.microsoft.com/office/drawing/2014/main" id="{81065082-B733-41E7-98C5-F3C0A83A9026}"/>
              </a:ext>
            </a:extLst>
          </p:cNvPr>
          <p:cNvSpPr>
            <a:spLocks noGrp="1"/>
          </p:cNvSpPr>
          <p:nvPr>
            <p:ph type="title"/>
          </p:nvPr>
        </p:nvSpPr>
        <p:spPr/>
        <p:txBody>
          <a:bodyPr/>
          <a:lstStyle/>
          <a:p>
            <a:r>
              <a:rPr lang="en-US" dirty="0"/>
              <a:t>What’s new?</a:t>
            </a:r>
            <a:br>
              <a:rPr lang="en-US" dirty="0"/>
            </a:br>
            <a:endParaRPr lang="en-US" dirty="0"/>
          </a:p>
        </p:txBody>
      </p:sp>
      <p:pic>
        <p:nvPicPr>
          <p:cNvPr id="5" name="Picture 4">
            <a:extLst>
              <a:ext uri="{FF2B5EF4-FFF2-40B4-BE49-F238E27FC236}">
                <a16:creationId xmlns:a16="http://schemas.microsoft.com/office/drawing/2014/main" id="{53568F91-01D1-4448-B41D-A6C46DBCB82D}"/>
              </a:ext>
            </a:extLst>
          </p:cNvPr>
          <p:cNvPicPr>
            <a:picLocks noChangeAspect="1"/>
          </p:cNvPicPr>
          <p:nvPr/>
        </p:nvPicPr>
        <p:blipFill>
          <a:blip r:embed="rId3"/>
          <a:stretch>
            <a:fillRect/>
          </a:stretch>
        </p:blipFill>
        <p:spPr>
          <a:xfrm>
            <a:off x="3095416" y="3133188"/>
            <a:ext cx="2953183" cy="1570046"/>
          </a:xfrm>
          <a:prstGeom prst="rect">
            <a:avLst/>
          </a:prstGeom>
        </p:spPr>
      </p:pic>
    </p:spTree>
    <p:extLst>
      <p:ext uri="{BB962C8B-B14F-4D97-AF65-F5344CB8AC3E}">
        <p14:creationId xmlns:p14="http://schemas.microsoft.com/office/powerpoint/2010/main" val="26502002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what's new"/>
          <p:cNvPicPr>
            <a:picLocks noChangeAspect="1" noChangeArrowheads="1"/>
          </p:cNvPicPr>
          <p:nvPr/>
        </p:nvPicPr>
        <p:blipFill rotWithShape="1">
          <a:blip r:embed="rId2">
            <a:duotone>
              <a:schemeClr val="bg2">
                <a:shade val="45000"/>
                <a:satMod val="135000"/>
              </a:schemeClr>
              <a:prstClr val="white"/>
            </a:duotone>
            <a:alphaModFix amt="30000"/>
            <a:extLst>
              <a:ext uri="{28A0092B-C50C-407E-A947-70E740481C1C}">
                <a14:useLocalDpi xmlns:a14="http://schemas.microsoft.com/office/drawing/2010/main" val="0"/>
              </a:ext>
            </a:extLst>
          </a:blip>
          <a:srcRect l="11000" r="-1" b="-1"/>
          <a:stretch/>
        </p:blipFill>
        <p:spPr bwMode="auto">
          <a:xfrm>
            <a:off x="1143015" y="7"/>
            <a:ext cx="6857985" cy="5143493"/>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EDD34C2F-A5B9-4F19-9818-29FC4AA52661}"/>
              </a:ext>
            </a:extLst>
          </p:cNvPr>
          <p:cNvSpPr>
            <a:spLocks noGrp="1"/>
          </p:cNvSpPr>
          <p:nvPr>
            <p:ph sz="quarter" idx="12"/>
          </p:nvPr>
        </p:nvSpPr>
        <p:spPr/>
        <p:txBody>
          <a:bodyPr/>
          <a:lstStyle/>
          <a:p>
            <a:r>
              <a:rPr lang="en-US"/>
              <a:t>Added the Consular Report of Birth Abroad (Form FS-240) to List C. </a:t>
            </a:r>
            <a:endParaRPr lang="en-US" dirty="0"/>
          </a:p>
        </p:txBody>
      </p:sp>
      <p:sp>
        <p:nvSpPr>
          <p:cNvPr id="5" name="Title 4">
            <a:extLst>
              <a:ext uri="{FF2B5EF4-FFF2-40B4-BE49-F238E27FC236}">
                <a16:creationId xmlns:a16="http://schemas.microsoft.com/office/drawing/2014/main" id="{313E2AFB-3A81-49E7-B461-CD79DCAC2F02}"/>
              </a:ext>
            </a:extLst>
          </p:cNvPr>
          <p:cNvSpPr>
            <a:spLocks noGrp="1"/>
          </p:cNvSpPr>
          <p:nvPr>
            <p:ph type="title"/>
          </p:nvPr>
        </p:nvSpPr>
        <p:spPr/>
        <p:txBody>
          <a:bodyPr/>
          <a:lstStyle/>
          <a:p>
            <a:r>
              <a:rPr lang="en-US" dirty="0"/>
              <a:t>What’s new?</a:t>
            </a:r>
            <a:br>
              <a:rPr lang="en-US" dirty="0"/>
            </a:br>
            <a:endParaRPr lang="en-US" dirty="0"/>
          </a:p>
        </p:txBody>
      </p:sp>
      <p:pic>
        <p:nvPicPr>
          <p:cNvPr id="6" name="Picture 5">
            <a:extLst>
              <a:ext uri="{FF2B5EF4-FFF2-40B4-BE49-F238E27FC236}">
                <a16:creationId xmlns:a16="http://schemas.microsoft.com/office/drawing/2014/main" id="{6BF7C1E7-89E1-49A6-9437-482920CA8218}"/>
              </a:ext>
            </a:extLst>
          </p:cNvPr>
          <p:cNvPicPr>
            <a:picLocks noChangeAspect="1"/>
          </p:cNvPicPr>
          <p:nvPr/>
        </p:nvPicPr>
        <p:blipFill>
          <a:blip r:embed="rId3"/>
          <a:stretch>
            <a:fillRect/>
          </a:stretch>
        </p:blipFill>
        <p:spPr>
          <a:xfrm>
            <a:off x="2551954" y="2123267"/>
            <a:ext cx="3543855" cy="2740581"/>
          </a:xfrm>
          <a:prstGeom prst="rect">
            <a:avLst/>
          </a:prstGeom>
        </p:spPr>
      </p:pic>
    </p:spTree>
    <p:extLst>
      <p:ext uri="{BB962C8B-B14F-4D97-AF65-F5344CB8AC3E}">
        <p14:creationId xmlns:p14="http://schemas.microsoft.com/office/powerpoint/2010/main" val="11035504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what's new"/>
          <p:cNvPicPr>
            <a:picLocks noChangeAspect="1" noChangeArrowheads="1"/>
          </p:cNvPicPr>
          <p:nvPr/>
        </p:nvPicPr>
        <p:blipFill rotWithShape="1">
          <a:blip r:embed="rId2">
            <a:duotone>
              <a:schemeClr val="bg2">
                <a:shade val="45000"/>
                <a:satMod val="135000"/>
              </a:schemeClr>
              <a:prstClr val="white"/>
            </a:duotone>
            <a:alphaModFix amt="30000"/>
            <a:extLst>
              <a:ext uri="{28A0092B-C50C-407E-A947-70E740481C1C}">
                <a14:useLocalDpi xmlns:a14="http://schemas.microsoft.com/office/drawing/2010/main" val="0"/>
              </a:ext>
            </a:extLst>
          </a:blip>
          <a:srcRect l="11000" r="-1" b="-1"/>
          <a:stretch/>
        </p:blipFill>
        <p:spPr bwMode="auto">
          <a:xfrm>
            <a:off x="1143015" y="7"/>
            <a:ext cx="6857985" cy="5143493"/>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EDD34C2F-A5B9-4F19-9818-29FC4AA52661}"/>
              </a:ext>
            </a:extLst>
          </p:cNvPr>
          <p:cNvSpPr>
            <a:spLocks noGrp="1"/>
          </p:cNvSpPr>
          <p:nvPr>
            <p:ph sz="quarter" idx="12"/>
          </p:nvPr>
        </p:nvSpPr>
        <p:spPr/>
        <p:txBody>
          <a:bodyPr/>
          <a:lstStyle/>
          <a:p>
            <a:r>
              <a:rPr lang="en-US"/>
              <a:t>Combined all the certifications of report of birth issued by the Department of State (Form FS-545, Form DS-1350, and Form FS-240) into selection C #2 in List C.</a:t>
            </a:r>
            <a:endParaRPr lang="en-US" dirty="0"/>
          </a:p>
        </p:txBody>
      </p:sp>
      <p:sp>
        <p:nvSpPr>
          <p:cNvPr id="5" name="Title 4">
            <a:extLst>
              <a:ext uri="{FF2B5EF4-FFF2-40B4-BE49-F238E27FC236}">
                <a16:creationId xmlns:a16="http://schemas.microsoft.com/office/drawing/2014/main" id="{51FC61A6-8758-493D-B374-B4EE32AA4045}"/>
              </a:ext>
            </a:extLst>
          </p:cNvPr>
          <p:cNvSpPr>
            <a:spLocks noGrp="1"/>
          </p:cNvSpPr>
          <p:nvPr>
            <p:ph type="title"/>
          </p:nvPr>
        </p:nvSpPr>
        <p:spPr/>
        <p:txBody>
          <a:bodyPr/>
          <a:lstStyle/>
          <a:p>
            <a:r>
              <a:rPr lang="en-US" dirty="0"/>
              <a:t>What’s new?</a:t>
            </a:r>
            <a:br>
              <a:rPr lang="en-US" dirty="0"/>
            </a:br>
            <a:endParaRPr lang="en-US" dirty="0"/>
          </a:p>
        </p:txBody>
      </p:sp>
      <p:grpSp>
        <p:nvGrpSpPr>
          <p:cNvPr id="6" name="Group 5">
            <a:extLst>
              <a:ext uri="{FF2B5EF4-FFF2-40B4-BE49-F238E27FC236}">
                <a16:creationId xmlns:a16="http://schemas.microsoft.com/office/drawing/2014/main" id="{4BDB7F7C-B091-4751-992D-9B279B2EB570}"/>
              </a:ext>
            </a:extLst>
          </p:cNvPr>
          <p:cNvGrpSpPr/>
          <p:nvPr/>
        </p:nvGrpSpPr>
        <p:grpSpPr>
          <a:xfrm>
            <a:off x="1846855" y="2506740"/>
            <a:ext cx="5450290" cy="2399982"/>
            <a:chOff x="1143015" y="2506740"/>
            <a:chExt cx="5450290" cy="2399982"/>
          </a:xfrm>
        </p:grpSpPr>
        <p:pic>
          <p:nvPicPr>
            <p:cNvPr id="7" name="Picture 6">
              <a:extLst>
                <a:ext uri="{FF2B5EF4-FFF2-40B4-BE49-F238E27FC236}">
                  <a16:creationId xmlns:a16="http://schemas.microsoft.com/office/drawing/2014/main" id="{E6B3F339-9BD4-47E6-987A-E7D4945D100A}"/>
                </a:ext>
              </a:extLst>
            </p:cNvPr>
            <p:cNvPicPr>
              <a:picLocks noChangeAspect="1"/>
            </p:cNvPicPr>
            <p:nvPr/>
          </p:nvPicPr>
          <p:blipFill>
            <a:blip r:embed="rId3"/>
            <a:stretch>
              <a:fillRect/>
            </a:stretch>
          </p:blipFill>
          <p:spPr>
            <a:xfrm>
              <a:off x="1143015" y="2506740"/>
              <a:ext cx="3035206" cy="2111724"/>
            </a:xfrm>
            <a:prstGeom prst="rect">
              <a:avLst/>
            </a:prstGeom>
          </p:spPr>
        </p:pic>
        <p:pic>
          <p:nvPicPr>
            <p:cNvPr id="8" name="Picture 7">
              <a:extLst>
                <a:ext uri="{FF2B5EF4-FFF2-40B4-BE49-F238E27FC236}">
                  <a16:creationId xmlns:a16="http://schemas.microsoft.com/office/drawing/2014/main" id="{8F746D3D-0CB9-4BE8-A20E-A3B9983B3EBE}"/>
                </a:ext>
              </a:extLst>
            </p:cNvPr>
            <p:cNvPicPr>
              <a:picLocks noChangeAspect="1"/>
            </p:cNvPicPr>
            <p:nvPr/>
          </p:nvPicPr>
          <p:blipFill>
            <a:blip r:embed="rId4"/>
            <a:stretch>
              <a:fillRect/>
            </a:stretch>
          </p:blipFill>
          <p:spPr>
            <a:xfrm>
              <a:off x="3865401" y="2803962"/>
              <a:ext cx="2727904" cy="2102760"/>
            </a:xfrm>
            <a:prstGeom prst="rect">
              <a:avLst/>
            </a:prstGeom>
          </p:spPr>
        </p:pic>
      </p:grpSp>
    </p:spTree>
    <p:extLst>
      <p:ext uri="{BB962C8B-B14F-4D97-AF65-F5344CB8AC3E}">
        <p14:creationId xmlns:p14="http://schemas.microsoft.com/office/powerpoint/2010/main" val="5353829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Content Placeholder 3"/>
          <p:cNvPicPr>
            <a:picLocks/>
          </p:cNvPicPr>
          <p:nvPr/>
        </p:nvPicPr>
        <p:blipFill rotWithShape="1">
          <a:blip r:embed="rId2" cstate="print">
            <a:extLst>
              <a:ext uri="{28A0092B-C50C-407E-A947-70E740481C1C}">
                <a14:useLocalDpi xmlns:a14="http://schemas.microsoft.com/office/drawing/2010/main" val="0"/>
              </a:ext>
            </a:extLst>
          </a:blip>
          <a:srcRect/>
          <a:stretch/>
        </p:blipFill>
        <p:spPr>
          <a:xfrm>
            <a:off x="476828" y="1635866"/>
            <a:ext cx="2367972" cy="2926080"/>
          </a:xfrm>
          <a:prstGeom prst="rect">
            <a:avLst/>
          </a:prstGeom>
          <a:ln>
            <a:noFill/>
          </a:ln>
          <a:effectLst>
            <a:outerShdw blurRad="190500" algn="tl" rotWithShape="0">
              <a:srgbClr val="000000">
                <a:alpha val="70000"/>
              </a:srgbClr>
            </a:outerShdw>
          </a:effectLst>
        </p:spPr>
      </p:pic>
      <p:sp>
        <p:nvSpPr>
          <p:cNvPr id="7" name="Text Placeholder 6"/>
          <p:cNvSpPr>
            <a:spLocks noGrp="1"/>
          </p:cNvSpPr>
          <p:nvPr>
            <p:ph type="body" sz="quarter" idx="4294967295"/>
          </p:nvPr>
        </p:nvSpPr>
        <p:spPr>
          <a:xfrm>
            <a:off x="2901245" y="1539300"/>
            <a:ext cx="5915378" cy="3247189"/>
          </a:xfrm>
          <a:prstGeom prst="rect">
            <a:avLst/>
          </a:prstGeom>
        </p:spPr>
        <p:txBody>
          <a:bodyPr/>
          <a:lstStyle/>
          <a:p>
            <a:pPr marL="0" indent="0">
              <a:buNone/>
            </a:pPr>
            <a:r>
              <a:rPr lang="en-US" sz="1400"/>
              <a:t>Becki L. Young, co-founder of Hammond Young Immigration Law, is a seasoned business immigration attorney with over 20 years of experience in the field.  She has facilitated the sponsorship of foreign professionals, trainees, interns and individuals of "extraordinary ability." She regularly provides immigration law advice to clients in a broad range of industries.</a:t>
            </a:r>
          </a:p>
          <a:p>
            <a:pPr marL="0" indent="0">
              <a:buNone/>
            </a:pPr>
            <a:r>
              <a:rPr lang="en-US" sz="1400"/>
              <a:t>Ms. Young is an active member of the American Immigration Lawyers Association (AILA). She frequently speaks at legal, business and hospitality conferences, and regularly contributes insight through published articles and commentary.  She is highly recommended by Chambers &amp; Partners and recognized as a Leading Legal Practitioner in Corporate Immigration by Who's Who Legal. Hammond Young Immigration Law LLC is rated Tier 1 National and Washington DC for Immigration Law by US News &amp; World Report / Best Lawyers.</a:t>
            </a:r>
            <a:br>
              <a:rPr lang="en-US" sz="1400"/>
            </a:br>
            <a:br>
              <a:rPr lang="en-US" sz="1400"/>
            </a:br>
            <a:endParaRPr lang="en-US" sz="1400" dirty="0"/>
          </a:p>
        </p:txBody>
      </p:sp>
      <p:sp>
        <p:nvSpPr>
          <p:cNvPr id="8" name="Text Placeholder 6">
            <a:extLst>
              <a:ext uri="{FF2B5EF4-FFF2-40B4-BE49-F238E27FC236}">
                <a16:creationId xmlns:a16="http://schemas.microsoft.com/office/drawing/2014/main" id="{80295F64-79D0-4A6E-B9E5-530AFBE5182E}"/>
              </a:ext>
            </a:extLst>
          </p:cNvPr>
          <p:cNvSpPr txBox="1">
            <a:spLocks/>
          </p:cNvSpPr>
          <p:nvPr/>
        </p:nvSpPr>
        <p:spPr>
          <a:xfrm>
            <a:off x="1614159" y="2666071"/>
            <a:ext cx="4869768" cy="1814945"/>
          </a:xfrm>
          <a:prstGeom prst="rect">
            <a:avLst/>
          </a:prstGeom>
        </p:spPr>
        <p:txBody>
          <a:bodyPr vert="horz" lIns="68580" tIns="34290" rIns="68580" bIns="34290" rtlCol="0">
            <a:noAutofit/>
          </a:bodyPr>
          <a:lstStyle>
            <a:lvl1pPr marL="0" indent="0" algn="l" defTabSz="914400" rtl="0" eaLnBrk="1" latinLnBrk="0" hangingPunct="1">
              <a:spcBef>
                <a:spcPct val="20000"/>
              </a:spcBef>
              <a:buFont typeface="Arial" panose="020B0604020202020204" pitchFamily="34" charset="0"/>
              <a:buNone/>
              <a:defRPr sz="1800" b="0" i="0" kern="1200">
                <a:solidFill>
                  <a:schemeClr val="tx1"/>
                </a:solidFill>
                <a:latin typeface="Arial" charset="0"/>
                <a:ea typeface="Arial" charset="0"/>
                <a:cs typeface="Arial" charset="0"/>
              </a:defRPr>
            </a:lvl1pPr>
            <a:lvl2pPr marL="742950" indent="-285750" algn="l" defTabSz="914400" rtl="0" eaLnBrk="1" latinLnBrk="0" hangingPunct="1">
              <a:spcBef>
                <a:spcPct val="20000"/>
              </a:spcBef>
              <a:buFont typeface="Arial" charset="0"/>
              <a:buChar char="•"/>
              <a:defRPr sz="1800" b="0" i="0" kern="1200">
                <a:solidFill>
                  <a:schemeClr val="tx1"/>
                </a:solidFill>
                <a:latin typeface="Arial" charset="0"/>
                <a:ea typeface="Arial" charset="0"/>
                <a:cs typeface="Arial" charset="0"/>
              </a:defRPr>
            </a:lvl2pPr>
            <a:lvl3pPr marL="1143000" indent="-228600" algn="l" defTabSz="914400" rtl="0" eaLnBrk="1" latinLnBrk="0" hangingPunct="1">
              <a:spcBef>
                <a:spcPct val="20000"/>
              </a:spcBef>
              <a:buFont typeface="Helvetica" charset="0"/>
              <a:buChar char="‒"/>
              <a:defRPr sz="1800" b="0" i="0" kern="1200">
                <a:solidFill>
                  <a:schemeClr val="tx1"/>
                </a:solidFill>
                <a:latin typeface="Arial" charset="0"/>
                <a:ea typeface="Arial" charset="0"/>
                <a:cs typeface="Arial" charset="0"/>
              </a:defRPr>
            </a:lvl3pPr>
            <a:lvl4pPr marL="1600200" indent="-228600" algn="l" defTabSz="914400" rtl="0" eaLnBrk="1" latinLnBrk="0" hangingPunct="1">
              <a:spcBef>
                <a:spcPct val="20000"/>
              </a:spcBef>
              <a:buFont typeface="Arial" panose="020B0604020202020204" pitchFamily="34" charset="0"/>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spcBef>
                <a:spcPct val="20000"/>
              </a:spcBef>
              <a:buFont typeface="Arial" panose="020B0604020202020204" pitchFamily="34" charset="0"/>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70000"/>
              </a:lnSpc>
              <a:spcBef>
                <a:spcPts val="324"/>
              </a:spcBef>
            </a:pPr>
            <a:endParaRPr lang="en-US" sz="1200" dirty="0"/>
          </a:p>
        </p:txBody>
      </p:sp>
      <p:sp>
        <p:nvSpPr>
          <p:cNvPr id="5" name="Straight Connector 4">
            <a:extLst>
              <a:ext uri="{FF2B5EF4-FFF2-40B4-BE49-F238E27FC236}">
                <a16:creationId xmlns:a16="http://schemas.microsoft.com/office/drawing/2014/main" id="{9C32574F-5151-4BD7-B303-8D226B35E0BD}"/>
              </a:ext>
            </a:extLst>
          </p:cNvPr>
          <p:cNvSpPr/>
          <p:nvPr/>
        </p:nvSpPr>
        <p:spPr>
          <a:xfrm>
            <a:off x="2901243" y="1303091"/>
            <a:ext cx="5852160" cy="0"/>
          </a:xfrm>
          <a:prstGeom prst="line">
            <a:avLst/>
          </a:prstGeom>
          <a:ln>
            <a:solidFill>
              <a:srgbClr val="005696"/>
            </a:solidFill>
          </a:ln>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9" name="Freeform: Shape 8">
            <a:extLst>
              <a:ext uri="{FF2B5EF4-FFF2-40B4-BE49-F238E27FC236}">
                <a16:creationId xmlns:a16="http://schemas.microsoft.com/office/drawing/2014/main" id="{0E47341C-FEF9-4B92-936D-70DC269AADD5}"/>
              </a:ext>
            </a:extLst>
          </p:cNvPr>
          <p:cNvSpPr/>
          <p:nvPr/>
        </p:nvSpPr>
        <p:spPr>
          <a:xfrm>
            <a:off x="2901244" y="938150"/>
            <a:ext cx="1464620" cy="365759"/>
          </a:xfrm>
          <a:custGeom>
            <a:avLst/>
            <a:gdLst>
              <a:gd name="connsiteX0" fmla="*/ 60972 w 1464620"/>
              <a:gd name="connsiteY0" fmla="*/ 0 h 365759"/>
              <a:gd name="connsiteX1" fmla="*/ 1403648 w 1464620"/>
              <a:gd name="connsiteY1" fmla="*/ 0 h 365759"/>
              <a:gd name="connsiteX2" fmla="*/ 1464620 w 1464620"/>
              <a:gd name="connsiteY2" fmla="*/ 60972 h 365759"/>
              <a:gd name="connsiteX3" fmla="*/ 1464620 w 1464620"/>
              <a:gd name="connsiteY3" fmla="*/ 365759 h 365759"/>
              <a:gd name="connsiteX4" fmla="*/ 1464620 w 1464620"/>
              <a:gd name="connsiteY4" fmla="*/ 365759 h 365759"/>
              <a:gd name="connsiteX5" fmla="*/ 0 w 1464620"/>
              <a:gd name="connsiteY5" fmla="*/ 365759 h 365759"/>
              <a:gd name="connsiteX6" fmla="*/ 0 w 1464620"/>
              <a:gd name="connsiteY6" fmla="*/ 365759 h 365759"/>
              <a:gd name="connsiteX7" fmla="*/ 0 w 1464620"/>
              <a:gd name="connsiteY7" fmla="*/ 60972 h 365759"/>
              <a:gd name="connsiteX8" fmla="*/ 60972 w 1464620"/>
              <a:gd name="connsiteY8" fmla="*/ 0 h 36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4620" h="365759">
                <a:moveTo>
                  <a:pt x="60972" y="0"/>
                </a:moveTo>
                <a:lnTo>
                  <a:pt x="1403648" y="0"/>
                </a:lnTo>
                <a:cubicBezTo>
                  <a:pt x="1437322" y="0"/>
                  <a:pt x="1464620" y="27298"/>
                  <a:pt x="1464620" y="60972"/>
                </a:cubicBezTo>
                <a:lnTo>
                  <a:pt x="1464620" y="365759"/>
                </a:lnTo>
                <a:lnTo>
                  <a:pt x="1464620" y="365759"/>
                </a:lnTo>
                <a:lnTo>
                  <a:pt x="0" y="365759"/>
                </a:lnTo>
                <a:lnTo>
                  <a:pt x="0" y="365759"/>
                </a:lnTo>
                <a:lnTo>
                  <a:pt x="0" y="60972"/>
                </a:lnTo>
                <a:cubicBezTo>
                  <a:pt x="0" y="27298"/>
                  <a:pt x="27298" y="0"/>
                  <a:pt x="60972" y="0"/>
                </a:cubicBezTo>
                <a:close/>
              </a:path>
            </a:pathLst>
          </a:custGeom>
          <a:solidFill>
            <a:srgbClr val="005696"/>
          </a:solidFill>
          <a:ln>
            <a:solidFill>
              <a:srgbClr val="005696"/>
            </a:solidFill>
          </a:ln>
        </p:spPr>
        <p:style>
          <a:lnRef idx="2">
            <a:schemeClr val="accent1">
              <a:hueOff val="0"/>
              <a:satOff val="0"/>
              <a:lumOff val="0"/>
              <a:alphaOff val="0"/>
            </a:schemeClr>
          </a:lnRef>
          <a:fillRef idx="1">
            <a:scrgbClr r="0" g="0" b="0"/>
          </a:fillRef>
          <a:effectRef idx="1">
            <a:schemeClr val="accent1">
              <a:hueOff val="0"/>
              <a:satOff val="0"/>
              <a:lumOff val="0"/>
              <a:alphaOff val="0"/>
            </a:schemeClr>
          </a:effectRef>
          <a:fontRef idx="minor">
            <a:schemeClr val="lt1"/>
          </a:fontRef>
        </p:style>
        <p:txBody>
          <a:bodyPr spcFirstLastPara="0" vert="horz" wrap="square" lIns="54053" tIns="54053" rIns="54053" bIns="36195" numCol="1" spcCol="1270" anchor="ctr" anchorCtr="0">
            <a:noAutofit/>
          </a:bodyPr>
          <a:lstStyle/>
          <a:p>
            <a:pPr marL="0" lvl="0" indent="0" algn="ctr" defTabSz="844550">
              <a:lnSpc>
                <a:spcPct val="90000"/>
              </a:lnSpc>
              <a:spcBef>
                <a:spcPct val="0"/>
              </a:spcBef>
              <a:spcAft>
                <a:spcPct val="35000"/>
              </a:spcAft>
              <a:buNone/>
            </a:pPr>
            <a:r>
              <a:rPr lang="en-US" sz="1900" kern="1200" dirty="0"/>
              <a:t>Becki Young</a:t>
            </a:r>
          </a:p>
        </p:txBody>
      </p:sp>
      <p:cxnSp>
        <p:nvCxnSpPr>
          <p:cNvPr id="11" name="Connector: Elbow 10">
            <a:extLst>
              <a:ext uri="{FF2B5EF4-FFF2-40B4-BE49-F238E27FC236}">
                <a16:creationId xmlns:a16="http://schemas.microsoft.com/office/drawing/2014/main" id="{665D7CD3-3549-41B8-9C3F-B9A663FDAEBE}"/>
              </a:ext>
            </a:extLst>
          </p:cNvPr>
          <p:cNvCxnSpPr>
            <a:cxnSpLocks/>
          </p:cNvCxnSpPr>
          <p:nvPr/>
        </p:nvCxnSpPr>
        <p:spPr>
          <a:xfrm flipV="1">
            <a:off x="2901243" y="1211580"/>
            <a:ext cx="5852160" cy="182940"/>
          </a:xfrm>
          <a:prstGeom prst="bentConnector3">
            <a:avLst>
              <a:gd name="adj1" fmla="val 50000"/>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69211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what's new"/>
          <p:cNvPicPr>
            <a:picLocks noChangeAspect="1" noChangeArrowheads="1"/>
          </p:cNvPicPr>
          <p:nvPr/>
        </p:nvPicPr>
        <p:blipFill rotWithShape="1">
          <a:blip r:embed="rId2">
            <a:duotone>
              <a:schemeClr val="bg2">
                <a:shade val="45000"/>
                <a:satMod val="135000"/>
              </a:schemeClr>
              <a:prstClr val="white"/>
            </a:duotone>
            <a:alphaModFix amt="30000"/>
            <a:extLst>
              <a:ext uri="{28A0092B-C50C-407E-A947-70E740481C1C}">
                <a14:useLocalDpi xmlns:a14="http://schemas.microsoft.com/office/drawing/2010/main" val="0"/>
              </a:ext>
            </a:extLst>
          </a:blip>
          <a:srcRect l="11000" r="-1" b="-1"/>
          <a:stretch/>
        </p:blipFill>
        <p:spPr bwMode="auto">
          <a:xfrm>
            <a:off x="1143015" y="7"/>
            <a:ext cx="6857985" cy="5143493"/>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a:extLst>
              <a:ext uri="{FF2B5EF4-FFF2-40B4-BE49-F238E27FC236}">
                <a16:creationId xmlns:a16="http://schemas.microsoft.com/office/drawing/2014/main" id="{2401B71F-772F-42DE-A98B-B46D515533C0}"/>
              </a:ext>
            </a:extLst>
          </p:cNvPr>
          <p:cNvSpPr>
            <a:spLocks noGrp="1"/>
          </p:cNvSpPr>
          <p:nvPr>
            <p:ph sz="quarter" idx="12"/>
          </p:nvPr>
        </p:nvSpPr>
        <p:spPr/>
        <p:txBody>
          <a:bodyPr/>
          <a:lstStyle/>
          <a:p>
            <a:r>
              <a:rPr lang="en-US"/>
              <a:t>Renumbered all List C documents except the Social Security card. For example, the employment authorization document issued by the Department of Homeland Security on List C changed from List C #8 to List C #7.</a:t>
            </a:r>
          </a:p>
          <a:p>
            <a:endParaRPr lang="en-US" dirty="0"/>
          </a:p>
        </p:txBody>
      </p:sp>
      <p:sp>
        <p:nvSpPr>
          <p:cNvPr id="4" name="Title 3">
            <a:extLst>
              <a:ext uri="{FF2B5EF4-FFF2-40B4-BE49-F238E27FC236}">
                <a16:creationId xmlns:a16="http://schemas.microsoft.com/office/drawing/2014/main" id="{E3A0BD4A-BDCD-46E7-8437-0A2D1F5D462F}"/>
              </a:ext>
            </a:extLst>
          </p:cNvPr>
          <p:cNvSpPr>
            <a:spLocks noGrp="1"/>
          </p:cNvSpPr>
          <p:nvPr>
            <p:ph type="title"/>
          </p:nvPr>
        </p:nvSpPr>
        <p:spPr/>
        <p:txBody>
          <a:bodyPr/>
          <a:lstStyle/>
          <a:p>
            <a:r>
              <a:rPr lang="en-US" dirty="0"/>
              <a:t>What’s new?</a:t>
            </a:r>
          </a:p>
        </p:txBody>
      </p:sp>
    </p:spTree>
    <p:extLst>
      <p:ext uri="{BB962C8B-B14F-4D97-AF65-F5344CB8AC3E}">
        <p14:creationId xmlns:p14="http://schemas.microsoft.com/office/powerpoint/2010/main" val="8789870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4EDDFEB-5C66-4DD4-838B-1E1589DAE1BB}"/>
              </a:ext>
            </a:extLst>
          </p:cNvPr>
          <p:cNvSpPr>
            <a:spLocks noGrp="1"/>
          </p:cNvSpPr>
          <p:nvPr>
            <p:ph type="body" sz="quarter" idx="10"/>
          </p:nvPr>
        </p:nvSpPr>
        <p:spPr/>
        <p:txBody>
          <a:bodyPr/>
          <a:lstStyle/>
          <a:p>
            <a:r>
              <a:rPr lang="en-US"/>
              <a:t>Tips to successfully complete I-9 forms and common mistakes</a:t>
            </a:r>
            <a:endParaRPr lang="en-US" dirty="0"/>
          </a:p>
        </p:txBody>
      </p:sp>
    </p:spTree>
    <p:extLst>
      <p:ext uri="{BB962C8B-B14F-4D97-AF65-F5344CB8AC3E}">
        <p14:creationId xmlns:p14="http://schemas.microsoft.com/office/powerpoint/2010/main" val="12051608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4A6A2-7498-42AE-93A4-2AF5740A64E6}"/>
              </a:ext>
            </a:extLst>
          </p:cNvPr>
          <p:cNvSpPr>
            <a:spLocks noGrp="1"/>
          </p:cNvSpPr>
          <p:nvPr>
            <p:ph type="title"/>
          </p:nvPr>
        </p:nvSpPr>
        <p:spPr/>
        <p:txBody>
          <a:bodyPr/>
          <a:lstStyle/>
          <a:p>
            <a:r>
              <a:rPr lang="en-US" dirty="0"/>
              <a:t>Common Mistakes:</a:t>
            </a:r>
            <a:br>
              <a:rPr lang="en-US" dirty="0"/>
            </a:br>
            <a:r>
              <a:rPr lang="en-US" dirty="0"/>
              <a:t>What’s Wrong With This I-9?</a:t>
            </a:r>
          </a:p>
        </p:txBody>
      </p:sp>
      <p:pic>
        <p:nvPicPr>
          <p:cNvPr id="9" name="Picture 8">
            <a:extLst>
              <a:ext uri="{FF2B5EF4-FFF2-40B4-BE49-F238E27FC236}">
                <a16:creationId xmlns:a16="http://schemas.microsoft.com/office/drawing/2014/main" id="{CD0862BA-BDDB-485A-97D9-E2F4ABFCBF10}"/>
              </a:ext>
            </a:extLst>
          </p:cNvPr>
          <p:cNvPicPr>
            <a:picLocks noChangeAspect="1"/>
          </p:cNvPicPr>
          <p:nvPr/>
        </p:nvPicPr>
        <p:blipFill>
          <a:blip r:embed="rId3"/>
          <a:stretch>
            <a:fillRect/>
          </a:stretch>
        </p:blipFill>
        <p:spPr>
          <a:xfrm>
            <a:off x="1076929" y="2368481"/>
            <a:ext cx="6982018" cy="1537509"/>
          </a:xfrm>
          <a:prstGeom prst="rect">
            <a:avLst/>
          </a:prstGeom>
        </p:spPr>
      </p:pic>
    </p:spTree>
    <p:extLst>
      <p:ext uri="{BB962C8B-B14F-4D97-AF65-F5344CB8AC3E}">
        <p14:creationId xmlns:p14="http://schemas.microsoft.com/office/powerpoint/2010/main" val="31811719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6D6ECEB-8546-462A-A356-F4E6E90238E5}"/>
              </a:ext>
            </a:extLst>
          </p:cNvPr>
          <p:cNvSpPr>
            <a:spLocks noGrp="1"/>
          </p:cNvSpPr>
          <p:nvPr>
            <p:ph type="title"/>
          </p:nvPr>
        </p:nvSpPr>
        <p:spPr/>
        <p:txBody>
          <a:bodyPr/>
          <a:lstStyle/>
          <a:p>
            <a:r>
              <a:rPr lang="en-US" dirty="0"/>
              <a:t>Common Mistakes:</a:t>
            </a:r>
            <a:br>
              <a:rPr lang="en-US" dirty="0"/>
            </a:br>
            <a:r>
              <a:rPr lang="en-US" dirty="0"/>
              <a:t>What’s Wrong With This I-9?</a:t>
            </a:r>
            <a:br>
              <a:rPr lang="en-US" dirty="0"/>
            </a:br>
            <a:endParaRPr lang="en-US" dirty="0"/>
          </a:p>
        </p:txBody>
      </p:sp>
      <p:pic>
        <p:nvPicPr>
          <p:cNvPr id="4" name="Picture 3">
            <a:extLst>
              <a:ext uri="{FF2B5EF4-FFF2-40B4-BE49-F238E27FC236}">
                <a16:creationId xmlns:a16="http://schemas.microsoft.com/office/drawing/2014/main" id="{D14571DA-602D-46BA-A9B3-FD6634370BC6}"/>
              </a:ext>
            </a:extLst>
          </p:cNvPr>
          <p:cNvPicPr>
            <a:picLocks noChangeAspect="1"/>
          </p:cNvPicPr>
          <p:nvPr/>
        </p:nvPicPr>
        <p:blipFill>
          <a:blip r:embed="rId3"/>
          <a:stretch>
            <a:fillRect/>
          </a:stretch>
        </p:blipFill>
        <p:spPr>
          <a:xfrm>
            <a:off x="1078992" y="2368296"/>
            <a:ext cx="6986016" cy="1501351"/>
          </a:xfrm>
          <a:prstGeom prst="rect">
            <a:avLst/>
          </a:prstGeom>
        </p:spPr>
      </p:pic>
    </p:spTree>
    <p:extLst>
      <p:ext uri="{BB962C8B-B14F-4D97-AF65-F5344CB8AC3E}">
        <p14:creationId xmlns:p14="http://schemas.microsoft.com/office/powerpoint/2010/main" val="6881175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356146D-DC4E-4F1B-94AC-669D34E248F3}"/>
              </a:ext>
            </a:extLst>
          </p:cNvPr>
          <p:cNvPicPr>
            <a:picLocks noChangeAspect="1"/>
          </p:cNvPicPr>
          <p:nvPr/>
        </p:nvPicPr>
        <p:blipFill>
          <a:blip r:embed="rId3"/>
          <a:stretch>
            <a:fillRect/>
          </a:stretch>
        </p:blipFill>
        <p:spPr>
          <a:xfrm>
            <a:off x="2514599" y="1987519"/>
            <a:ext cx="4465785" cy="2951744"/>
          </a:xfrm>
          <a:prstGeom prst="rect">
            <a:avLst/>
          </a:prstGeom>
        </p:spPr>
      </p:pic>
      <p:sp>
        <p:nvSpPr>
          <p:cNvPr id="2" name="Title 1">
            <a:extLst>
              <a:ext uri="{FF2B5EF4-FFF2-40B4-BE49-F238E27FC236}">
                <a16:creationId xmlns:a16="http://schemas.microsoft.com/office/drawing/2014/main" id="{513A96E9-9F23-481D-9D90-A805D77AC78B}"/>
              </a:ext>
            </a:extLst>
          </p:cNvPr>
          <p:cNvSpPr>
            <a:spLocks noGrp="1"/>
          </p:cNvSpPr>
          <p:nvPr>
            <p:ph type="title"/>
          </p:nvPr>
        </p:nvSpPr>
        <p:spPr/>
        <p:txBody>
          <a:bodyPr/>
          <a:lstStyle/>
          <a:p>
            <a:r>
              <a:rPr lang="en-US" dirty="0"/>
              <a:t>Common Mistakes:</a:t>
            </a:r>
            <a:br>
              <a:rPr lang="en-US" dirty="0"/>
            </a:br>
            <a:r>
              <a:rPr lang="en-US" dirty="0"/>
              <a:t>What’s Wrong With This I-9?</a:t>
            </a:r>
          </a:p>
        </p:txBody>
      </p:sp>
    </p:spTree>
    <p:extLst>
      <p:ext uri="{BB962C8B-B14F-4D97-AF65-F5344CB8AC3E}">
        <p14:creationId xmlns:p14="http://schemas.microsoft.com/office/powerpoint/2010/main" val="2683757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0193A9-0C22-4F26-BA52-C2D6AB83E82C}"/>
              </a:ext>
            </a:extLst>
          </p:cNvPr>
          <p:cNvSpPr>
            <a:spLocks noGrp="1"/>
          </p:cNvSpPr>
          <p:nvPr>
            <p:ph sz="quarter" idx="12"/>
          </p:nvPr>
        </p:nvSpPr>
        <p:spPr/>
        <p:txBody>
          <a:bodyPr/>
          <a:lstStyle/>
          <a:p>
            <a:endParaRPr lang="en-US" dirty="0"/>
          </a:p>
          <a:p>
            <a:r>
              <a:rPr lang="en-US" u="sng" dirty="0"/>
              <a:t>Failure to Reverify / Untimely Completion of Verification or Reverification</a:t>
            </a:r>
          </a:p>
          <a:p>
            <a:pPr marL="342900" indent="-342900">
              <a:buClr>
                <a:schemeClr val="tx2"/>
              </a:buClr>
              <a:buFont typeface="Arial" panose="020B0604020202020204" pitchFamily="34" charset="0"/>
              <a:buChar char="•"/>
            </a:pPr>
            <a:r>
              <a:rPr lang="en-US" dirty="0"/>
              <a:t>Must complete initial verification no later than 3 days after hire.</a:t>
            </a:r>
          </a:p>
          <a:p>
            <a:pPr marL="342900" indent="-342900">
              <a:buClr>
                <a:schemeClr val="tx2"/>
              </a:buClr>
              <a:buFont typeface="Arial" panose="020B0604020202020204" pitchFamily="34" charset="0"/>
              <a:buChar char="•"/>
            </a:pPr>
            <a:r>
              <a:rPr lang="en-US" dirty="0"/>
              <a:t>Must reverify prior to expiration of work authorization.</a:t>
            </a:r>
          </a:p>
          <a:p>
            <a:pPr marL="342900" indent="-342900">
              <a:buClr>
                <a:schemeClr val="tx2"/>
              </a:buClr>
              <a:buFont typeface="Arial" panose="020B0604020202020204" pitchFamily="34" charset="0"/>
              <a:buChar char="•"/>
            </a:pPr>
            <a:r>
              <a:rPr lang="en-US" dirty="0"/>
              <a:t>We see failure to reverify often, for example, with individuals who have TPS. </a:t>
            </a:r>
          </a:p>
        </p:txBody>
      </p:sp>
      <p:sp>
        <p:nvSpPr>
          <p:cNvPr id="4" name="Title 3">
            <a:extLst>
              <a:ext uri="{FF2B5EF4-FFF2-40B4-BE49-F238E27FC236}">
                <a16:creationId xmlns:a16="http://schemas.microsoft.com/office/drawing/2014/main" id="{4EFA7789-4905-44C2-A70C-30FFDEBE400E}"/>
              </a:ext>
            </a:extLst>
          </p:cNvPr>
          <p:cNvSpPr>
            <a:spLocks noGrp="1"/>
          </p:cNvSpPr>
          <p:nvPr>
            <p:ph type="title"/>
          </p:nvPr>
        </p:nvSpPr>
        <p:spPr/>
        <p:txBody>
          <a:bodyPr/>
          <a:lstStyle/>
          <a:p>
            <a:r>
              <a:rPr lang="en-US" dirty="0"/>
              <a:t>Common Mistakes:</a:t>
            </a:r>
          </a:p>
        </p:txBody>
      </p:sp>
    </p:spTree>
    <p:extLst>
      <p:ext uri="{BB962C8B-B14F-4D97-AF65-F5344CB8AC3E}">
        <p14:creationId xmlns:p14="http://schemas.microsoft.com/office/powerpoint/2010/main" val="27755238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05D97B7-4F2E-454A-849E-6E66B6080949}"/>
              </a:ext>
            </a:extLst>
          </p:cNvPr>
          <p:cNvPicPr>
            <a:picLocks noChangeAspect="1"/>
          </p:cNvPicPr>
          <p:nvPr/>
        </p:nvPicPr>
        <p:blipFill>
          <a:blip r:embed="rId3"/>
          <a:stretch>
            <a:fillRect/>
          </a:stretch>
        </p:blipFill>
        <p:spPr>
          <a:xfrm>
            <a:off x="2999470" y="1775441"/>
            <a:ext cx="5193059" cy="2807273"/>
          </a:xfrm>
          <a:prstGeom prst="rect">
            <a:avLst/>
          </a:prstGeom>
        </p:spPr>
      </p:pic>
      <p:pic>
        <p:nvPicPr>
          <p:cNvPr id="11" name="Picture 10">
            <a:extLst>
              <a:ext uri="{FF2B5EF4-FFF2-40B4-BE49-F238E27FC236}">
                <a16:creationId xmlns:a16="http://schemas.microsoft.com/office/drawing/2014/main" id="{64946F85-A0F9-4974-8C17-879AAC3AA2EB}"/>
              </a:ext>
            </a:extLst>
          </p:cNvPr>
          <p:cNvPicPr>
            <a:picLocks noChangeAspect="1"/>
          </p:cNvPicPr>
          <p:nvPr/>
        </p:nvPicPr>
        <p:blipFill>
          <a:blip r:embed="rId4"/>
          <a:stretch>
            <a:fillRect/>
          </a:stretch>
        </p:blipFill>
        <p:spPr>
          <a:xfrm>
            <a:off x="1345563" y="1775441"/>
            <a:ext cx="1452620" cy="3346613"/>
          </a:xfrm>
          <a:prstGeom prst="rect">
            <a:avLst/>
          </a:prstGeom>
        </p:spPr>
      </p:pic>
      <p:sp>
        <p:nvSpPr>
          <p:cNvPr id="12" name="Title 11">
            <a:extLst>
              <a:ext uri="{FF2B5EF4-FFF2-40B4-BE49-F238E27FC236}">
                <a16:creationId xmlns:a16="http://schemas.microsoft.com/office/drawing/2014/main" id="{B158573F-EE90-463E-908B-FD34EB6F069C}"/>
              </a:ext>
            </a:extLst>
          </p:cNvPr>
          <p:cNvSpPr>
            <a:spLocks noGrp="1"/>
          </p:cNvSpPr>
          <p:nvPr>
            <p:ph type="title"/>
          </p:nvPr>
        </p:nvSpPr>
        <p:spPr/>
        <p:txBody>
          <a:bodyPr anchor="ctr"/>
          <a:lstStyle/>
          <a:p>
            <a:r>
              <a:rPr lang="en-US" dirty="0"/>
              <a:t>Special Case:  </a:t>
            </a:r>
            <a:br>
              <a:rPr lang="en-US" dirty="0"/>
            </a:br>
            <a:r>
              <a:rPr lang="en-US" dirty="0"/>
              <a:t>TPS (Temporary Protected Status)</a:t>
            </a:r>
          </a:p>
        </p:txBody>
      </p:sp>
    </p:spTree>
    <p:extLst>
      <p:ext uri="{BB962C8B-B14F-4D97-AF65-F5344CB8AC3E}">
        <p14:creationId xmlns:p14="http://schemas.microsoft.com/office/powerpoint/2010/main" val="1837450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C02F0BE4-075E-45FF-9832-98FB9BFCCED6}"/>
              </a:ext>
            </a:extLst>
          </p:cNvPr>
          <p:cNvSpPr>
            <a:spLocks noGrp="1"/>
          </p:cNvSpPr>
          <p:nvPr>
            <p:ph sz="quarter" idx="12"/>
          </p:nvPr>
        </p:nvSpPr>
        <p:spPr/>
        <p:txBody>
          <a:bodyPr/>
          <a:lstStyle/>
          <a:p>
            <a:endParaRPr lang="en-US"/>
          </a:p>
          <a:p>
            <a:endParaRPr lang="en-US"/>
          </a:p>
          <a:p>
            <a:r>
              <a:rPr lang="en-US"/>
              <a:t>Employer is not expected to be a document expert, but be on the lookout for obvious irregularities (computer generated signatures, large font, extended spacing between letters, etc.) and consult with counsel if you have questions. </a:t>
            </a:r>
            <a:endParaRPr lang="en-US" dirty="0"/>
          </a:p>
        </p:txBody>
      </p:sp>
      <p:sp>
        <p:nvSpPr>
          <p:cNvPr id="12" name="Title 11">
            <a:extLst>
              <a:ext uri="{FF2B5EF4-FFF2-40B4-BE49-F238E27FC236}">
                <a16:creationId xmlns:a16="http://schemas.microsoft.com/office/drawing/2014/main" id="{B3837639-8F5A-4833-920F-4E5FA68DD6AA}"/>
              </a:ext>
            </a:extLst>
          </p:cNvPr>
          <p:cNvSpPr>
            <a:spLocks noGrp="1"/>
          </p:cNvSpPr>
          <p:nvPr>
            <p:ph type="title"/>
          </p:nvPr>
        </p:nvSpPr>
        <p:spPr/>
        <p:txBody>
          <a:bodyPr/>
          <a:lstStyle/>
          <a:p>
            <a:r>
              <a:rPr lang="en-US" dirty="0"/>
              <a:t>Common Mistakes:</a:t>
            </a:r>
            <a:br>
              <a:rPr lang="en-US" dirty="0"/>
            </a:br>
            <a:r>
              <a:rPr lang="en-US" dirty="0"/>
              <a:t>Document Authenticity Issues</a:t>
            </a:r>
          </a:p>
        </p:txBody>
      </p:sp>
    </p:spTree>
    <p:extLst>
      <p:ext uri="{BB962C8B-B14F-4D97-AF65-F5344CB8AC3E}">
        <p14:creationId xmlns:p14="http://schemas.microsoft.com/office/powerpoint/2010/main" val="37170247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79C43F-B247-4D10-B46D-2C135DE465DC}"/>
              </a:ext>
            </a:extLst>
          </p:cNvPr>
          <p:cNvPicPr>
            <a:picLocks noChangeAspect="1"/>
          </p:cNvPicPr>
          <p:nvPr/>
        </p:nvPicPr>
        <p:blipFill>
          <a:blip r:embed="rId2"/>
          <a:stretch>
            <a:fillRect/>
          </a:stretch>
        </p:blipFill>
        <p:spPr>
          <a:xfrm>
            <a:off x="2778428" y="1846444"/>
            <a:ext cx="3579019" cy="2307431"/>
          </a:xfrm>
          <a:prstGeom prst="rect">
            <a:avLst/>
          </a:prstGeom>
        </p:spPr>
      </p:pic>
      <p:sp>
        <p:nvSpPr>
          <p:cNvPr id="7" name="Title 6">
            <a:extLst>
              <a:ext uri="{FF2B5EF4-FFF2-40B4-BE49-F238E27FC236}">
                <a16:creationId xmlns:a16="http://schemas.microsoft.com/office/drawing/2014/main" id="{8B2E80D6-A8CA-4BE3-8392-233616AAF62A}"/>
              </a:ext>
            </a:extLst>
          </p:cNvPr>
          <p:cNvSpPr>
            <a:spLocks noGrp="1"/>
          </p:cNvSpPr>
          <p:nvPr>
            <p:ph type="title"/>
          </p:nvPr>
        </p:nvSpPr>
        <p:spPr/>
        <p:txBody>
          <a:bodyPr/>
          <a:lstStyle/>
          <a:p>
            <a:r>
              <a:rPr lang="en-US" dirty="0"/>
              <a:t>What’s Wrong With This Green Card?</a:t>
            </a:r>
          </a:p>
        </p:txBody>
      </p:sp>
    </p:spTree>
    <p:extLst>
      <p:ext uri="{BB962C8B-B14F-4D97-AF65-F5344CB8AC3E}">
        <p14:creationId xmlns:p14="http://schemas.microsoft.com/office/powerpoint/2010/main" val="21083551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AD96A4A-B968-4FCC-89F1-B75D6EE27A73}"/>
              </a:ext>
            </a:extLst>
          </p:cNvPr>
          <p:cNvPicPr>
            <a:picLocks noChangeAspect="1"/>
          </p:cNvPicPr>
          <p:nvPr/>
        </p:nvPicPr>
        <p:blipFill>
          <a:blip r:embed="rId2"/>
          <a:stretch>
            <a:fillRect/>
          </a:stretch>
        </p:blipFill>
        <p:spPr>
          <a:xfrm>
            <a:off x="2656972" y="1969709"/>
            <a:ext cx="3830057" cy="2045222"/>
          </a:xfrm>
          <a:prstGeom prst="rect">
            <a:avLst/>
          </a:prstGeom>
        </p:spPr>
      </p:pic>
      <p:sp>
        <p:nvSpPr>
          <p:cNvPr id="11" name="Title 10">
            <a:extLst>
              <a:ext uri="{FF2B5EF4-FFF2-40B4-BE49-F238E27FC236}">
                <a16:creationId xmlns:a16="http://schemas.microsoft.com/office/drawing/2014/main" id="{A1BE4585-148E-4AE5-A9C2-31B8A3D43372}"/>
              </a:ext>
            </a:extLst>
          </p:cNvPr>
          <p:cNvSpPr>
            <a:spLocks noGrp="1"/>
          </p:cNvSpPr>
          <p:nvPr>
            <p:ph type="title"/>
          </p:nvPr>
        </p:nvSpPr>
        <p:spPr/>
        <p:txBody>
          <a:bodyPr/>
          <a:lstStyle/>
          <a:p>
            <a:r>
              <a:rPr lang="en-US" dirty="0"/>
              <a:t>What’s Wrong With This Green Card?</a:t>
            </a:r>
          </a:p>
        </p:txBody>
      </p:sp>
    </p:spTree>
    <p:extLst>
      <p:ext uri="{BB962C8B-B14F-4D97-AF65-F5344CB8AC3E}">
        <p14:creationId xmlns:p14="http://schemas.microsoft.com/office/powerpoint/2010/main" val="19040260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ontent Placeholder 21">
            <a:extLst>
              <a:ext uri="{FF2B5EF4-FFF2-40B4-BE49-F238E27FC236}">
                <a16:creationId xmlns:a16="http://schemas.microsoft.com/office/drawing/2014/main" id="{57742FCF-468F-4135-9031-B1C317C2328C}"/>
              </a:ext>
            </a:extLst>
          </p:cNvPr>
          <p:cNvSpPr>
            <a:spLocks noGrp="1"/>
          </p:cNvSpPr>
          <p:nvPr>
            <p:ph sz="quarter" idx="12"/>
          </p:nvPr>
        </p:nvSpPr>
        <p:spPr/>
        <p:txBody>
          <a:bodyPr/>
          <a:lstStyle/>
          <a:p>
            <a:r>
              <a:rPr lang="en-US"/>
              <a:t>You will leave this session with an understanding of the I-9 and E-Verify process including the current enforcement climate, best practices and tips to protect your organization. This session will help you gain a high-level understanding of I-9 documentation and E-verification used when hiring foreign nationals. You will leave with tools you can use to enhance compliance and useful tips for implementing I-9 and E-verification policies. These include: </a:t>
            </a:r>
          </a:p>
          <a:p>
            <a:pPr lvl="1"/>
            <a:r>
              <a:rPr lang="en-US"/>
              <a:t>Summary of recent ICE enforcement strategies and changes</a:t>
            </a:r>
          </a:p>
          <a:p>
            <a:pPr lvl="1"/>
            <a:r>
              <a:rPr lang="en-US"/>
              <a:t>Overview of I-9 employment verification process</a:t>
            </a:r>
          </a:p>
          <a:p>
            <a:pPr lvl="1"/>
            <a:r>
              <a:rPr lang="en-US"/>
              <a:t>Tips to successfully complete I-9 forms including a review of common mistakes</a:t>
            </a:r>
          </a:p>
          <a:p>
            <a:pPr lvl="1"/>
            <a:r>
              <a:rPr lang="en-US"/>
              <a:t>Overview of I-9 audits </a:t>
            </a:r>
          </a:p>
          <a:p>
            <a:pPr lvl="1"/>
            <a:r>
              <a:rPr lang="en-US"/>
              <a:t>Overview of E-Verify</a:t>
            </a:r>
          </a:p>
          <a:p>
            <a:pPr lvl="1"/>
            <a:r>
              <a:rPr lang="en-US"/>
              <a:t>How to avoid immigration-related discrimination</a:t>
            </a:r>
          </a:p>
          <a:p>
            <a:pPr lvl="1"/>
            <a:r>
              <a:rPr lang="en-US"/>
              <a:t>Employer compliance best practices</a:t>
            </a:r>
            <a:endParaRPr lang="en-US" dirty="0"/>
          </a:p>
        </p:txBody>
      </p:sp>
      <p:sp>
        <p:nvSpPr>
          <p:cNvPr id="5" name="Title 4">
            <a:extLst>
              <a:ext uri="{FF2B5EF4-FFF2-40B4-BE49-F238E27FC236}">
                <a16:creationId xmlns:a16="http://schemas.microsoft.com/office/drawing/2014/main" id="{A5BFD24E-CED9-4B62-9573-A0806320330E}"/>
              </a:ext>
            </a:extLst>
          </p:cNvPr>
          <p:cNvSpPr>
            <a:spLocks noGrp="1"/>
          </p:cNvSpPr>
          <p:nvPr>
            <p:ph type="title"/>
          </p:nvPr>
        </p:nvSpPr>
        <p:spPr/>
        <p:txBody>
          <a:bodyPr/>
          <a:lstStyle/>
          <a:p>
            <a:r>
              <a:rPr lang="en-US" dirty="0"/>
              <a:t>Workplace Application</a:t>
            </a:r>
          </a:p>
        </p:txBody>
      </p:sp>
    </p:spTree>
    <p:extLst>
      <p:ext uri="{BB962C8B-B14F-4D97-AF65-F5344CB8AC3E}">
        <p14:creationId xmlns:p14="http://schemas.microsoft.com/office/powerpoint/2010/main" val="14124958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CED7084-F029-4730-9C5F-EC1607ED42B2}"/>
              </a:ext>
            </a:extLst>
          </p:cNvPr>
          <p:cNvPicPr>
            <a:picLocks noChangeAspect="1"/>
          </p:cNvPicPr>
          <p:nvPr/>
        </p:nvPicPr>
        <p:blipFill>
          <a:blip r:embed="rId2"/>
          <a:stretch>
            <a:fillRect/>
          </a:stretch>
        </p:blipFill>
        <p:spPr>
          <a:xfrm>
            <a:off x="2329016" y="1846756"/>
            <a:ext cx="4477843" cy="2788314"/>
          </a:xfrm>
          <a:prstGeom prst="rect">
            <a:avLst/>
          </a:prstGeom>
        </p:spPr>
      </p:pic>
      <p:sp>
        <p:nvSpPr>
          <p:cNvPr id="2" name="Title 1">
            <a:extLst>
              <a:ext uri="{FF2B5EF4-FFF2-40B4-BE49-F238E27FC236}">
                <a16:creationId xmlns:a16="http://schemas.microsoft.com/office/drawing/2014/main" id="{887B654F-0987-4988-949B-B26BE1DB5F70}"/>
              </a:ext>
            </a:extLst>
          </p:cNvPr>
          <p:cNvSpPr>
            <a:spLocks noGrp="1"/>
          </p:cNvSpPr>
          <p:nvPr>
            <p:ph type="title"/>
          </p:nvPr>
        </p:nvSpPr>
        <p:spPr/>
        <p:txBody>
          <a:bodyPr/>
          <a:lstStyle/>
          <a:p>
            <a:r>
              <a:rPr lang="en-US" dirty="0"/>
              <a:t>What’s Wrong With This Green Card?</a:t>
            </a:r>
          </a:p>
        </p:txBody>
      </p:sp>
    </p:spTree>
    <p:extLst>
      <p:ext uri="{BB962C8B-B14F-4D97-AF65-F5344CB8AC3E}">
        <p14:creationId xmlns:p14="http://schemas.microsoft.com/office/powerpoint/2010/main" val="27367444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126647-2F16-4F61-AA08-03CC19CBACE1}"/>
              </a:ext>
            </a:extLst>
          </p:cNvPr>
          <p:cNvPicPr>
            <a:picLocks noChangeAspect="1"/>
          </p:cNvPicPr>
          <p:nvPr/>
        </p:nvPicPr>
        <p:blipFill>
          <a:blip r:embed="rId2"/>
          <a:stretch>
            <a:fillRect/>
          </a:stretch>
        </p:blipFill>
        <p:spPr>
          <a:xfrm>
            <a:off x="2418722" y="1679155"/>
            <a:ext cx="4306556" cy="2714880"/>
          </a:xfrm>
          <a:prstGeom prst="rect">
            <a:avLst/>
          </a:prstGeom>
        </p:spPr>
      </p:pic>
      <p:sp>
        <p:nvSpPr>
          <p:cNvPr id="7" name="Title 6">
            <a:extLst>
              <a:ext uri="{FF2B5EF4-FFF2-40B4-BE49-F238E27FC236}">
                <a16:creationId xmlns:a16="http://schemas.microsoft.com/office/drawing/2014/main" id="{32D83060-7562-4311-9F16-CA5E65219D24}"/>
              </a:ext>
            </a:extLst>
          </p:cNvPr>
          <p:cNvSpPr>
            <a:spLocks noGrp="1"/>
          </p:cNvSpPr>
          <p:nvPr>
            <p:ph type="title"/>
          </p:nvPr>
        </p:nvSpPr>
        <p:spPr/>
        <p:txBody>
          <a:bodyPr/>
          <a:lstStyle/>
          <a:p>
            <a:r>
              <a:rPr lang="en-US" dirty="0"/>
              <a:t>What’s Wrong With This Green Card?</a:t>
            </a:r>
          </a:p>
        </p:txBody>
      </p:sp>
    </p:spTree>
    <p:extLst>
      <p:ext uri="{BB962C8B-B14F-4D97-AF65-F5344CB8AC3E}">
        <p14:creationId xmlns:p14="http://schemas.microsoft.com/office/powerpoint/2010/main" val="20289193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68B09DF6-BC79-47CE-8804-00EDE9D65A7B}"/>
              </a:ext>
            </a:extLst>
          </p:cNvPr>
          <p:cNvSpPr>
            <a:spLocks noGrp="1"/>
          </p:cNvSpPr>
          <p:nvPr>
            <p:ph type="title"/>
          </p:nvPr>
        </p:nvSpPr>
        <p:spPr/>
        <p:txBody>
          <a:bodyPr/>
          <a:lstStyle/>
          <a:p>
            <a:r>
              <a:rPr lang="en-US" dirty="0"/>
              <a:t>What’s Wrong With This Green Card?</a:t>
            </a:r>
          </a:p>
        </p:txBody>
      </p:sp>
      <p:sp>
        <p:nvSpPr>
          <p:cNvPr id="3" name="Footer Placeholder 2">
            <a:extLst>
              <a:ext uri="{FF2B5EF4-FFF2-40B4-BE49-F238E27FC236}">
                <a16:creationId xmlns:a16="http://schemas.microsoft.com/office/drawing/2014/main" id="{3F6B7FC9-CEA6-45F1-945C-BFEE4251C715}"/>
              </a:ext>
            </a:extLst>
          </p:cNvPr>
          <p:cNvSpPr>
            <a:spLocks noGrp="1"/>
          </p:cNvSpPr>
          <p:nvPr>
            <p:ph type="ftr" sz="quarter" idx="4294967295"/>
          </p:nvPr>
        </p:nvSpPr>
        <p:spPr>
          <a:xfrm>
            <a:off x="0" y="4779963"/>
            <a:ext cx="873125" cy="312737"/>
          </a:xfrm>
        </p:spPr>
        <p:txBody>
          <a:bodyPr/>
          <a:lstStyle/>
          <a:p>
            <a:pPr algn="r"/>
            <a:r>
              <a:rPr lang="en-US"/>
              <a:t>©SHRM2017</a:t>
            </a:r>
            <a:endParaRPr lang="en-US" dirty="0"/>
          </a:p>
        </p:txBody>
      </p:sp>
      <p:pic>
        <p:nvPicPr>
          <p:cNvPr id="5" name="Picture 4">
            <a:extLst>
              <a:ext uri="{FF2B5EF4-FFF2-40B4-BE49-F238E27FC236}">
                <a16:creationId xmlns:a16="http://schemas.microsoft.com/office/drawing/2014/main" id="{9FCCEF9B-A48F-4CBC-AA39-466440E3B5E0}"/>
              </a:ext>
            </a:extLst>
          </p:cNvPr>
          <p:cNvPicPr>
            <a:picLocks noChangeAspect="1"/>
          </p:cNvPicPr>
          <p:nvPr/>
        </p:nvPicPr>
        <p:blipFill>
          <a:blip r:embed="rId2"/>
          <a:stretch>
            <a:fillRect/>
          </a:stretch>
        </p:blipFill>
        <p:spPr>
          <a:xfrm>
            <a:off x="2422276" y="1713050"/>
            <a:ext cx="4299449" cy="2808589"/>
          </a:xfrm>
          <a:prstGeom prst="rect">
            <a:avLst/>
          </a:prstGeom>
        </p:spPr>
      </p:pic>
    </p:spTree>
    <p:extLst>
      <p:ext uri="{BB962C8B-B14F-4D97-AF65-F5344CB8AC3E}">
        <p14:creationId xmlns:p14="http://schemas.microsoft.com/office/powerpoint/2010/main" val="13515760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7C77937-312F-46E8-BA1A-5A4700015B6C}"/>
              </a:ext>
            </a:extLst>
          </p:cNvPr>
          <p:cNvSpPr>
            <a:spLocks noGrp="1"/>
          </p:cNvSpPr>
          <p:nvPr>
            <p:ph type="title"/>
          </p:nvPr>
        </p:nvSpPr>
        <p:spPr/>
        <p:txBody>
          <a:bodyPr/>
          <a:lstStyle/>
          <a:p>
            <a:r>
              <a:rPr lang="en-US" dirty="0"/>
              <a:t>This is what a real green card looks like!</a:t>
            </a:r>
          </a:p>
        </p:txBody>
      </p:sp>
      <p:sp>
        <p:nvSpPr>
          <p:cNvPr id="2" name="Footer Placeholder 1">
            <a:extLst>
              <a:ext uri="{FF2B5EF4-FFF2-40B4-BE49-F238E27FC236}">
                <a16:creationId xmlns:a16="http://schemas.microsoft.com/office/drawing/2014/main" id="{492BCA17-B98E-4EA7-AE5C-FCE66F578709}"/>
              </a:ext>
            </a:extLst>
          </p:cNvPr>
          <p:cNvSpPr>
            <a:spLocks noGrp="1"/>
          </p:cNvSpPr>
          <p:nvPr>
            <p:ph type="ftr" sz="quarter" idx="4294967295"/>
          </p:nvPr>
        </p:nvSpPr>
        <p:spPr>
          <a:xfrm>
            <a:off x="8142288" y="4830763"/>
            <a:ext cx="1001712" cy="312737"/>
          </a:xfrm>
        </p:spPr>
        <p:txBody>
          <a:bodyPr/>
          <a:lstStyle/>
          <a:p>
            <a:pPr algn="r"/>
            <a:r>
              <a:rPr lang="en-US"/>
              <a:t>©SHRM2017</a:t>
            </a:r>
            <a:endParaRPr lang="en-US" dirty="0"/>
          </a:p>
        </p:txBody>
      </p:sp>
      <p:pic>
        <p:nvPicPr>
          <p:cNvPr id="5" name="Picture 4">
            <a:extLst>
              <a:ext uri="{FF2B5EF4-FFF2-40B4-BE49-F238E27FC236}">
                <a16:creationId xmlns:a16="http://schemas.microsoft.com/office/drawing/2014/main" id="{2EAF9547-D99F-4666-9C54-E3B9483E8BA2}"/>
              </a:ext>
            </a:extLst>
          </p:cNvPr>
          <p:cNvPicPr>
            <a:picLocks noChangeAspect="1"/>
          </p:cNvPicPr>
          <p:nvPr/>
        </p:nvPicPr>
        <p:blipFill>
          <a:blip r:embed="rId2"/>
          <a:stretch>
            <a:fillRect/>
          </a:stretch>
        </p:blipFill>
        <p:spPr>
          <a:xfrm>
            <a:off x="2098932" y="1582809"/>
            <a:ext cx="4946137" cy="1559936"/>
          </a:xfrm>
          <a:prstGeom prst="rect">
            <a:avLst/>
          </a:prstGeom>
        </p:spPr>
      </p:pic>
      <p:pic>
        <p:nvPicPr>
          <p:cNvPr id="7" name="Picture 6">
            <a:extLst>
              <a:ext uri="{FF2B5EF4-FFF2-40B4-BE49-F238E27FC236}">
                <a16:creationId xmlns:a16="http://schemas.microsoft.com/office/drawing/2014/main" id="{B95E59A2-F420-4F0B-87C4-5B1634AE9755}"/>
              </a:ext>
            </a:extLst>
          </p:cNvPr>
          <p:cNvPicPr>
            <a:picLocks noChangeAspect="1"/>
          </p:cNvPicPr>
          <p:nvPr/>
        </p:nvPicPr>
        <p:blipFill>
          <a:blip r:embed="rId3"/>
          <a:stretch>
            <a:fillRect/>
          </a:stretch>
        </p:blipFill>
        <p:spPr>
          <a:xfrm>
            <a:off x="3187933" y="3243870"/>
            <a:ext cx="2768134" cy="1743223"/>
          </a:xfrm>
          <a:prstGeom prst="rect">
            <a:avLst/>
          </a:prstGeom>
        </p:spPr>
      </p:pic>
    </p:spTree>
    <p:extLst>
      <p:ext uri="{BB962C8B-B14F-4D97-AF65-F5344CB8AC3E}">
        <p14:creationId xmlns:p14="http://schemas.microsoft.com/office/powerpoint/2010/main" val="2028591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AB8034C-0B4E-49D7-8E1A-5238EE0B6A74}"/>
              </a:ext>
            </a:extLst>
          </p:cNvPr>
          <p:cNvSpPr>
            <a:spLocks noGrp="1"/>
          </p:cNvSpPr>
          <p:nvPr>
            <p:ph sz="quarter" idx="12"/>
          </p:nvPr>
        </p:nvSpPr>
        <p:spPr/>
        <p:txBody>
          <a:bodyPr/>
          <a:lstStyle/>
          <a:p>
            <a:r>
              <a:rPr lang="en-US"/>
              <a:t>Overdocumentation (document abuse)</a:t>
            </a:r>
          </a:p>
          <a:p>
            <a:pPr lvl="1"/>
            <a:r>
              <a:rPr lang="en-US"/>
              <a:t>Do not collect both a List A document (i.e. green card) AND a list C document (i.e. SSC).  </a:t>
            </a:r>
          </a:p>
          <a:p>
            <a:pPr lvl="1"/>
            <a:r>
              <a:rPr lang="en-US"/>
              <a:t>Do not reverify LPRs (including conditional LPRs) when their green cards expire. An LPR’s work authorization is incident to status and should not be reverified. </a:t>
            </a:r>
          </a:p>
          <a:p>
            <a:pPr lvl="1"/>
            <a:r>
              <a:rPr lang="en-US"/>
              <a:t>Do not reverify List B identity documents.</a:t>
            </a:r>
          </a:p>
          <a:p>
            <a:pPr lvl="1"/>
            <a:r>
              <a:rPr lang="en-US"/>
              <a:t>Requests for overdocumentation can be shared with the Justice Department, which enforces citizenship discrimination provisions.</a:t>
            </a:r>
            <a:endParaRPr lang="en-US" dirty="0"/>
          </a:p>
        </p:txBody>
      </p:sp>
      <p:sp>
        <p:nvSpPr>
          <p:cNvPr id="6" name="Title 5">
            <a:extLst>
              <a:ext uri="{FF2B5EF4-FFF2-40B4-BE49-F238E27FC236}">
                <a16:creationId xmlns:a16="http://schemas.microsoft.com/office/drawing/2014/main" id="{F5997482-4A46-4676-B4BC-EAF7AAC0DBFA}"/>
              </a:ext>
            </a:extLst>
          </p:cNvPr>
          <p:cNvSpPr>
            <a:spLocks noGrp="1"/>
          </p:cNvSpPr>
          <p:nvPr>
            <p:ph type="title"/>
          </p:nvPr>
        </p:nvSpPr>
        <p:spPr/>
        <p:txBody>
          <a:bodyPr/>
          <a:lstStyle/>
          <a:p>
            <a:r>
              <a:rPr lang="en-US" dirty="0"/>
              <a:t>Common Mistakes</a:t>
            </a:r>
          </a:p>
        </p:txBody>
      </p:sp>
    </p:spTree>
    <p:extLst>
      <p:ext uri="{BB962C8B-B14F-4D97-AF65-F5344CB8AC3E}">
        <p14:creationId xmlns:p14="http://schemas.microsoft.com/office/powerpoint/2010/main" val="20523342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4EDDFEB-5C66-4DD4-838B-1E1589DAE1BB}"/>
              </a:ext>
            </a:extLst>
          </p:cNvPr>
          <p:cNvSpPr>
            <a:spLocks noGrp="1"/>
          </p:cNvSpPr>
          <p:nvPr>
            <p:ph type="body" sz="quarter" idx="10"/>
          </p:nvPr>
        </p:nvSpPr>
        <p:spPr/>
        <p:txBody>
          <a:bodyPr/>
          <a:lstStyle/>
          <a:p>
            <a:r>
              <a:rPr lang="en-US" dirty="0"/>
              <a:t>From:</a:t>
            </a:r>
            <a:br>
              <a:rPr lang="en-US" dirty="0"/>
            </a:br>
            <a:r>
              <a:rPr lang="en-US" dirty="0"/>
              <a:t>Top 10 Q&amp;As for </a:t>
            </a:r>
            <a:br>
              <a:rPr lang="en-US" dirty="0"/>
            </a:br>
            <a:r>
              <a:rPr lang="en-US" dirty="0"/>
              <a:t>Tough I-9 Issues</a:t>
            </a:r>
          </a:p>
          <a:p>
            <a:endParaRPr lang="en-US" dirty="0"/>
          </a:p>
          <a:p>
            <a:endParaRPr lang="en-US" dirty="0"/>
          </a:p>
          <a:p>
            <a:endParaRPr lang="en-US" dirty="0"/>
          </a:p>
          <a:p>
            <a:endParaRPr lang="en-US" dirty="0"/>
          </a:p>
          <a:p>
            <a:endParaRPr lang="en-US" dirty="0"/>
          </a:p>
          <a:p>
            <a:endParaRPr lang="en-US" dirty="0"/>
          </a:p>
          <a:p>
            <a:endParaRPr lang="en-US" dirty="0"/>
          </a:p>
          <a:p>
            <a:r>
              <a:rPr lang="en-US" dirty="0"/>
              <a:t> </a:t>
            </a:r>
          </a:p>
        </p:txBody>
      </p:sp>
      <p:sp>
        <p:nvSpPr>
          <p:cNvPr id="6" name="TextBox 5">
            <a:extLst>
              <a:ext uri="{FF2B5EF4-FFF2-40B4-BE49-F238E27FC236}">
                <a16:creationId xmlns:a16="http://schemas.microsoft.com/office/drawing/2014/main" id="{7C89DA52-421B-43D8-8192-0D40815CD44B}"/>
              </a:ext>
            </a:extLst>
          </p:cNvPr>
          <p:cNvSpPr txBox="1"/>
          <p:nvPr/>
        </p:nvSpPr>
        <p:spPr>
          <a:xfrm>
            <a:off x="601661" y="4349578"/>
            <a:ext cx="4575819" cy="461665"/>
          </a:xfrm>
          <a:prstGeom prst="rect">
            <a:avLst/>
          </a:prstGeom>
          <a:noFill/>
        </p:spPr>
        <p:txBody>
          <a:bodyPr wrap="square" rtlCol="0">
            <a:spAutoFit/>
          </a:bodyPr>
          <a:lstStyle/>
          <a:p>
            <a:pPr algn="r"/>
            <a:r>
              <a:rPr lang="en-US" sz="1200" dirty="0">
                <a:hlinkClick r:id="rId2"/>
              </a:rPr>
              <a:t>https://www.shrm.org/resourcesandtools/legal-and-compliance/employment-law/pages/tough-i-9-issues.aspx</a:t>
            </a:r>
            <a:r>
              <a:rPr lang="en-US" sz="1200" dirty="0"/>
              <a:t> </a:t>
            </a:r>
          </a:p>
        </p:txBody>
      </p:sp>
    </p:spTree>
    <p:extLst>
      <p:ext uri="{BB962C8B-B14F-4D97-AF65-F5344CB8AC3E}">
        <p14:creationId xmlns:p14="http://schemas.microsoft.com/office/powerpoint/2010/main" val="9771788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7F483471-047B-458D-A3EB-19F838AA84E1}"/>
              </a:ext>
            </a:extLst>
          </p:cNvPr>
          <p:cNvSpPr>
            <a:spLocks noGrp="1"/>
          </p:cNvSpPr>
          <p:nvPr>
            <p:ph type="body" sz="quarter" idx="13"/>
          </p:nvPr>
        </p:nvSpPr>
        <p:spPr/>
        <p:txBody>
          <a:bodyPr/>
          <a:lstStyle/>
          <a:p>
            <a:r>
              <a:rPr lang="en-US" dirty="0"/>
              <a:t>Top 10 Q&amp;As for Tough I-9 Issues</a:t>
            </a:r>
            <a:br>
              <a:rPr lang="en-US" dirty="0"/>
            </a:br>
            <a:endParaRPr lang="en-US" dirty="0"/>
          </a:p>
        </p:txBody>
      </p:sp>
      <p:sp>
        <p:nvSpPr>
          <p:cNvPr id="12" name="Text Placeholder 11">
            <a:extLst>
              <a:ext uri="{FF2B5EF4-FFF2-40B4-BE49-F238E27FC236}">
                <a16:creationId xmlns:a16="http://schemas.microsoft.com/office/drawing/2014/main" id="{927D23E6-9871-4594-A9FE-D08161BB8AAA}"/>
              </a:ext>
            </a:extLst>
          </p:cNvPr>
          <p:cNvSpPr>
            <a:spLocks noGrp="1"/>
          </p:cNvSpPr>
          <p:nvPr>
            <p:ph type="body" sz="quarter" idx="14"/>
          </p:nvPr>
        </p:nvSpPr>
        <p:spPr/>
        <p:txBody>
          <a:bodyPr/>
          <a:lstStyle/>
          <a:p>
            <a:pPr marL="0" indent="0">
              <a:buNone/>
            </a:pPr>
            <a:r>
              <a:rPr lang="en-US" b="1" dirty="0"/>
              <a:t>Q:</a:t>
            </a:r>
            <a:r>
              <a:rPr lang="en-US" dirty="0"/>
              <a:t> I work at a summer camp, and a lot of our foreign national camp counselors come back each year. Do we need to complete a new I-9 for them?</a:t>
            </a:r>
          </a:p>
        </p:txBody>
      </p:sp>
      <p:sp>
        <p:nvSpPr>
          <p:cNvPr id="13" name="Text Placeholder 12">
            <a:extLst>
              <a:ext uri="{FF2B5EF4-FFF2-40B4-BE49-F238E27FC236}">
                <a16:creationId xmlns:a16="http://schemas.microsoft.com/office/drawing/2014/main" id="{3DF3B04A-27B4-4C59-9037-57F167113286}"/>
              </a:ext>
            </a:extLst>
          </p:cNvPr>
          <p:cNvSpPr>
            <a:spLocks noGrp="1"/>
          </p:cNvSpPr>
          <p:nvPr>
            <p:ph type="body" sz="quarter" idx="15"/>
          </p:nvPr>
        </p:nvSpPr>
        <p:spPr/>
        <p:txBody>
          <a:bodyPr/>
          <a:lstStyle/>
          <a:p>
            <a:pPr marL="0" indent="0">
              <a:buNone/>
            </a:pPr>
            <a:r>
              <a:rPr lang="en-US" b="1" dirty="0"/>
              <a:t>A:</a:t>
            </a:r>
            <a:r>
              <a:rPr lang="en-US" dirty="0"/>
              <a:t> </a:t>
            </a:r>
            <a:r>
              <a:rPr lang="en-US" dirty="0">
                <a:hlinkClick r:id="rId2"/>
              </a:rPr>
              <a:t>If you rehire an employee</a:t>
            </a:r>
            <a:r>
              <a:rPr lang="en-US" dirty="0"/>
              <a:t> within three years of the date that a previous Form I-9 was completed, you may either complete a new Form I-9 for your employee or complete Section 3 of the previously completed Form I-9, as long as the original I-9 shows current work authorization.</a:t>
            </a:r>
          </a:p>
        </p:txBody>
      </p:sp>
    </p:spTree>
    <p:extLst>
      <p:ext uri="{BB962C8B-B14F-4D97-AF65-F5344CB8AC3E}">
        <p14:creationId xmlns:p14="http://schemas.microsoft.com/office/powerpoint/2010/main" val="25627923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7F483471-047B-458D-A3EB-19F838AA84E1}"/>
              </a:ext>
            </a:extLst>
          </p:cNvPr>
          <p:cNvSpPr>
            <a:spLocks noGrp="1"/>
          </p:cNvSpPr>
          <p:nvPr>
            <p:ph type="body" sz="quarter" idx="13"/>
          </p:nvPr>
        </p:nvSpPr>
        <p:spPr/>
        <p:txBody>
          <a:bodyPr/>
          <a:lstStyle/>
          <a:p>
            <a:r>
              <a:rPr lang="en-US" dirty="0"/>
              <a:t>Top 10 Q&amp;As for Tough I-9 Issues</a:t>
            </a:r>
            <a:br>
              <a:rPr lang="en-US" dirty="0"/>
            </a:br>
            <a:endParaRPr lang="en-US" dirty="0"/>
          </a:p>
        </p:txBody>
      </p:sp>
      <p:sp>
        <p:nvSpPr>
          <p:cNvPr id="12" name="Text Placeholder 11">
            <a:extLst>
              <a:ext uri="{FF2B5EF4-FFF2-40B4-BE49-F238E27FC236}">
                <a16:creationId xmlns:a16="http://schemas.microsoft.com/office/drawing/2014/main" id="{927D23E6-9871-4594-A9FE-D08161BB8AAA}"/>
              </a:ext>
            </a:extLst>
          </p:cNvPr>
          <p:cNvSpPr>
            <a:spLocks noGrp="1"/>
          </p:cNvSpPr>
          <p:nvPr>
            <p:ph type="body" sz="quarter" idx="14"/>
          </p:nvPr>
        </p:nvSpPr>
        <p:spPr/>
        <p:txBody>
          <a:bodyPr/>
          <a:lstStyle/>
          <a:p>
            <a:pPr marL="0" indent="0">
              <a:buNone/>
            </a:pPr>
            <a:r>
              <a:rPr lang="en-US" b="1" dirty="0"/>
              <a:t>Q:</a:t>
            </a:r>
            <a:r>
              <a:rPr lang="en-US" dirty="0"/>
              <a:t> Must I reverify a female employee who changes her name upon getting married? What about a transgender employee who changes both name and gender? </a:t>
            </a:r>
            <a:br>
              <a:rPr lang="en-US" dirty="0"/>
            </a:br>
            <a:endParaRPr lang="en-US" dirty="0"/>
          </a:p>
          <a:p>
            <a:endParaRPr lang="en-US" dirty="0"/>
          </a:p>
        </p:txBody>
      </p:sp>
      <p:sp>
        <p:nvSpPr>
          <p:cNvPr id="13" name="Text Placeholder 12">
            <a:extLst>
              <a:ext uri="{FF2B5EF4-FFF2-40B4-BE49-F238E27FC236}">
                <a16:creationId xmlns:a16="http://schemas.microsoft.com/office/drawing/2014/main" id="{3DF3B04A-27B4-4C59-9037-57F167113286}"/>
              </a:ext>
            </a:extLst>
          </p:cNvPr>
          <p:cNvSpPr>
            <a:spLocks noGrp="1"/>
          </p:cNvSpPr>
          <p:nvPr>
            <p:ph type="body" sz="quarter" idx="15"/>
          </p:nvPr>
        </p:nvSpPr>
        <p:spPr/>
        <p:txBody>
          <a:bodyPr>
            <a:normAutofit fontScale="85000" lnSpcReduction="10000"/>
          </a:bodyPr>
          <a:lstStyle/>
          <a:p>
            <a:pPr marL="0" indent="0">
              <a:buNone/>
            </a:pPr>
            <a:r>
              <a:rPr lang="en-US" b="1" dirty="0"/>
              <a:t>A:</a:t>
            </a:r>
            <a:r>
              <a:rPr lang="en-US" dirty="0"/>
              <a:t> You may, but are not required to, reverify </a:t>
            </a:r>
            <a:r>
              <a:rPr lang="en-US" dirty="0">
                <a:hlinkClick r:id="rId2"/>
              </a:rPr>
              <a:t>an employee who has a name change</a:t>
            </a:r>
            <a:r>
              <a:rPr lang="en-US" dirty="0"/>
              <a:t>. Since the form does not ask about gender, the same principle should apply to a transgender employee. One other interesting point about transgender employees: The "Other Names Used" field in the form has been changed to "Other Last Names Used" to avoid potential discrimination issues and provide increased privacy for transgender individuals and others who have changed their first names.</a:t>
            </a:r>
          </a:p>
        </p:txBody>
      </p:sp>
    </p:spTree>
    <p:extLst>
      <p:ext uri="{BB962C8B-B14F-4D97-AF65-F5344CB8AC3E}">
        <p14:creationId xmlns:p14="http://schemas.microsoft.com/office/powerpoint/2010/main" val="17442130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7F483471-047B-458D-A3EB-19F838AA84E1}"/>
              </a:ext>
            </a:extLst>
          </p:cNvPr>
          <p:cNvSpPr>
            <a:spLocks noGrp="1"/>
          </p:cNvSpPr>
          <p:nvPr>
            <p:ph type="body" sz="quarter" idx="13"/>
          </p:nvPr>
        </p:nvSpPr>
        <p:spPr/>
        <p:txBody>
          <a:bodyPr/>
          <a:lstStyle/>
          <a:p>
            <a:r>
              <a:rPr lang="en-US" dirty="0"/>
              <a:t>Top 10 Q&amp;As for Tough I-9 Issues</a:t>
            </a:r>
            <a:br>
              <a:rPr lang="en-US" dirty="0"/>
            </a:br>
            <a:endParaRPr lang="en-US" dirty="0"/>
          </a:p>
        </p:txBody>
      </p:sp>
      <p:sp>
        <p:nvSpPr>
          <p:cNvPr id="12" name="Text Placeholder 11">
            <a:extLst>
              <a:ext uri="{FF2B5EF4-FFF2-40B4-BE49-F238E27FC236}">
                <a16:creationId xmlns:a16="http://schemas.microsoft.com/office/drawing/2014/main" id="{927D23E6-9871-4594-A9FE-D08161BB8AAA}"/>
              </a:ext>
            </a:extLst>
          </p:cNvPr>
          <p:cNvSpPr>
            <a:spLocks noGrp="1"/>
          </p:cNvSpPr>
          <p:nvPr>
            <p:ph type="body" sz="quarter" idx="14"/>
          </p:nvPr>
        </p:nvSpPr>
        <p:spPr/>
        <p:txBody>
          <a:bodyPr/>
          <a:lstStyle/>
          <a:p>
            <a:pPr marL="0" indent="0">
              <a:buNone/>
            </a:pPr>
            <a:r>
              <a:rPr lang="en-US" b="1" dirty="0"/>
              <a:t>Q: </a:t>
            </a:r>
            <a:r>
              <a:rPr lang="en-US" dirty="0"/>
              <a:t>I'm completing an internal I-9 audit and my predecessor collected copies of too many documents (e.g., an employment authorization document (EAD) and a driver's license), but only recorded the required documents (e.g., the EAD). May I discard the extraneous documents? </a:t>
            </a:r>
            <a:br>
              <a:rPr lang="en-US" dirty="0"/>
            </a:br>
            <a:endParaRPr lang="en-US" dirty="0"/>
          </a:p>
          <a:p>
            <a:endParaRPr lang="en-US" dirty="0"/>
          </a:p>
        </p:txBody>
      </p:sp>
      <p:sp>
        <p:nvSpPr>
          <p:cNvPr id="13" name="Text Placeholder 12">
            <a:extLst>
              <a:ext uri="{FF2B5EF4-FFF2-40B4-BE49-F238E27FC236}">
                <a16:creationId xmlns:a16="http://schemas.microsoft.com/office/drawing/2014/main" id="{3DF3B04A-27B4-4C59-9037-57F167113286}"/>
              </a:ext>
            </a:extLst>
          </p:cNvPr>
          <p:cNvSpPr>
            <a:spLocks noGrp="1"/>
          </p:cNvSpPr>
          <p:nvPr>
            <p:ph type="body" sz="quarter" idx="15"/>
          </p:nvPr>
        </p:nvSpPr>
        <p:spPr/>
        <p:txBody>
          <a:bodyPr>
            <a:normAutofit fontScale="77500" lnSpcReduction="20000"/>
          </a:bodyPr>
          <a:lstStyle/>
          <a:p>
            <a:pPr marL="0" indent="0">
              <a:buNone/>
            </a:pPr>
            <a:r>
              <a:rPr lang="en-US" b="1" dirty="0"/>
              <a:t>A: </a:t>
            </a:r>
            <a:r>
              <a:rPr lang="en-US" dirty="0"/>
              <a:t>This question resulted in a heated debate among my lawyer colleagues. Some took the position that the extraneous document(s) could simply be shredded because they arguably were not collected "in connection with" the I-9 process. A more conservative approach, with which I agree, suggests that, while the superfluous document(s) could be shredded, a memo should be made to the file to indicate that, while the document was collected in the course of completing the Form I-9, it was not used for the I-9 process and thus has been shredded.</a:t>
            </a:r>
          </a:p>
        </p:txBody>
      </p:sp>
    </p:spTree>
    <p:extLst>
      <p:ext uri="{BB962C8B-B14F-4D97-AF65-F5344CB8AC3E}">
        <p14:creationId xmlns:p14="http://schemas.microsoft.com/office/powerpoint/2010/main" val="38014139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7F483471-047B-458D-A3EB-19F838AA84E1}"/>
              </a:ext>
            </a:extLst>
          </p:cNvPr>
          <p:cNvSpPr>
            <a:spLocks noGrp="1"/>
          </p:cNvSpPr>
          <p:nvPr>
            <p:ph type="body" sz="quarter" idx="13"/>
          </p:nvPr>
        </p:nvSpPr>
        <p:spPr/>
        <p:txBody>
          <a:bodyPr/>
          <a:lstStyle/>
          <a:p>
            <a:r>
              <a:rPr lang="en-US" dirty="0"/>
              <a:t>Top 10 Q&amp;As for Tough I-9 Issues</a:t>
            </a:r>
            <a:br>
              <a:rPr lang="en-US" dirty="0"/>
            </a:br>
            <a:endParaRPr lang="en-US" dirty="0"/>
          </a:p>
        </p:txBody>
      </p:sp>
      <p:sp>
        <p:nvSpPr>
          <p:cNvPr id="12" name="Text Placeholder 11">
            <a:extLst>
              <a:ext uri="{FF2B5EF4-FFF2-40B4-BE49-F238E27FC236}">
                <a16:creationId xmlns:a16="http://schemas.microsoft.com/office/drawing/2014/main" id="{927D23E6-9871-4594-A9FE-D08161BB8AAA}"/>
              </a:ext>
            </a:extLst>
          </p:cNvPr>
          <p:cNvSpPr>
            <a:spLocks noGrp="1"/>
          </p:cNvSpPr>
          <p:nvPr>
            <p:ph type="body" sz="quarter" idx="14"/>
          </p:nvPr>
        </p:nvSpPr>
        <p:spPr/>
        <p:txBody>
          <a:bodyPr/>
          <a:lstStyle/>
          <a:p>
            <a:pPr marL="0" indent="0">
              <a:buNone/>
            </a:pPr>
            <a:r>
              <a:rPr lang="en-US" b="1" dirty="0"/>
              <a:t>Q:</a:t>
            </a:r>
            <a:r>
              <a:rPr lang="en-US" dirty="0"/>
              <a:t> Can I scan my I-9s and store them electronically? </a:t>
            </a:r>
            <a:br>
              <a:rPr lang="en-US" dirty="0"/>
            </a:br>
            <a:endParaRPr lang="en-US" dirty="0"/>
          </a:p>
          <a:p>
            <a:pPr marL="0" indent="0">
              <a:buNone/>
            </a:pPr>
            <a:br>
              <a:rPr lang="en-US" dirty="0"/>
            </a:br>
            <a:endParaRPr lang="en-US" dirty="0"/>
          </a:p>
          <a:p>
            <a:endParaRPr lang="en-US" dirty="0"/>
          </a:p>
        </p:txBody>
      </p:sp>
      <p:sp>
        <p:nvSpPr>
          <p:cNvPr id="13" name="Text Placeholder 12">
            <a:extLst>
              <a:ext uri="{FF2B5EF4-FFF2-40B4-BE49-F238E27FC236}">
                <a16:creationId xmlns:a16="http://schemas.microsoft.com/office/drawing/2014/main" id="{3DF3B04A-27B4-4C59-9037-57F167113286}"/>
              </a:ext>
            </a:extLst>
          </p:cNvPr>
          <p:cNvSpPr>
            <a:spLocks noGrp="1"/>
          </p:cNvSpPr>
          <p:nvPr>
            <p:ph type="body" sz="quarter" idx="15"/>
          </p:nvPr>
        </p:nvSpPr>
        <p:spPr/>
        <p:txBody>
          <a:bodyPr>
            <a:noAutofit/>
          </a:bodyPr>
          <a:lstStyle/>
          <a:p>
            <a:pPr marL="0" indent="0">
              <a:buNone/>
            </a:pPr>
            <a:r>
              <a:rPr lang="en-US" b="1" dirty="0"/>
              <a:t>A:</a:t>
            </a:r>
            <a:r>
              <a:rPr lang="en-US" dirty="0"/>
              <a:t> Although there are </a:t>
            </a:r>
            <a:r>
              <a:rPr lang="en-US" dirty="0">
                <a:hlinkClick r:id="rId2"/>
              </a:rPr>
              <a:t>rules advising how employers can store their own I-9s electronically</a:t>
            </a:r>
            <a:r>
              <a:rPr lang="en-US" dirty="0"/>
              <a:t>, these rules are so complex that clients should not do this on their own. If you wish to store I-9s electronically, use a qualified vendor. (</a:t>
            </a:r>
            <a:r>
              <a:rPr lang="en-US" dirty="0">
                <a:hlinkClick r:id="rId3"/>
              </a:rPr>
              <a:t>SHRM keeps a handy list</a:t>
            </a:r>
            <a:r>
              <a:rPr lang="en-US" dirty="0"/>
              <a:t>.) </a:t>
            </a:r>
          </a:p>
        </p:txBody>
      </p:sp>
    </p:spTree>
    <p:extLst>
      <p:ext uri="{BB962C8B-B14F-4D97-AF65-F5344CB8AC3E}">
        <p14:creationId xmlns:p14="http://schemas.microsoft.com/office/powerpoint/2010/main" val="32414175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4EDDFEB-5C66-4DD4-838B-1E1589DAE1BB}"/>
              </a:ext>
            </a:extLst>
          </p:cNvPr>
          <p:cNvSpPr>
            <a:spLocks noGrp="1"/>
          </p:cNvSpPr>
          <p:nvPr>
            <p:ph type="body" sz="quarter" idx="10"/>
          </p:nvPr>
        </p:nvSpPr>
        <p:spPr>
          <a:xfrm>
            <a:off x="601663" y="1852613"/>
            <a:ext cx="4379912" cy="1216025"/>
          </a:xfrm>
        </p:spPr>
        <p:txBody>
          <a:bodyPr/>
          <a:lstStyle/>
          <a:p>
            <a:r>
              <a:rPr lang="en-US"/>
              <a:t>Summary of ICE enforcement trends</a:t>
            </a:r>
          </a:p>
          <a:p>
            <a:endParaRPr lang="en-US" dirty="0"/>
          </a:p>
        </p:txBody>
      </p:sp>
    </p:spTree>
    <p:extLst>
      <p:ext uri="{BB962C8B-B14F-4D97-AF65-F5344CB8AC3E}">
        <p14:creationId xmlns:p14="http://schemas.microsoft.com/office/powerpoint/2010/main" val="22659117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7F483471-047B-458D-A3EB-19F838AA84E1}"/>
              </a:ext>
            </a:extLst>
          </p:cNvPr>
          <p:cNvSpPr>
            <a:spLocks noGrp="1"/>
          </p:cNvSpPr>
          <p:nvPr>
            <p:ph type="body" sz="quarter" idx="13"/>
          </p:nvPr>
        </p:nvSpPr>
        <p:spPr/>
        <p:txBody>
          <a:bodyPr/>
          <a:lstStyle/>
          <a:p>
            <a:r>
              <a:rPr lang="en-US" dirty="0"/>
              <a:t>Top 10 Q&amp;As for Tough I-9 Issues</a:t>
            </a:r>
            <a:br>
              <a:rPr lang="en-US" dirty="0"/>
            </a:br>
            <a:endParaRPr lang="en-US" dirty="0"/>
          </a:p>
        </p:txBody>
      </p:sp>
      <p:sp>
        <p:nvSpPr>
          <p:cNvPr id="12" name="Text Placeholder 11">
            <a:extLst>
              <a:ext uri="{FF2B5EF4-FFF2-40B4-BE49-F238E27FC236}">
                <a16:creationId xmlns:a16="http://schemas.microsoft.com/office/drawing/2014/main" id="{927D23E6-9871-4594-A9FE-D08161BB8AAA}"/>
              </a:ext>
            </a:extLst>
          </p:cNvPr>
          <p:cNvSpPr>
            <a:spLocks noGrp="1"/>
          </p:cNvSpPr>
          <p:nvPr>
            <p:ph type="body" sz="quarter" idx="14"/>
          </p:nvPr>
        </p:nvSpPr>
        <p:spPr/>
        <p:txBody>
          <a:bodyPr/>
          <a:lstStyle/>
          <a:p>
            <a:pPr marL="0" indent="0">
              <a:buNone/>
            </a:pPr>
            <a:r>
              <a:rPr lang="en-US" b="1" dirty="0"/>
              <a:t>Q:</a:t>
            </a:r>
            <a:r>
              <a:rPr lang="en-US" dirty="0"/>
              <a:t> What should I do with my I-9s at the end of the required retention period? </a:t>
            </a:r>
            <a:br>
              <a:rPr lang="en-US" dirty="0"/>
            </a:br>
            <a:endParaRPr lang="en-US" dirty="0"/>
          </a:p>
          <a:p>
            <a:pPr marL="0" indent="0">
              <a:buNone/>
            </a:pPr>
            <a:br>
              <a:rPr lang="en-US" dirty="0"/>
            </a:br>
            <a:endParaRPr lang="en-US" dirty="0"/>
          </a:p>
          <a:p>
            <a:pPr marL="0" indent="0">
              <a:buNone/>
            </a:pPr>
            <a:endParaRPr lang="en-US" dirty="0"/>
          </a:p>
        </p:txBody>
      </p:sp>
      <p:sp>
        <p:nvSpPr>
          <p:cNvPr id="13" name="Text Placeholder 12">
            <a:extLst>
              <a:ext uri="{FF2B5EF4-FFF2-40B4-BE49-F238E27FC236}">
                <a16:creationId xmlns:a16="http://schemas.microsoft.com/office/drawing/2014/main" id="{3DF3B04A-27B4-4C59-9037-57F167113286}"/>
              </a:ext>
            </a:extLst>
          </p:cNvPr>
          <p:cNvSpPr>
            <a:spLocks noGrp="1"/>
          </p:cNvSpPr>
          <p:nvPr>
            <p:ph type="body" sz="quarter" idx="15"/>
          </p:nvPr>
        </p:nvSpPr>
        <p:spPr/>
        <p:txBody>
          <a:bodyPr>
            <a:noAutofit/>
          </a:bodyPr>
          <a:lstStyle/>
          <a:p>
            <a:pPr marL="0" indent="0">
              <a:buNone/>
            </a:pPr>
            <a:r>
              <a:rPr lang="en-US" b="1" dirty="0"/>
              <a:t>A:</a:t>
            </a:r>
            <a:r>
              <a:rPr lang="en-US" dirty="0"/>
              <a:t> Shred them. However, double-check the required retention periods and ensure that you maintain I-9s for all existing employees.</a:t>
            </a:r>
          </a:p>
        </p:txBody>
      </p:sp>
    </p:spTree>
    <p:extLst>
      <p:ext uri="{BB962C8B-B14F-4D97-AF65-F5344CB8AC3E}">
        <p14:creationId xmlns:p14="http://schemas.microsoft.com/office/powerpoint/2010/main" val="26133669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7F483471-047B-458D-A3EB-19F838AA84E1}"/>
              </a:ext>
            </a:extLst>
          </p:cNvPr>
          <p:cNvSpPr>
            <a:spLocks noGrp="1"/>
          </p:cNvSpPr>
          <p:nvPr>
            <p:ph type="body" sz="quarter" idx="13"/>
          </p:nvPr>
        </p:nvSpPr>
        <p:spPr/>
        <p:txBody>
          <a:bodyPr/>
          <a:lstStyle/>
          <a:p>
            <a:r>
              <a:rPr lang="en-US" dirty="0"/>
              <a:t>Top 10 Q&amp;As for Tough I-9 Issues</a:t>
            </a:r>
            <a:br>
              <a:rPr lang="en-US" dirty="0"/>
            </a:br>
            <a:endParaRPr lang="en-US" dirty="0"/>
          </a:p>
        </p:txBody>
      </p:sp>
      <p:sp>
        <p:nvSpPr>
          <p:cNvPr id="12" name="Text Placeholder 11">
            <a:extLst>
              <a:ext uri="{FF2B5EF4-FFF2-40B4-BE49-F238E27FC236}">
                <a16:creationId xmlns:a16="http://schemas.microsoft.com/office/drawing/2014/main" id="{927D23E6-9871-4594-A9FE-D08161BB8AAA}"/>
              </a:ext>
            </a:extLst>
          </p:cNvPr>
          <p:cNvSpPr>
            <a:spLocks noGrp="1"/>
          </p:cNvSpPr>
          <p:nvPr>
            <p:ph type="body" sz="quarter" idx="14"/>
          </p:nvPr>
        </p:nvSpPr>
        <p:spPr/>
        <p:txBody>
          <a:bodyPr/>
          <a:lstStyle/>
          <a:p>
            <a:pPr marL="0" indent="0">
              <a:buNone/>
            </a:pPr>
            <a:r>
              <a:rPr lang="en-US" b="1" dirty="0"/>
              <a:t>Q: </a:t>
            </a:r>
            <a:r>
              <a:rPr lang="en-US" dirty="0"/>
              <a:t>If an employee provides a driver's license and a restricted Social Security card, what should I do? The restricted Social Security card says "Valid for Work Only with DHS Authorization," so may I then ask for proof of DHS authorization? </a:t>
            </a:r>
            <a:br>
              <a:rPr lang="en-US" dirty="0"/>
            </a:br>
            <a:endParaRPr lang="en-US" dirty="0"/>
          </a:p>
          <a:p>
            <a:pPr marL="0" indent="0">
              <a:buNone/>
            </a:pPr>
            <a:br>
              <a:rPr lang="en-US" dirty="0"/>
            </a:br>
            <a:endParaRPr lang="en-US" dirty="0"/>
          </a:p>
          <a:p>
            <a:pPr marL="0" indent="0">
              <a:buNone/>
            </a:pPr>
            <a:endParaRPr lang="en-US" dirty="0"/>
          </a:p>
        </p:txBody>
      </p:sp>
      <p:sp>
        <p:nvSpPr>
          <p:cNvPr id="13" name="Text Placeholder 12">
            <a:extLst>
              <a:ext uri="{FF2B5EF4-FFF2-40B4-BE49-F238E27FC236}">
                <a16:creationId xmlns:a16="http://schemas.microsoft.com/office/drawing/2014/main" id="{3DF3B04A-27B4-4C59-9037-57F167113286}"/>
              </a:ext>
            </a:extLst>
          </p:cNvPr>
          <p:cNvSpPr>
            <a:spLocks noGrp="1"/>
          </p:cNvSpPr>
          <p:nvPr>
            <p:ph type="body" sz="quarter" idx="15"/>
          </p:nvPr>
        </p:nvSpPr>
        <p:spPr/>
        <p:txBody>
          <a:bodyPr>
            <a:noAutofit/>
          </a:bodyPr>
          <a:lstStyle/>
          <a:p>
            <a:pPr marL="0" indent="0">
              <a:buNone/>
            </a:pPr>
            <a:r>
              <a:rPr lang="en-US" sz="1800" b="1" dirty="0"/>
              <a:t>A:</a:t>
            </a:r>
            <a:r>
              <a:rPr lang="en-US" sz="1800" dirty="0"/>
              <a:t> This is a bit of a Catch-22 for the employer: Asking, directing or suggesting that the employee produce a specific document could be viewed as discrimination. Tell the employee that those two documents are not acceptable I-9 documents. You could then offer to go through the list of acceptable documents with the employee to discuss which documents or combination of documents are acceptable.</a:t>
            </a:r>
            <a:endParaRPr lang="en-US" dirty="0"/>
          </a:p>
        </p:txBody>
      </p:sp>
    </p:spTree>
    <p:extLst>
      <p:ext uri="{BB962C8B-B14F-4D97-AF65-F5344CB8AC3E}">
        <p14:creationId xmlns:p14="http://schemas.microsoft.com/office/powerpoint/2010/main" val="6319120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7F483471-047B-458D-A3EB-19F838AA84E1}"/>
              </a:ext>
            </a:extLst>
          </p:cNvPr>
          <p:cNvSpPr>
            <a:spLocks noGrp="1"/>
          </p:cNvSpPr>
          <p:nvPr>
            <p:ph type="body" sz="quarter" idx="13"/>
          </p:nvPr>
        </p:nvSpPr>
        <p:spPr/>
        <p:txBody>
          <a:bodyPr/>
          <a:lstStyle/>
          <a:p>
            <a:r>
              <a:rPr lang="en-US" dirty="0"/>
              <a:t>Top 10 Q&amp;As for Tough I-9 Issues</a:t>
            </a:r>
            <a:br>
              <a:rPr lang="en-US" dirty="0"/>
            </a:br>
            <a:endParaRPr lang="en-US" dirty="0"/>
          </a:p>
        </p:txBody>
      </p:sp>
      <p:sp>
        <p:nvSpPr>
          <p:cNvPr id="12" name="Text Placeholder 11">
            <a:extLst>
              <a:ext uri="{FF2B5EF4-FFF2-40B4-BE49-F238E27FC236}">
                <a16:creationId xmlns:a16="http://schemas.microsoft.com/office/drawing/2014/main" id="{927D23E6-9871-4594-A9FE-D08161BB8AAA}"/>
              </a:ext>
            </a:extLst>
          </p:cNvPr>
          <p:cNvSpPr>
            <a:spLocks noGrp="1"/>
          </p:cNvSpPr>
          <p:nvPr>
            <p:ph type="body" sz="quarter" idx="14"/>
          </p:nvPr>
        </p:nvSpPr>
        <p:spPr/>
        <p:txBody>
          <a:bodyPr/>
          <a:lstStyle/>
          <a:p>
            <a:pPr marL="0" indent="0">
              <a:buNone/>
            </a:pPr>
            <a:r>
              <a:rPr lang="en-US" b="1" dirty="0"/>
              <a:t>Q:</a:t>
            </a:r>
            <a:r>
              <a:rPr lang="en-US" dirty="0"/>
              <a:t> What is the earliest date I may complete the I-9? </a:t>
            </a:r>
            <a:br>
              <a:rPr lang="en-US" dirty="0"/>
            </a:br>
            <a:endParaRPr lang="en-US" dirty="0"/>
          </a:p>
          <a:p>
            <a:pPr marL="0" indent="0">
              <a:buNone/>
            </a:pPr>
            <a:br>
              <a:rPr lang="en-US" dirty="0"/>
            </a:br>
            <a:endParaRPr lang="en-US" dirty="0"/>
          </a:p>
          <a:p>
            <a:pPr marL="0" indent="0">
              <a:buNone/>
            </a:pPr>
            <a:endParaRPr lang="en-US" dirty="0"/>
          </a:p>
        </p:txBody>
      </p:sp>
      <p:sp>
        <p:nvSpPr>
          <p:cNvPr id="13" name="Text Placeholder 12">
            <a:extLst>
              <a:ext uri="{FF2B5EF4-FFF2-40B4-BE49-F238E27FC236}">
                <a16:creationId xmlns:a16="http://schemas.microsoft.com/office/drawing/2014/main" id="{3DF3B04A-27B4-4C59-9037-57F167113286}"/>
              </a:ext>
            </a:extLst>
          </p:cNvPr>
          <p:cNvSpPr>
            <a:spLocks noGrp="1"/>
          </p:cNvSpPr>
          <p:nvPr>
            <p:ph type="body" sz="quarter" idx="15"/>
          </p:nvPr>
        </p:nvSpPr>
        <p:spPr/>
        <p:txBody>
          <a:bodyPr>
            <a:noAutofit/>
          </a:bodyPr>
          <a:lstStyle/>
          <a:p>
            <a:pPr marL="0" indent="0">
              <a:buNone/>
            </a:pPr>
            <a:r>
              <a:rPr lang="en-US" b="1" dirty="0"/>
              <a:t>A:</a:t>
            </a:r>
            <a:r>
              <a:rPr lang="en-US" dirty="0"/>
              <a:t> Form I-9 may be completed </a:t>
            </a:r>
            <a:r>
              <a:rPr lang="en-US" dirty="0">
                <a:hlinkClick r:id="rId2"/>
              </a:rPr>
              <a:t>as soon as you have offered the individual a job</a:t>
            </a:r>
            <a:r>
              <a:rPr lang="en-US" dirty="0"/>
              <a:t> and he or she has accepted the offer.</a:t>
            </a:r>
          </a:p>
          <a:p>
            <a:pPr marL="0" indent="0">
              <a:buNone/>
            </a:pPr>
            <a:endParaRPr lang="en-US" dirty="0"/>
          </a:p>
        </p:txBody>
      </p:sp>
    </p:spTree>
    <p:extLst>
      <p:ext uri="{BB962C8B-B14F-4D97-AF65-F5344CB8AC3E}">
        <p14:creationId xmlns:p14="http://schemas.microsoft.com/office/powerpoint/2010/main" val="7018633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7F483471-047B-458D-A3EB-19F838AA84E1}"/>
              </a:ext>
            </a:extLst>
          </p:cNvPr>
          <p:cNvSpPr>
            <a:spLocks noGrp="1"/>
          </p:cNvSpPr>
          <p:nvPr>
            <p:ph type="body" sz="quarter" idx="13"/>
          </p:nvPr>
        </p:nvSpPr>
        <p:spPr/>
        <p:txBody>
          <a:bodyPr/>
          <a:lstStyle/>
          <a:p>
            <a:r>
              <a:rPr lang="en-US"/>
              <a:t>Top 10 Q&amp;As for Tough I-9 Issues</a:t>
            </a:r>
            <a:br>
              <a:rPr lang="en-US"/>
            </a:br>
            <a:endParaRPr lang="en-US" dirty="0"/>
          </a:p>
        </p:txBody>
      </p:sp>
      <p:sp>
        <p:nvSpPr>
          <p:cNvPr id="12" name="Text Placeholder 11">
            <a:extLst>
              <a:ext uri="{FF2B5EF4-FFF2-40B4-BE49-F238E27FC236}">
                <a16:creationId xmlns:a16="http://schemas.microsoft.com/office/drawing/2014/main" id="{927D23E6-9871-4594-A9FE-D08161BB8AAA}"/>
              </a:ext>
            </a:extLst>
          </p:cNvPr>
          <p:cNvSpPr>
            <a:spLocks noGrp="1"/>
          </p:cNvSpPr>
          <p:nvPr>
            <p:ph type="body" sz="quarter" idx="14"/>
          </p:nvPr>
        </p:nvSpPr>
        <p:spPr/>
        <p:txBody>
          <a:bodyPr/>
          <a:lstStyle/>
          <a:p>
            <a:pPr marL="0" indent="0">
              <a:buNone/>
            </a:pPr>
            <a:r>
              <a:rPr lang="en-US" b="1"/>
              <a:t>Q:</a:t>
            </a:r>
            <a:r>
              <a:rPr lang="en-US"/>
              <a:t> May I accept an expired driver's license with a receipt for an extension? </a:t>
            </a:r>
            <a:br>
              <a:rPr lang="en-US"/>
            </a:br>
            <a:endParaRPr lang="en-US"/>
          </a:p>
          <a:p>
            <a:pPr marL="0" indent="0">
              <a:buNone/>
            </a:pPr>
            <a:br>
              <a:rPr lang="en-US"/>
            </a:br>
            <a:endParaRPr lang="en-US"/>
          </a:p>
          <a:p>
            <a:pPr marL="0" indent="0">
              <a:buNone/>
            </a:pPr>
            <a:br>
              <a:rPr lang="en-US"/>
            </a:br>
            <a:endParaRPr lang="en-US"/>
          </a:p>
          <a:p>
            <a:pPr marL="0" indent="0">
              <a:buNone/>
            </a:pPr>
            <a:endParaRPr lang="en-US" dirty="0"/>
          </a:p>
        </p:txBody>
      </p:sp>
      <p:sp>
        <p:nvSpPr>
          <p:cNvPr id="13" name="Text Placeholder 12">
            <a:extLst>
              <a:ext uri="{FF2B5EF4-FFF2-40B4-BE49-F238E27FC236}">
                <a16:creationId xmlns:a16="http://schemas.microsoft.com/office/drawing/2014/main" id="{3DF3B04A-27B4-4C59-9037-57F167113286}"/>
              </a:ext>
            </a:extLst>
          </p:cNvPr>
          <p:cNvSpPr>
            <a:spLocks noGrp="1"/>
          </p:cNvSpPr>
          <p:nvPr>
            <p:ph type="body" sz="quarter" idx="15"/>
          </p:nvPr>
        </p:nvSpPr>
        <p:spPr/>
        <p:txBody>
          <a:bodyPr>
            <a:noAutofit/>
          </a:bodyPr>
          <a:lstStyle/>
          <a:p>
            <a:pPr marL="0" indent="0">
              <a:buNone/>
            </a:pPr>
            <a:r>
              <a:rPr lang="en-US" b="1"/>
              <a:t>A:</a:t>
            </a:r>
            <a:r>
              <a:rPr lang="en-US"/>
              <a:t> No, though </a:t>
            </a:r>
            <a:r>
              <a:rPr lang="en-US">
                <a:hlinkClick r:id="rId2"/>
              </a:rPr>
              <a:t>you may accept a receipt for a driver's license that was requested to replace a license that was lost, stolen or damaged</a:t>
            </a:r>
            <a:r>
              <a:rPr lang="en-US"/>
              <a:t>. </a:t>
            </a:r>
            <a:endParaRPr lang="en-US" dirty="0"/>
          </a:p>
        </p:txBody>
      </p:sp>
    </p:spTree>
    <p:extLst>
      <p:ext uri="{BB962C8B-B14F-4D97-AF65-F5344CB8AC3E}">
        <p14:creationId xmlns:p14="http://schemas.microsoft.com/office/powerpoint/2010/main" val="31751125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4EDDFEB-5C66-4DD4-838B-1E1589DAE1BB}"/>
              </a:ext>
            </a:extLst>
          </p:cNvPr>
          <p:cNvSpPr>
            <a:spLocks noGrp="1"/>
          </p:cNvSpPr>
          <p:nvPr>
            <p:ph type="body" sz="quarter" idx="10"/>
          </p:nvPr>
        </p:nvSpPr>
        <p:spPr>
          <a:prstGeom prst="rect">
            <a:avLst/>
          </a:prstGeom>
        </p:spPr>
        <p:txBody>
          <a:bodyPr/>
          <a:lstStyle/>
          <a:p>
            <a:pPr algn="r"/>
            <a:r>
              <a:rPr lang="en-US" sz="3000" b="1" dirty="0">
                <a:solidFill>
                  <a:srgbClr val="8D1998"/>
                </a:solidFill>
              </a:rPr>
              <a:t>Guidance on enforcement actions for employers</a:t>
            </a:r>
            <a:endParaRPr lang="en-US" sz="3000" dirty="0"/>
          </a:p>
        </p:txBody>
      </p:sp>
    </p:spTree>
    <p:extLst>
      <p:ext uri="{BB962C8B-B14F-4D97-AF65-F5344CB8AC3E}">
        <p14:creationId xmlns:p14="http://schemas.microsoft.com/office/powerpoint/2010/main" val="12178465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4643" y="2074619"/>
            <a:ext cx="2035822" cy="2103682"/>
          </a:xfrm>
          <a:prstGeom prst="rect">
            <a:avLst/>
          </a:prstGeom>
        </p:spPr>
      </p:pic>
      <p:sp>
        <p:nvSpPr>
          <p:cNvPr id="8" name="Content Placeholder 7">
            <a:extLst>
              <a:ext uri="{FF2B5EF4-FFF2-40B4-BE49-F238E27FC236}">
                <a16:creationId xmlns:a16="http://schemas.microsoft.com/office/drawing/2014/main" id="{8491BDA9-7E34-407E-8392-8DD2AE63B0F8}"/>
              </a:ext>
            </a:extLst>
          </p:cNvPr>
          <p:cNvSpPr>
            <a:spLocks noGrp="1"/>
          </p:cNvSpPr>
          <p:nvPr>
            <p:ph sz="quarter" idx="12"/>
          </p:nvPr>
        </p:nvSpPr>
        <p:spPr>
          <a:xfrm>
            <a:off x="468313" y="1465693"/>
            <a:ext cx="6237287" cy="3141805"/>
          </a:xfrm>
        </p:spPr>
        <p:txBody>
          <a:bodyPr/>
          <a:lstStyle/>
          <a:p>
            <a:endParaRPr lang="en-US" sz="1600" dirty="0"/>
          </a:p>
          <a:p>
            <a:endParaRPr lang="en-US" sz="1600" dirty="0"/>
          </a:p>
          <a:p>
            <a:pPr marL="285750" indent="-285750">
              <a:buClr>
                <a:schemeClr val="tx2"/>
              </a:buClr>
              <a:buFont typeface="Arial" panose="020B0604020202020204" pitchFamily="34" charset="0"/>
              <a:buChar char="•"/>
            </a:pPr>
            <a:r>
              <a:rPr lang="en-US" sz="1600" dirty="0"/>
              <a:t>I-9 audits – comprehensive review of all employment eligibility verification documents. Usually conducted by National Homeland Security Investigations (HSI), part of ICE. </a:t>
            </a:r>
          </a:p>
          <a:p>
            <a:pPr marL="285750" indent="-285750">
              <a:buClr>
                <a:schemeClr val="tx2"/>
              </a:buClr>
              <a:buFont typeface="Arial" panose="020B0604020202020204" pitchFamily="34" charset="0"/>
              <a:buChar char="•"/>
            </a:pPr>
            <a:r>
              <a:rPr lang="en-US" sz="1600" dirty="0"/>
              <a:t>Site visits – targeted inspection of files relating to a particular sponsored employee.  Usually conducted by Fraud Detection and National Security (FDNS), part of USCIS.</a:t>
            </a:r>
          </a:p>
          <a:p>
            <a:pPr marL="285750" indent="-285750">
              <a:buClr>
                <a:schemeClr val="tx2"/>
              </a:buClr>
              <a:buFont typeface="Arial" panose="020B0604020202020204" pitchFamily="34" charset="0"/>
              <a:buChar char="•"/>
            </a:pPr>
            <a:r>
              <a:rPr lang="en-US" sz="1600" dirty="0"/>
              <a:t>Raids – generally target employees with deportation orders. Usually conducted by National Fugitive Operations Program (NFOP), part of ICE. </a:t>
            </a:r>
          </a:p>
          <a:p>
            <a:endParaRPr lang="en-US" sz="1600" dirty="0"/>
          </a:p>
        </p:txBody>
      </p:sp>
      <p:sp>
        <p:nvSpPr>
          <p:cNvPr id="11" name="Title 10">
            <a:extLst>
              <a:ext uri="{FF2B5EF4-FFF2-40B4-BE49-F238E27FC236}">
                <a16:creationId xmlns:a16="http://schemas.microsoft.com/office/drawing/2014/main" id="{8A5C49A7-55E1-4670-955B-2157E94CC7F2}"/>
              </a:ext>
            </a:extLst>
          </p:cNvPr>
          <p:cNvSpPr>
            <a:spLocks noGrp="1"/>
          </p:cNvSpPr>
          <p:nvPr>
            <p:ph type="title"/>
          </p:nvPr>
        </p:nvSpPr>
        <p:spPr/>
        <p:txBody>
          <a:bodyPr/>
          <a:lstStyle/>
          <a:p>
            <a:r>
              <a:rPr lang="en-US" dirty="0"/>
              <a:t>When can employers expect the government to come knocking on the door?</a:t>
            </a:r>
          </a:p>
        </p:txBody>
      </p:sp>
    </p:spTree>
    <p:extLst>
      <p:ext uri="{BB962C8B-B14F-4D97-AF65-F5344CB8AC3E}">
        <p14:creationId xmlns:p14="http://schemas.microsoft.com/office/powerpoint/2010/main" val="3563722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fade">
                                      <p:cBhvr>
                                        <p:cTn id="7" dur="500"/>
                                        <p:tgtEl>
                                          <p:spTgt spid="8">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3" end="3"/>
                                            </p:txEl>
                                          </p:spTgt>
                                        </p:tgtEl>
                                        <p:attrNameLst>
                                          <p:attrName>style.visibility</p:attrName>
                                        </p:attrNameLst>
                                      </p:cBhvr>
                                      <p:to>
                                        <p:strVal val="visible"/>
                                      </p:to>
                                    </p:set>
                                    <p:animEffect transition="in" filter="fade">
                                      <p:cBhvr>
                                        <p:cTn id="12" dur="500"/>
                                        <p:tgtEl>
                                          <p:spTgt spid="8">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fade">
                                      <p:cBhvr>
                                        <p:cTn id="17"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4EDDFEB-5C66-4DD4-838B-1E1589DAE1BB}"/>
              </a:ext>
            </a:extLst>
          </p:cNvPr>
          <p:cNvSpPr>
            <a:spLocks noGrp="1"/>
          </p:cNvSpPr>
          <p:nvPr>
            <p:ph type="body" sz="quarter" idx="10"/>
          </p:nvPr>
        </p:nvSpPr>
        <p:spPr/>
        <p:txBody>
          <a:bodyPr/>
          <a:lstStyle/>
          <a:p>
            <a:r>
              <a:rPr lang="en-US"/>
              <a:t>E-Verify</a:t>
            </a:r>
            <a:endParaRPr lang="en-US" dirty="0"/>
          </a:p>
        </p:txBody>
      </p:sp>
    </p:spTree>
    <p:extLst>
      <p:ext uri="{BB962C8B-B14F-4D97-AF65-F5344CB8AC3E}">
        <p14:creationId xmlns:p14="http://schemas.microsoft.com/office/powerpoint/2010/main" val="12424082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32319D33-6B54-4E24-84F6-ED3C4608ED13}"/>
              </a:ext>
            </a:extLst>
          </p:cNvPr>
          <p:cNvSpPr>
            <a:spLocks noGrp="1"/>
          </p:cNvSpPr>
          <p:nvPr>
            <p:ph sz="quarter" idx="12"/>
          </p:nvPr>
        </p:nvSpPr>
        <p:spPr/>
        <p:txBody>
          <a:bodyPr/>
          <a:lstStyle/>
          <a:p>
            <a:endParaRPr lang="en-US"/>
          </a:p>
          <a:p>
            <a:r>
              <a:rPr lang="en-US"/>
              <a:t>From USCIS Website:</a:t>
            </a:r>
          </a:p>
          <a:p>
            <a:endParaRPr lang="en-US"/>
          </a:p>
          <a:p>
            <a:r>
              <a:rPr lang="en-US"/>
              <a:t>On April 18, 2017, President Trump signed the </a:t>
            </a:r>
            <a:r>
              <a:rPr lang="en-US">
                <a:hlinkClick r:id="rId2"/>
              </a:rPr>
              <a:t>Buy American and Hire American executive</a:t>
            </a:r>
            <a:r>
              <a:rPr lang="en-US"/>
              <a:t> order to help reduce illegal immigration and preserve jobs for U.S. workers. To support these objectives, USCIS encourages all U.S. employers to verify all new hires through E-Verify.  </a:t>
            </a:r>
          </a:p>
          <a:p>
            <a:endParaRPr lang="en-US" dirty="0"/>
          </a:p>
        </p:txBody>
      </p:sp>
      <p:sp>
        <p:nvSpPr>
          <p:cNvPr id="11" name="Title 10">
            <a:extLst>
              <a:ext uri="{FF2B5EF4-FFF2-40B4-BE49-F238E27FC236}">
                <a16:creationId xmlns:a16="http://schemas.microsoft.com/office/drawing/2014/main" id="{613C5ADC-C41F-4EFF-8D08-3516AA2B939B}"/>
              </a:ext>
            </a:extLst>
          </p:cNvPr>
          <p:cNvSpPr>
            <a:spLocks noGrp="1"/>
          </p:cNvSpPr>
          <p:nvPr>
            <p:ph type="title"/>
          </p:nvPr>
        </p:nvSpPr>
        <p:spPr/>
        <p:txBody>
          <a:bodyPr/>
          <a:lstStyle/>
          <a:p>
            <a:r>
              <a:rPr lang="en-US" dirty="0"/>
              <a:t>Administration Priority?</a:t>
            </a:r>
          </a:p>
        </p:txBody>
      </p:sp>
      <p:sp>
        <p:nvSpPr>
          <p:cNvPr id="2" name="Footer Placeholder 1">
            <a:extLst>
              <a:ext uri="{FF2B5EF4-FFF2-40B4-BE49-F238E27FC236}">
                <a16:creationId xmlns:a16="http://schemas.microsoft.com/office/drawing/2014/main" id="{9B09E0EB-AA19-4B0D-997C-13EBD76678F6}"/>
              </a:ext>
            </a:extLst>
          </p:cNvPr>
          <p:cNvSpPr>
            <a:spLocks noGrp="1"/>
          </p:cNvSpPr>
          <p:nvPr>
            <p:ph type="ftr" sz="quarter" idx="4294967295"/>
          </p:nvPr>
        </p:nvSpPr>
        <p:spPr>
          <a:xfrm>
            <a:off x="8142288" y="4830763"/>
            <a:ext cx="1001712" cy="312737"/>
          </a:xfrm>
        </p:spPr>
        <p:txBody>
          <a:bodyPr/>
          <a:lstStyle/>
          <a:p>
            <a:pPr algn="r"/>
            <a:r>
              <a:rPr lang="en-US"/>
              <a:t>©SHRM2017</a:t>
            </a:r>
            <a:endParaRPr lang="en-US" dirty="0"/>
          </a:p>
        </p:txBody>
      </p:sp>
    </p:spTree>
    <p:extLst>
      <p:ext uri="{BB962C8B-B14F-4D97-AF65-F5344CB8AC3E}">
        <p14:creationId xmlns:p14="http://schemas.microsoft.com/office/powerpoint/2010/main" val="42573863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121F8D0-5B98-405D-9A49-74AD5C007687}"/>
              </a:ext>
            </a:extLst>
          </p:cNvPr>
          <p:cNvSpPr>
            <a:spLocks noGrp="1"/>
          </p:cNvSpPr>
          <p:nvPr>
            <p:ph type="title"/>
          </p:nvPr>
        </p:nvSpPr>
        <p:spPr/>
        <p:txBody>
          <a:bodyPr/>
          <a:lstStyle/>
          <a:p>
            <a:r>
              <a:rPr lang="en-US" dirty="0"/>
              <a:t>New E-Verify Website Launched in April 2018</a:t>
            </a:r>
          </a:p>
        </p:txBody>
      </p:sp>
      <p:sp>
        <p:nvSpPr>
          <p:cNvPr id="2" name="Footer Placeholder 1">
            <a:extLst>
              <a:ext uri="{FF2B5EF4-FFF2-40B4-BE49-F238E27FC236}">
                <a16:creationId xmlns:a16="http://schemas.microsoft.com/office/drawing/2014/main" id="{9B09E0EB-AA19-4B0D-997C-13EBD76678F6}"/>
              </a:ext>
            </a:extLst>
          </p:cNvPr>
          <p:cNvSpPr>
            <a:spLocks noGrp="1"/>
          </p:cNvSpPr>
          <p:nvPr>
            <p:ph type="ftr" sz="quarter" idx="4294967295"/>
          </p:nvPr>
        </p:nvSpPr>
        <p:spPr>
          <a:xfrm>
            <a:off x="8142288" y="4830763"/>
            <a:ext cx="1001712" cy="312737"/>
          </a:xfrm>
        </p:spPr>
        <p:txBody>
          <a:bodyPr/>
          <a:lstStyle/>
          <a:p>
            <a:pPr algn="r"/>
            <a:r>
              <a:rPr lang="en-US"/>
              <a:t>©SHRM2017</a:t>
            </a:r>
            <a:endParaRPr lang="en-US" dirty="0"/>
          </a:p>
        </p:txBody>
      </p:sp>
      <p:pic>
        <p:nvPicPr>
          <p:cNvPr id="8" name="Picture 7">
            <a:extLst>
              <a:ext uri="{FF2B5EF4-FFF2-40B4-BE49-F238E27FC236}">
                <a16:creationId xmlns:a16="http://schemas.microsoft.com/office/drawing/2014/main" id="{53A42D9E-C98C-43B6-8F38-E1E7551941DE}"/>
              </a:ext>
            </a:extLst>
          </p:cNvPr>
          <p:cNvPicPr>
            <a:picLocks noChangeAspect="1"/>
          </p:cNvPicPr>
          <p:nvPr/>
        </p:nvPicPr>
        <p:blipFill>
          <a:blip r:embed="rId2"/>
          <a:stretch>
            <a:fillRect/>
          </a:stretch>
        </p:blipFill>
        <p:spPr>
          <a:xfrm>
            <a:off x="2039000" y="2039000"/>
            <a:ext cx="5066001" cy="1991373"/>
          </a:xfrm>
          <a:prstGeom prst="rect">
            <a:avLst/>
          </a:prstGeom>
        </p:spPr>
      </p:pic>
    </p:spTree>
    <p:extLst>
      <p:ext uri="{BB962C8B-B14F-4D97-AF65-F5344CB8AC3E}">
        <p14:creationId xmlns:p14="http://schemas.microsoft.com/office/powerpoint/2010/main" val="24796169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35F7A5-C9B6-4868-88BE-FBFE43AFDF54}"/>
              </a:ext>
            </a:extLst>
          </p:cNvPr>
          <p:cNvPicPr>
            <a:picLocks noChangeAspect="1"/>
          </p:cNvPicPr>
          <p:nvPr/>
        </p:nvPicPr>
        <p:blipFill>
          <a:blip r:embed="rId2"/>
          <a:stretch>
            <a:fillRect/>
          </a:stretch>
        </p:blipFill>
        <p:spPr>
          <a:xfrm>
            <a:off x="1346597" y="1664494"/>
            <a:ext cx="6450806" cy="1814513"/>
          </a:xfrm>
          <a:prstGeom prst="rect">
            <a:avLst/>
          </a:prstGeom>
        </p:spPr>
      </p:pic>
      <p:sp>
        <p:nvSpPr>
          <p:cNvPr id="3" name="TextBox 2">
            <a:extLst>
              <a:ext uri="{FF2B5EF4-FFF2-40B4-BE49-F238E27FC236}">
                <a16:creationId xmlns:a16="http://schemas.microsoft.com/office/drawing/2014/main" id="{D778391B-0F62-4220-8D76-BCCFAF3E301F}"/>
              </a:ext>
            </a:extLst>
          </p:cNvPr>
          <p:cNvSpPr txBox="1"/>
          <p:nvPr/>
        </p:nvSpPr>
        <p:spPr>
          <a:xfrm>
            <a:off x="1278610" y="4316278"/>
            <a:ext cx="6819254" cy="461665"/>
          </a:xfrm>
          <a:prstGeom prst="rect">
            <a:avLst/>
          </a:prstGeom>
          <a:noFill/>
        </p:spPr>
        <p:txBody>
          <a:bodyPr wrap="square" rtlCol="0">
            <a:spAutoFit/>
          </a:bodyPr>
          <a:lstStyle/>
          <a:p>
            <a:r>
              <a:rPr lang="en-US" sz="1200" dirty="0"/>
              <a:t>Source: </a:t>
            </a:r>
            <a:r>
              <a:rPr lang="en-US" sz="1200" dirty="0">
                <a:hlinkClick r:id="rId3"/>
              </a:rPr>
              <a:t>https://www.shrm.org/resourcesandtools/hr-topics/talent-acquisition/pages/trump-budget-mandatory-nationwide-everify-use.aspx</a:t>
            </a:r>
            <a:endParaRPr lang="en-US" sz="1200" dirty="0"/>
          </a:p>
        </p:txBody>
      </p:sp>
    </p:spTree>
    <p:extLst>
      <p:ext uri="{BB962C8B-B14F-4D97-AF65-F5344CB8AC3E}">
        <p14:creationId xmlns:p14="http://schemas.microsoft.com/office/powerpoint/2010/main" val="25036107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D5F62BF1-89AE-42FE-B235-2C83E32621CA}"/>
              </a:ext>
            </a:extLst>
          </p:cNvPr>
          <p:cNvSpPr>
            <a:spLocks noChangeArrowheads="1"/>
          </p:cNvSpPr>
          <p:nvPr/>
        </p:nvSpPr>
        <p:spPr bwMode="auto">
          <a:xfrm>
            <a:off x="2146763" y="1782185"/>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sz="1800"/>
          </a:p>
        </p:txBody>
      </p:sp>
      <p:pic>
        <p:nvPicPr>
          <p:cNvPr id="1025" name="Picture 3">
            <a:extLst>
              <a:ext uri="{FF2B5EF4-FFF2-40B4-BE49-F238E27FC236}">
                <a16:creationId xmlns:a16="http://schemas.microsoft.com/office/drawing/2014/main" id="{E11CA870-D267-4672-BB1F-EDA81F6D8D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2226" y="1783253"/>
            <a:ext cx="5653674" cy="121712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a:extLst>
              <a:ext uri="{FF2B5EF4-FFF2-40B4-BE49-F238E27FC236}">
                <a16:creationId xmlns:a16="http://schemas.microsoft.com/office/drawing/2014/main" id="{41A88D56-FFD1-490E-9ABB-210C8FB98557}"/>
              </a:ext>
            </a:extLst>
          </p:cNvPr>
          <p:cNvSpPr>
            <a:spLocks noChangeArrowheads="1"/>
          </p:cNvSpPr>
          <p:nvPr/>
        </p:nvSpPr>
        <p:spPr bwMode="auto">
          <a:xfrm>
            <a:off x="1791393" y="3009412"/>
            <a:ext cx="1941878" cy="519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257175">
              <a:spcBef>
                <a:spcPts val="563"/>
              </a:spcBef>
              <a:buClr>
                <a:schemeClr val="bg2">
                  <a:lumMod val="40000"/>
                  <a:lumOff val="60000"/>
                </a:schemeClr>
              </a:buClr>
              <a:buSzPct val="80000"/>
            </a:pPr>
            <a:r>
              <a:rPr lang="en-US" altLang="en-US" sz="1125" dirty="0">
                <a:solidFill>
                  <a:srgbClr val="FF0000"/>
                </a:solidFill>
                <a:latin typeface="+mj-lt"/>
                <a:ea typeface="+mj-ea"/>
                <a:cs typeface="+mj-cs"/>
              </a:rPr>
              <a:t>-CNN January 15, 2018</a:t>
            </a:r>
          </a:p>
          <a:p>
            <a:pPr defTabSz="685800"/>
            <a:endParaRPr lang="en-US" altLang="en-US" sz="1800" dirty="0">
              <a:latin typeface="Arial" panose="020B0604020202020204" pitchFamily="34" charset="0"/>
            </a:endParaRPr>
          </a:p>
        </p:txBody>
      </p:sp>
    </p:spTree>
    <p:extLst>
      <p:ext uri="{BB962C8B-B14F-4D97-AF65-F5344CB8AC3E}">
        <p14:creationId xmlns:p14="http://schemas.microsoft.com/office/powerpoint/2010/main" val="6569385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A91A69E-25C0-406B-838E-CD1E3609CDCA}"/>
              </a:ext>
            </a:extLst>
          </p:cNvPr>
          <p:cNvSpPr>
            <a:spLocks noGrp="1"/>
          </p:cNvSpPr>
          <p:nvPr>
            <p:ph type="title"/>
          </p:nvPr>
        </p:nvSpPr>
        <p:spPr/>
        <p:txBody>
          <a:bodyPr/>
          <a:lstStyle/>
          <a:p>
            <a:r>
              <a:rPr lang="en-US"/>
              <a:t>Or Not A Priority?</a:t>
            </a:r>
            <a:endParaRPr lang="en-US" dirty="0"/>
          </a:p>
        </p:txBody>
      </p:sp>
      <p:sp>
        <p:nvSpPr>
          <p:cNvPr id="2" name="Footer Placeholder 1">
            <a:extLst>
              <a:ext uri="{FF2B5EF4-FFF2-40B4-BE49-F238E27FC236}">
                <a16:creationId xmlns:a16="http://schemas.microsoft.com/office/drawing/2014/main" id="{1B029BD7-2FC7-4B4B-B003-C6C4467A3B04}"/>
              </a:ext>
            </a:extLst>
          </p:cNvPr>
          <p:cNvSpPr>
            <a:spLocks noGrp="1"/>
          </p:cNvSpPr>
          <p:nvPr>
            <p:ph type="ftr" sz="quarter" idx="4294967295"/>
          </p:nvPr>
        </p:nvSpPr>
        <p:spPr>
          <a:xfrm>
            <a:off x="8142288" y="4830763"/>
            <a:ext cx="1001712" cy="312737"/>
          </a:xfrm>
        </p:spPr>
        <p:txBody>
          <a:bodyPr/>
          <a:lstStyle/>
          <a:p>
            <a:pPr algn="r"/>
            <a:r>
              <a:rPr lang="en-US"/>
              <a:t>©SHRM2017</a:t>
            </a:r>
            <a:endParaRPr lang="en-US" dirty="0"/>
          </a:p>
        </p:txBody>
      </p:sp>
      <p:pic>
        <p:nvPicPr>
          <p:cNvPr id="4" name="Picture 3">
            <a:extLst>
              <a:ext uri="{FF2B5EF4-FFF2-40B4-BE49-F238E27FC236}">
                <a16:creationId xmlns:a16="http://schemas.microsoft.com/office/drawing/2014/main" id="{6EC9D7D4-CDF5-42A9-9934-69F5F678FF43}"/>
              </a:ext>
            </a:extLst>
          </p:cNvPr>
          <p:cNvPicPr>
            <a:picLocks noChangeAspect="1"/>
          </p:cNvPicPr>
          <p:nvPr/>
        </p:nvPicPr>
        <p:blipFill>
          <a:blip r:embed="rId2"/>
          <a:stretch>
            <a:fillRect/>
          </a:stretch>
        </p:blipFill>
        <p:spPr>
          <a:xfrm>
            <a:off x="2865555" y="1596009"/>
            <a:ext cx="5487344" cy="1703618"/>
          </a:xfrm>
          <a:prstGeom prst="rect">
            <a:avLst/>
          </a:prstGeom>
        </p:spPr>
      </p:pic>
      <p:pic>
        <p:nvPicPr>
          <p:cNvPr id="6" name="Picture 5">
            <a:extLst>
              <a:ext uri="{FF2B5EF4-FFF2-40B4-BE49-F238E27FC236}">
                <a16:creationId xmlns:a16="http://schemas.microsoft.com/office/drawing/2014/main" id="{D7954DBF-6A58-4374-A9DE-60078C022E81}"/>
              </a:ext>
            </a:extLst>
          </p:cNvPr>
          <p:cNvPicPr>
            <a:picLocks noChangeAspect="1"/>
          </p:cNvPicPr>
          <p:nvPr/>
        </p:nvPicPr>
        <p:blipFill>
          <a:blip r:embed="rId3"/>
          <a:stretch>
            <a:fillRect/>
          </a:stretch>
        </p:blipFill>
        <p:spPr>
          <a:xfrm>
            <a:off x="467013" y="3441740"/>
            <a:ext cx="6155824" cy="918365"/>
          </a:xfrm>
          <a:prstGeom prst="rect">
            <a:avLst/>
          </a:prstGeom>
        </p:spPr>
      </p:pic>
      <p:sp>
        <p:nvSpPr>
          <p:cNvPr id="5" name="TextBox 4">
            <a:hlinkClick r:id="rId4"/>
            <a:extLst>
              <a:ext uri="{FF2B5EF4-FFF2-40B4-BE49-F238E27FC236}">
                <a16:creationId xmlns:a16="http://schemas.microsoft.com/office/drawing/2014/main" id="{521678DB-ED38-4CC7-9498-D5CB4FD462D6}"/>
              </a:ext>
            </a:extLst>
          </p:cNvPr>
          <p:cNvSpPr txBox="1"/>
          <p:nvPr/>
        </p:nvSpPr>
        <p:spPr>
          <a:xfrm>
            <a:off x="1123627" y="4591377"/>
            <a:ext cx="6433162" cy="338554"/>
          </a:xfrm>
          <a:prstGeom prst="rect">
            <a:avLst/>
          </a:prstGeom>
          <a:noFill/>
        </p:spPr>
        <p:txBody>
          <a:bodyPr wrap="square" rtlCol="0">
            <a:spAutoFit/>
          </a:bodyPr>
          <a:lstStyle/>
          <a:p>
            <a:r>
              <a:rPr lang="en-US" sz="800" dirty="0"/>
              <a:t>Source: </a:t>
            </a:r>
            <a:r>
              <a:rPr lang="en-US" sz="800" dirty="0">
                <a:hlinkClick r:id="rId4"/>
              </a:rPr>
              <a:t>https://www.washingtonpost.com/business/economy/trump-is-very-weak-on-this-one-popular-way-to-curb-illegal-immigration/2018/05/22/adf5f85e-399b-11e8-acd5-35eac230e514_story.html?utm_term=.26468474f6e6</a:t>
            </a:r>
            <a:endParaRPr lang="en-US" sz="800" dirty="0"/>
          </a:p>
        </p:txBody>
      </p:sp>
    </p:spTree>
    <p:extLst>
      <p:ext uri="{BB962C8B-B14F-4D97-AF65-F5344CB8AC3E}">
        <p14:creationId xmlns:p14="http://schemas.microsoft.com/office/powerpoint/2010/main" val="22264299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prstGeom prst="rect">
            <a:avLst/>
          </a:prstGeom>
        </p:spPr>
        <p:txBody>
          <a:bodyPr/>
          <a:lstStyle/>
          <a:p>
            <a:r>
              <a:rPr lang="en-US" altLang="en-US" sz="3000" dirty="0"/>
              <a:t>Tension between I-9 verification and avoiding discrimination</a:t>
            </a:r>
          </a:p>
        </p:txBody>
      </p:sp>
      <p:pic>
        <p:nvPicPr>
          <p:cNvPr id="58371" name="Picture 6" descr="j030294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2097" y="2313512"/>
            <a:ext cx="2959807" cy="2111414"/>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002815712"/>
      </p:ext>
    </p:extLst>
  </p:cSld>
  <p:clrMapOvr>
    <a:masterClrMapping/>
  </p:clrMapOvr>
  <p:transition spd="slow" advTm="40500"/>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Image result for discrimination">
            <a:extLst>
              <a:ext uri="{FF2B5EF4-FFF2-40B4-BE49-F238E27FC236}">
                <a16:creationId xmlns:a16="http://schemas.microsoft.com/office/drawing/2014/main" id="{CEC9326E-AF4C-4E49-8B23-09AE2E6E654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0" y="2261237"/>
            <a:ext cx="4317999" cy="2882263"/>
          </a:xfrm>
          <a:prstGeom prst="rect">
            <a:avLst/>
          </a:prstGeom>
          <a:noFill/>
          <a:extLst>
            <a:ext uri="{909E8E84-426E-40DD-AFC4-6F175D3DCCD1}">
              <a14:hiddenFill xmlns:a14="http://schemas.microsoft.com/office/drawing/2010/main">
                <a:solidFill>
                  <a:srgbClr val="FFFFFF"/>
                </a:solidFill>
              </a14:hiddenFill>
            </a:ext>
          </a:extLst>
        </p:spPr>
      </p:pic>
      <p:sp>
        <p:nvSpPr>
          <p:cNvPr id="60419" name="Rectangle 3" descr="White marble"/>
          <p:cNvSpPr>
            <a:spLocks noGrp="1" noChangeArrowheads="1"/>
          </p:cNvSpPr>
          <p:nvPr>
            <p:ph sz="quarter" idx="12"/>
          </p:nvPr>
        </p:nvSpPr>
        <p:spPr/>
        <p:txBody>
          <a:bodyPr/>
          <a:lstStyle/>
          <a:p>
            <a:endParaRPr lang="en-US" altLang="en-US" dirty="0"/>
          </a:p>
          <a:p>
            <a:pPr marL="285750" indent="-285750">
              <a:buClr>
                <a:schemeClr val="tx2"/>
              </a:buClr>
              <a:buFont typeface="Arial" panose="020B0604020202020204" pitchFamily="34" charset="0"/>
              <a:buChar char="•"/>
            </a:pPr>
            <a:r>
              <a:rPr lang="en-US" altLang="en-US" b="1" dirty="0"/>
              <a:t>Protected classes</a:t>
            </a:r>
            <a:r>
              <a:rPr lang="en-US" altLang="en-US" dirty="0"/>
              <a:t>: </a:t>
            </a:r>
            <a:r>
              <a:rPr lang="en-US" dirty="0"/>
              <a:t>US citizens, Legal Permanent Residents (except those who do not apply for naturalization within six months of eligibility), asylees and refugees.</a:t>
            </a:r>
            <a:br>
              <a:rPr lang="en-US" dirty="0"/>
            </a:br>
            <a:endParaRPr lang="en-US" altLang="en-US" dirty="0"/>
          </a:p>
          <a:p>
            <a:pPr marL="285750" indent="-285750">
              <a:buClr>
                <a:schemeClr val="tx2"/>
              </a:buClr>
              <a:buFont typeface="Arial" panose="020B0604020202020204" pitchFamily="34" charset="0"/>
              <a:buChar char="•"/>
            </a:pPr>
            <a:r>
              <a:rPr lang="en-US" altLang="en-US" dirty="0"/>
              <a:t>Enforced by </a:t>
            </a:r>
            <a:r>
              <a:rPr lang="en-US" b="1" dirty="0"/>
              <a:t>Immigrant and Employee Rights Section (IER) </a:t>
            </a:r>
            <a:r>
              <a:rPr lang="en-US" dirty="0"/>
              <a:t>of DOJ (formerly Office of Special Counsel for Immigration-Related Unfair Employment Practices)</a:t>
            </a:r>
            <a:r>
              <a:rPr lang="en-US" altLang="en-US" dirty="0"/>
              <a:t> or </a:t>
            </a:r>
            <a:r>
              <a:rPr lang="en-US" b="1" dirty="0"/>
              <a:t>Equal Employment Opportunity Commission (</a:t>
            </a:r>
            <a:r>
              <a:rPr lang="en-US" altLang="en-US" b="1" dirty="0"/>
              <a:t>EEOC)</a:t>
            </a:r>
          </a:p>
          <a:p>
            <a:pPr lvl="1"/>
            <a:r>
              <a:rPr lang="en-US" dirty="0"/>
              <a:t>MOU between the agencies provides that they will refer to each other charges that allege violations under the laws each agency enforces. </a:t>
            </a:r>
            <a:endParaRPr lang="en-US" altLang="en-US" dirty="0"/>
          </a:p>
        </p:txBody>
      </p:sp>
      <p:sp>
        <p:nvSpPr>
          <p:cNvPr id="60418" name="Rectangle 2"/>
          <p:cNvSpPr>
            <a:spLocks noGrp="1" noChangeArrowheads="1"/>
          </p:cNvSpPr>
          <p:nvPr>
            <p:ph type="title"/>
          </p:nvPr>
        </p:nvSpPr>
        <p:spPr/>
        <p:txBody>
          <a:bodyPr/>
          <a:lstStyle/>
          <a:p>
            <a:r>
              <a:rPr lang="en-US" altLang="en-US"/>
              <a:t>Immigration Related Discrimination </a:t>
            </a:r>
            <a:endParaRPr lang="en-US" altLang="en-US" dirty="0"/>
          </a:p>
        </p:txBody>
      </p:sp>
    </p:spTree>
    <p:extLst>
      <p:ext uri="{BB962C8B-B14F-4D97-AF65-F5344CB8AC3E}">
        <p14:creationId xmlns:p14="http://schemas.microsoft.com/office/powerpoint/2010/main" val="1724545811"/>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mage result for discrimination">
            <a:extLst>
              <a:ext uri="{FF2B5EF4-FFF2-40B4-BE49-F238E27FC236}">
                <a16:creationId xmlns:a16="http://schemas.microsoft.com/office/drawing/2014/main" id="{05B4B30C-3D23-4FB5-AEB0-6EF903F5DA6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0" y="2261237"/>
            <a:ext cx="4317999" cy="2882263"/>
          </a:xfrm>
          <a:prstGeom prst="rect">
            <a:avLst/>
          </a:prstGeom>
          <a:noFill/>
          <a:extLst>
            <a:ext uri="{909E8E84-426E-40DD-AFC4-6F175D3DCCD1}">
              <a14:hiddenFill xmlns:a14="http://schemas.microsoft.com/office/drawing/2010/main">
                <a:solidFill>
                  <a:srgbClr val="FFFFFF"/>
                </a:solidFill>
              </a14:hiddenFill>
            </a:ext>
          </a:extLst>
        </p:spPr>
      </p:pic>
      <p:sp>
        <p:nvSpPr>
          <p:cNvPr id="60419" name="Rectangle 3" descr="White marble"/>
          <p:cNvSpPr>
            <a:spLocks noGrp="1" noChangeArrowheads="1"/>
          </p:cNvSpPr>
          <p:nvPr>
            <p:ph sz="quarter" idx="12"/>
          </p:nvPr>
        </p:nvSpPr>
        <p:spPr/>
        <p:txBody>
          <a:bodyPr/>
          <a:lstStyle/>
          <a:p>
            <a:pPr marL="285750" indent="-285750">
              <a:buClr>
                <a:schemeClr val="tx2"/>
              </a:buClr>
              <a:buFont typeface="Arial" panose="020B0604020202020204" pitchFamily="34" charset="0"/>
              <a:buChar char="•"/>
            </a:pPr>
            <a:r>
              <a:rPr lang="en-US" altLang="en-US" sz="1800" b="1" dirty="0"/>
              <a:t>Citizenship discrimination </a:t>
            </a:r>
            <a:r>
              <a:rPr lang="en-US" altLang="en-US" sz="1800" dirty="0"/>
              <a:t>- </a:t>
            </a:r>
            <a:r>
              <a:rPr lang="en-US" sz="1800" dirty="0"/>
              <a:t>employers may not limit job opportunities based on citizenship status, in the case of “protected individuals,” unless they have a legal basis to do so (only if required by federal law, or contract).</a:t>
            </a:r>
          </a:p>
          <a:p>
            <a:pPr marL="285750" indent="-285750">
              <a:buClr>
                <a:schemeClr val="tx2"/>
              </a:buClr>
              <a:buFont typeface="Arial" panose="020B0604020202020204" pitchFamily="34" charset="0"/>
              <a:buChar char="•"/>
            </a:pPr>
            <a:r>
              <a:rPr lang="en-US" altLang="en-US" sz="1800" b="1" dirty="0"/>
              <a:t>National origin discrimination </a:t>
            </a:r>
            <a:r>
              <a:rPr lang="en-US" altLang="en-US" sz="1800" dirty="0"/>
              <a:t>– </a:t>
            </a:r>
            <a:r>
              <a:rPr lang="en-US" sz="1800" dirty="0"/>
              <a:t>employers may not discriminate against any work-authorized individuals — not just “protected individuals” — based on national origin; for example, accent, country of nationality, ethnicity, cultural appearance, etc. </a:t>
            </a:r>
            <a:endParaRPr lang="en-US" altLang="en-US" sz="1800" dirty="0"/>
          </a:p>
        </p:txBody>
      </p:sp>
      <p:sp>
        <p:nvSpPr>
          <p:cNvPr id="60418" name="Rectangle 2"/>
          <p:cNvSpPr>
            <a:spLocks noGrp="1" noChangeArrowheads="1"/>
          </p:cNvSpPr>
          <p:nvPr>
            <p:ph type="title"/>
          </p:nvPr>
        </p:nvSpPr>
        <p:spPr/>
        <p:txBody>
          <a:bodyPr/>
          <a:lstStyle/>
          <a:p>
            <a:r>
              <a:rPr lang="en-US" altLang="en-US" dirty="0"/>
              <a:t>Immigration Related Discrimination </a:t>
            </a:r>
          </a:p>
        </p:txBody>
      </p:sp>
    </p:spTree>
    <p:extLst>
      <p:ext uri="{BB962C8B-B14F-4D97-AF65-F5344CB8AC3E}">
        <p14:creationId xmlns:p14="http://schemas.microsoft.com/office/powerpoint/2010/main" val="2367764735"/>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Image result for discrimination"/>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0" y="2261237"/>
            <a:ext cx="4317999" cy="2882263"/>
          </a:xfrm>
          <a:prstGeom prst="rect">
            <a:avLst/>
          </a:prstGeom>
          <a:noFill/>
          <a:extLst>
            <a:ext uri="{909E8E84-426E-40DD-AFC4-6F175D3DCCD1}">
              <a14:hiddenFill xmlns:a14="http://schemas.microsoft.com/office/drawing/2010/main">
                <a:solidFill>
                  <a:srgbClr val="FFFFFF"/>
                </a:solidFill>
              </a14:hiddenFill>
            </a:ext>
          </a:extLst>
        </p:spPr>
      </p:pic>
      <p:sp>
        <p:nvSpPr>
          <p:cNvPr id="60419" name="Rectangle 3" descr="White marble"/>
          <p:cNvSpPr>
            <a:spLocks noGrp="1" noChangeArrowheads="1"/>
          </p:cNvSpPr>
          <p:nvPr>
            <p:ph sz="quarter" idx="12"/>
          </p:nvPr>
        </p:nvSpPr>
        <p:spPr/>
        <p:txBody>
          <a:bodyPr/>
          <a:lstStyle/>
          <a:p>
            <a:pPr marL="285750" indent="-285750">
              <a:buClr>
                <a:schemeClr val="tx2"/>
              </a:buClr>
              <a:buFont typeface="Arial" panose="020B0604020202020204" pitchFamily="34" charset="0"/>
              <a:buChar char="•"/>
            </a:pPr>
            <a:r>
              <a:rPr lang="en-US" altLang="en-US" b="1" dirty="0"/>
              <a:t>Document abuse (examples)  </a:t>
            </a:r>
          </a:p>
          <a:p>
            <a:pPr lvl="1">
              <a:buFont typeface="Arial" panose="020B0604020202020204" pitchFamily="34" charset="0"/>
              <a:buChar char="–"/>
            </a:pPr>
            <a:r>
              <a:rPr lang="en-US" dirty="0"/>
              <a:t>Demanding a specific document to complete I-9.</a:t>
            </a:r>
          </a:p>
          <a:p>
            <a:pPr lvl="1">
              <a:buFont typeface="Arial" panose="020B0604020202020204" pitchFamily="34" charset="0"/>
              <a:buChar char="–"/>
            </a:pPr>
            <a:r>
              <a:rPr lang="en-US" dirty="0"/>
              <a:t>Asking for additional documents even though employee has already provided sufficient documents.</a:t>
            </a:r>
          </a:p>
          <a:p>
            <a:pPr lvl="1">
              <a:buFont typeface="Arial" panose="020B0604020202020204" pitchFamily="34" charset="0"/>
              <a:buChar char="–"/>
            </a:pPr>
            <a:r>
              <a:rPr lang="en-US" dirty="0"/>
              <a:t>Re-verifying a permanent resident.</a:t>
            </a:r>
          </a:p>
          <a:p>
            <a:pPr lvl="1">
              <a:buFont typeface="Arial" panose="020B0604020202020204" pitchFamily="34" charset="0"/>
              <a:buChar char="–"/>
            </a:pPr>
            <a:r>
              <a:rPr lang="en-US" dirty="0"/>
              <a:t>Refusing to accept a worker’s expired EAD, even when she shows the employer an official press release from USCIS stating that all such EAD’s have been automatically extended until the following year.</a:t>
            </a:r>
          </a:p>
          <a:p>
            <a:pPr lvl="1">
              <a:buFont typeface="Arial" panose="020B0604020202020204" pitchFamily="34" charset="0"/>
              <a:buChar char="–"/>
            </a:pPr>
            <a:r>
              <a:rPr lang="en-US" dirty="0"/>
              <a:t>Reverifying (or requesting specific documents from, or retaining copies of documents from) only workers of a specific ethnicity.</a:t>
            </a:r>
          </a:p>
        </p:txBody>
      </p:sp>
      <p:sp>
        <p:nvSpPr>
          <p:cNvPr id="60418" name="Rectangle 2"/>
          <p:cNvSpPr>
            <a:spLocks noGrp="1" noChangeArrowheads="1"/>
          </p:cNvSpPr>
          <p:nvPr>
            <p:ph type="title"/>
          </p:nvPr>
        </p:nvSpPr>
        <p:spPr/>
        <p:txBody>
          <a:bodyPr/>
          <a:lstStyle/>
          <a:p>
            <a:r>
              <a:rPr lang="en-US" altLang="en-US"/>
              <a:t>Immigration Related Discrimination </a:t>
            </a:r>
            <a:endParaRPr lang="en-US" altLang="en-US" dirty="0"/>
          </a:p>
        </p:txBody>
      </p:sp>
    </p:spTree>
    <p:extLst>
      <p:ext uri="{BB962C8B-B14F-4D97-AF65-F5344CB8AC3E}">
        <p14:creationId xmlns:p14="http://schemas.microsoft.com/office/powerpoint/2010/main" val="2394763901"/>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mage result for discrimination">
            <a:extLst>
              <a:ext uri="{FF2B5EF4-FFF2-40B4-BE49-F238E27FC236}">
                <a16:creationId xmlns:a16="http://schemas.microsoft.com/office/drawing/2014/main" id="{1A3086AA-FFB6-4A80-BE00-343DDF1AE90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0" y="2261237"/>
            <a:ext cx="4317999" cy="2882263"/>
          </a:xfrm>
          <a:prstGeom prst="rect">
            <a:avLst/>
          </a:prstGeom>
          <a:noFill/>
          <a:extLst>
            <a:ext uri="{909E8E84-426E-40DD-AFC4-6F175D3DCCD1}">
              <a14:hiddenFill xmlns:a14="http://schemas.microsoft.com/office/drawing/2010/main">
                <a:solidFill>
                  <a:srgbClr val="FFFFFF"/>
                </a:solidFill>
              </a14:hiddenFill>
            </a:ext>
          </a:extLst>
        </p:spPr>
      </p:pic>
      <p:sp>
        <p:nvSpPr>
          <p:cNvPr id="60419" name="Rectangle 3" descr="White marble"/>
          <p:cNvSpPr>
            <a:spLocks noGrp="1" noChangeArrowheads="1"/>
          </p:cNvSpPr>
          <p:nvPr>
            <p:ph sz="quarter" idx="12"/>
          </p:nvPr>
        </p:nvSpPr>
        <p:spPr/>
        <p:txBody>
          <a:bodyPr/>
          <a:lstStyle/>
          <a:p>
            <a:pPr marL="285750" indent="-285750">
              <a:buClr>
                <a:schemeClr val="tx2"/>
              </a:buClr>
              <a:buFont typeface="Arial" panose="020B0604020202020204" pitchFamily="34" charset="0"/>
              <a:buChar char="•"/>
            </a:pPr>
            <a:r>
              <a:rPr lang="en-US" altLang="en-US" sz="1800" b="1" dirty="0"/>
              <a:t>Retaliation</a:t>
            </a:r>
            <a:r>
              <a:rPr lang="en-US" altLang="en-US" sz="1800" dirty="0"/>
              <a:t> - employer </a:t>
            </a:r>
            <a:r>
              <a:rPr lang="en-US" sz="1800" dirty="0"/>
              <a:t>must not retaliate against a person who:</a:t>
            </a:r>
          </a:p>
          <a:p>
            <a:pPr lvl="1">
              <a:buFont typeface="Arial" panose="020B0604020202020204" pitchFamily="34" charset="0"/>
              <a:buChar char="–"/>
            </a:pPr>
            <a:r>
              <a:rPr lang="en-US" sz="1800" dirty="0"/>
              <a:t>Files a charge of discrimination with the federal government.</a:t>
            </a:r>
          </a:p>
          <a:p>
            <a:pPr lvl="1">
              <a:buFont typeface="Arial" panose="020B0604020202020204" pitchFamily="34" charset="0"/>
              <a:buChar char="–"/>
            </a:pPr>
            <a:r>
              <a:rPr lang="en-US" sz="1800" dirty="0"/>
              <a:t>Participates in an investigation or prosecution of a discrimination complaint.</a:t>
            </a:r>
          </a:p>
          <a:p>
            <a:pPr lvl="1">
              <a:buFont typeface="Arial" panose="020B0604020202020204" pitchFamily="34" charset="0"/>
              <a:buChar char="–"/>
            </a:pPr>
            <a:r>
              <a:rPr lang="en-US" sz="1800" dirty="0"/>
              <a:t>Asserts his or her rights or the rights of another person under anti-discrimination laws.</a:t>
            </a:r>
          </a:p>
        </p:txBody>
      </p:sp>
      <p:sp>
        <p:nvSpPr>
          <p:cNvPr id="60418" name="Rectangle 2"/>
          <p:cNvSpPr>
            <a:spLocks noGrp="1" noChangeArrowheads="1"/>
          </p:cNvSpPr>
          <p:nvPr>
            <p:ph type="title"/>
          </p:nvPr>
        </p:nvSpPr>
        <p:spPr/>
        <p:txBody>
          <a:bodyPr/>
          <a:lstStyle/>
          <a:p>
            <a:r>
              <a:rPr lang="en-US" altLang="en-US"/>
              <a:t>Immigration Related Discrimination </a:t>
            </a:r>
            <a:endParaRPr lang="en-US" altLang="en-US" dirty="0"/>
          </a:p>
        </p:txBody>
      </p:sp>
    </p:spTree>
    <p:extLst>
      <p:ext uri="{BB962C8B-B14F-4D97-AF65-F5344CB8AC3E}">
        <p14:creationId xmlns:p14="http://schemas.microsoft.com/office/powerpoint/2010/main" val="2480897441"/>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F201B85-4F8B-4F60-9860-998F8A42C0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5622" y="2069581"/>
            <a:ext cx="2612756" cy="2634711"/>
          </a:xfrm>
          <a:prstGeom prst="rect">
            <a:avLst/>
          </a:prstGeom>
        </p:spPr>
      </p:pic>
      <p:sp>
        <p:nvSpPr>
          <p:cNvPr id="2" name="Title 1">
            <a:extLst>
              <a:ext uri="{FF2B5EF4-FFF2-40B4-BE49-F238E27FC236}">
                <a16:creationId xmlns:a16="http://schemas.microsoft.com/office/drawing/2014/main" id="{1313E1DB-940A-4478-A5F5-C6825274312C}"/>
              </a:ext>
            </a:extLst>
          </p:cNvPr>
          <p:cNvSpPr>
            <a:spLocks noGrp="1"/>
          </p:cNvSpPr>
          <p:nvPr>
            <p:ph type="title"/>
          </p:nvPr>
        </p:nvSpPr>
        <p:spPr/>
        <p:txBody>
          <a:bodyPr/>
          <a:lstStyle/>
          <a:p>
            <a:r>
              <a:rPr lang="en-US"/>
              <a:t>Appendix A:</a:t>
            </a:r>
            <a:br>
              <a:rPr lang="en-US"/>
            </a:br>
            <a:r>
              <a:rPr lang="en-US"/>
              <a:t>I-9 Audits</a:t>
            </a:r>
            <a:br>
              <a:rPr lang="en-US"/>
            </a:br>
            <a:endParaRPr lang="en-US" dirty="0"/>
          </a:p>
        </p:txBody>
      </p:sp>
    </p:spTree>
    <p:extLst>
      <p:ext uri="{BB962C8B-B14F-4D97-AF65-F5344CB8AC3E}">
        <p14:creationId xmlns:p14="http://schemas.microsoft.com/office/powerpoint/2010/main" val="1999375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5165650" y="3019139"/>
            <a:ext cx="1064508" cy="1507166"/>
          </a:xfrm>
          <a:prstGeom prst="rect">
            <a:avLst/>
          </a:prstGeom>
          <a:effectLst>
            <a:outerShdw blurRad="76200" dir="13500000" sy="23000" kx="1200000" algn="br" rotWithShape="0">
              <a:prstClr val="black">
                <a:alpha val="20000"/>
              </a:prstClr>
            </a:outerShdw>
          </a:effectLst>
        </p:spPr>
      </p:pic>
      <p:sp>
        <p:nvSpPr>
          <p:cNvPr id="3" name="Content Placeholder 2"/>
          <p:cNvSpPr>
            <a:spLocks noGrp="1"/>
          </p:cNvSpPr>
          <p:nvPr>
            <p:ph sz="quarter" idx="12"/>
          </p:nvPr>
        </p:nvSpPr>
        <p:spPr>
          <a:prstGeom prst="rect">
            <a:avLst/>
          </a:prstGeom>
        </p:spPr>
        <p:txBody>
          <a:bodyPr/>
          <a:lstStyle/>
          <a:p>
            <a:endParaRPr lang="en-US" dirty="0">
              <a:latin typeface="+mn-lt"/>
            </a:endParaRPr>
          </a:p>
          <a:p>
            <a:pPr marL="214313" indent="-214313">
              <a:buClr>
                <a:schemeClr val="tx2"/>
              </a:buClr>
              <a:buFont typeface="Arial" panose="020B0604020202020204" pitchFamily="34" charset="0"/>
              <a:buChar char="•"/>
            </a:pPr>
            <a:r>
              <a:rPr lang="en-US" dirty="0">
                <a:latin typeface="+mn-lt"/>
              </a:rPr>
              <a:t>ICE serves (in person, or by certified mail) a </a:t>
            </a:r>
            <a:r>
              <a:rPr lang="en-US" b="1" dirty="0">
                <a:latin typeface="+mn-lt"/>
              </a:rPr>
              <a:t>Notice of Inspection (NOI)</a:t>
            </a:r>
            <a:r>
              <a:rPr lang="en-US" dirty="0">
                <a:latin typeface="+mn-lt"/>
              </a:rPr>
              <a:t> upon an employer compelling the production of Forms I-9. </a:t>
            </a:r>
          </a:p>
          <a:p>
            <a:pPr marL="214313" indent="-214313">
              <a:buClr>
                <a:schemeClr val="tx2"/>
              </a:buClr>
              <a:buFont typeface="Arial" panose="020B0604020202020204" pitchFamily="34" charset="0"/>
              <a:buChar char="•"/>
            </a:pPr>
            <a:r>
              <a:rPr lang="en-US" dirty="0">
                <a:latin typeface="+mn-lt"/>
              </a:rPr>
              <a:t>Employers are provided with at least </a:t>
            </a:r>
            <a:r>
              <a:rPr lang="en-US" b="1" dirty="0">
                <a:latin typeface="+mn-lt"/>
              </a:rPr>
              <a:t>three business days</a:t>
            </a:r>
            <a:r>
              <a:rPr lang="en-US" dirty="0">
                <a:latin typeface="+mn-lt"/>
              </a:rPr>
              <a:t> to produce the Forms I-9. </a:t>
            </a:r>
          </a:p>
          <a:p>
            <a:pPr marL="214313" indent="-214313">
              <a:buClr>
                <a:schemeClr val="tx2"/>
              </a:buClr>
              <a:buFont typeface="Arial" panose="020B0604020202020204" pitchFamily="34" charset="0"/>
              <a:buChar char="•"/>
            </a:pPr>
            <a:r>
              <a:rPr lang="en-US" dirty="0">
                <a:latin typeface="+mn-lt"/>
              </a:rPr>
              <a:t>Often, ICE will ask for </a:t>
            </a:r>
            <a:r>
              <a:rPr lang="en-US" b="1" dirty="0">
                <a:latin typeface="+mn-lt"/>
              </a:rPr>
              <a:t>supporting documentation</a:t>
            </a:r>
            <a:r>
              <a:rPr lang="en-US" dirty="0">
                <a:latin typeface="+mn-lt"/>
              </a:rPr>
              <a:t>, which may include a copy of the payroll, list of current employees, Articles of Incorporation, tax statements, and/ or business licenses.</a:t>
            </a:r>
          </a:p>
        </p:txBody>
      </p:sp>
      <p:sp>
        <p:nvSpPr>
          <p:cNvPr id="2" name="Title 1"/>
          <p:cNvSpPr>
            <a:spLocks noGrp="1"/>
          </p:cNvSpPr>
          <p:nvPr>
            <p:ph type="title"/>
          </p:nvPr>
        </p:nvSpPr>
        <p:spPr>
          <a:prstGeom prst="rect">
            <a:avLst/>
          </a:prstGeom>
        </p:spPr>
        <p:txBody>
          <a:bodyPr/>
          <a:lstStyle/>
          <a:p>
            <a:r>
              <a:rPr lang="en-US" dirty="0"/>
              <a:t>What happens in an I-9 Inspection (Audit)?</a:t>
            </a:r>
          </a:p>
        </p:txBody>
      </p:sp>
    </p:spTree>
    <p:extLst>
      <p:ext uri="{BB962C8B-B14F-4D97-AF65-F5344CB8AC3E}">
        <p14:creationId xmlns:p14="http://schemas.microsoft.com/office/powerpoint/2010/main" val="3100500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a:prstGeom prst="rect">
            <a:avLst/>
          </a:prstGeom>
        </p:spPr>
        <p:txBody>
          <a:bodyPr anchor="t"/>
          <a:lstStyle/>
          <a:p>
            <a:r>
              <a:rPr lang="en-US" altLang="en-US" dirty="0"/>
              <a:t>I-9 Inspections</a:t>
            </a:r>
          </a:p>
        </p:txBody>
      </p:sp>
      <p:pic>
        <p:nvPicPr>
          <p:cNvPr id="56323" name="Content Placeholder 3" descr="i9-inspection.jpg"/>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3695700" y="1234440"/>
            <a:ext cx="3614738" cy="33464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43396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6323"/>
                                        </p:tgtEl>
                                        <p:attrNameLst>
                                          <p:attrName>style.visibility</p:attrName>
                                        </p:attrNameLst>
                                      </p:cBhvr>
                                      <p:to>
                                        <p:strVal val="visible"/>
                                      </p:to>
                                    </p:set>
                                    <p:animEffect transition="in" filter="barn(inVertical)">
                                      <p:cBhvr>
                                        <p:cTn id="7" dur="500"/>
                                        <p:tgtEl>
                                          <p:spTgt spid="563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802214" y="1006980"/>
            <a:ext cx="3539573" cy="4185642"/>
          </a:xfrm>
          <a:prstGeom prst="rect">
            <a:avLst/>
          </a:prstGeom>
        </p:spPr>
      </p:pic>
      <p:sp>
        <p:nvSpPr>
          <p:cNvPr id="4" name="Title 3">
            <a:extLst>
              <a:ext uri="{FF2B5EF4-FFF2-40B4-BE49-F238E27FC236}">
                <a16:creationId xmlns:a16="http://schemas.microsoft.com/office/drawing/2014/main" id="{EDCE3043-404C-46F3-8516-63DD3F7F6478}"/>
              </a:ext>
            </a:extLst>
          </p:cNvPr>
          <p:cNvSpPr>
            <a:spLocks noGrp="1"/>
          </p:cNvSpPr>
          <p:nvPr>
            <p:ph type="title"/>
          </p:nvPr>
        </p:nvSpPr>
        <p:spPr>
          <a:prstGeom prst="rect">
            <a:avLst/>
          </a:prstGeom>
        </p:spPr>
        <p:txBody>
          <a:bodyPr anchor="t"/>
          <a:lstStyle/>
          <a:p>
            <a:r>
              <a:rPr lang="en-US" dirty="0"/>
              <a:t>Notice of Inspection (NOI)</a:t>
            </a:r>
            <a:br>
              <a:rPr lang="en-US" dirty="0"/>
            </a:br>
            <a:endParaRPr lang="en-US" dirty="0"/>
          </a:p>
        </p:txBody>
      </p:sp>
    </p:spTree>
    <p:extLst>
      <p:ext uri="{BB962C8B-B14F-4D97-AF65-F5344CB8AC3E}">
        <p14:creationId xmlns:p14="http://schemas.microsoft.com/office/powerpoint/2010/main" val="16707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CBD513-94C4-419B-875A-D835C9D99343}"/>
              </a:ext>
            </a:extLst>
          </p:cNvPr>
          <p:cNvPicPr/>
          <p:nvPr/>
        </p:nvPicPr>
        <p:blipFill>
          <a:blip r:embed="rId3"/>
          <a:stretch>
            <a:fillRect/>
          </a:stretch>
        </p:blipFill>
        <p:spPr>
          <a:xfrm>
            <a:off x="2745280" y="1384850"/>
            <a:ext cx="3033220" cy="2996650"/>
          </a:xfrm>
          <a:prstGeom prst="rect">
            <a:avLst/>
          </a:prstGeom>
        </p:spPr>
      </p:pic>
    </p:spTree>
    <p:extLst>
      <p:ext uri="{BB962C8B-B14F-4D97-AF65-F5344CB8AC3E}">
        <p14:creationId xmlns:p14="http://schemas.microsoft.com/office/powerpoint/2010/main" val="160832713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250B77-2CBC-4E54-AD9D-DD2BF5DFC30D}"/>
              </a:ext>
            </a:extLst>
          </p:cNvPr>
          <p:cNvSpPr>
            <a:spLocks noGrp="1"/>
          </p:cNvSpPr>
          <p:nvPr>
            <p:ph type="title"/>
          </p:nvPr>
        </p:nvSpPr>
        <p:spPr>
          <a:prstGeom prst="rect">
            <a:avLst/>
          </a:prstGeom>
        </p:spPr>
        <p:txBody>
          <a:bodyPr anchor="t"/>
          <a:lstStyle/>
          <a:p>
            <a:r>
              <a:rPr lang="en-US" dirty="0"/>
              <a:t>Subpoena</a:t>
            </a:r>
            <a:br>
              <a:rPr lang="en-US" dirty="0"/>
            </a:br>
            <a:endParaRPr lang="en-US" dirty="0"/>
          </a:p>
        </p:txBody>
      </p:sp>
      <p:pic>
        <p:nvPicPr>
          <p:cNvPr id="6" name="Content Placeholder 5"/>
          <p:cNvPicPr>
            <a:picLocks noGrp="1" noChangeAspect="1"/>
          </p:cNvPicPr>
          <p:nvPr>
            <p:ph idx="4294967295"/>
          </p:nvPr>
        </p:nvPicPr>
        <p:blipFill>
          <a:blip r:embed="rId3"/>
          <a:stretch>
            <a:fillRect/>
          </a:stretch>
        </p:blipFill>
        <p:spPr>
          <a:xfrm>
            <a:off x="3059113" y="951484"/>
            <a:ext cx="3227387" cy="4192232"/>
          </a:xfrm>
          <a:prstGeom prst="rect">
            <a:avLst/>
          </a:prstGeom>
        </p:spPr>
      </p:pic>
    </p:spTree>
    <p:extLst>
      <p:ext uri="{BB962C8B-B14F-4D97-AF65-F5344CB8AC3E}">
        <p14:creationId xmlns:p14="http://schemas.microsoft.com/office/powerpoint/2010/main" val="3914472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C938D-76EC-4E9F-BE7E-C582D35E9C2D}"/>
              </a:ext>
            </a:extLst>
          </p:cNvPr>
          <p:cNvSpPr>
            <a:spLocks noGrp="1"/>
          </p:cNvSpPr>
          <p:nvPr>
            <p:ph type="title"/>
          </p:nvPr>
        </p:nvSpPr>
        <p:spPr>
          <a:prstGeom prst="rect">
            <a:avLst/>
          </a:prstGeom>
        </p:spPr>
        <p:txBody>
          <a:bodyPr/>
          <a:lstStyle/>
          <a:p>
            <a:r>
              <a:rPr lang="en-US" dirty="0"/>
              <a:t>Notice of suspect documents </a:t>
            </a:r>
          </a:p>
        </p:txBody>
      </p:sp>
      <p:pic>
        <p:nvPicPr>
          <p:cNvPr id="4" name="Content Placeholder 3"/>
          <p:cNvPicPr>
            <a:picLocks noGrp="1" noChangeAspect="1"/>
          </p:cNvPicPr>
          <p:nvPr>
            <p:ph idx="4294967295"/>
          </p:nvPr>
        </p:nvPicPr>
        <p:blipFill>
          <a:blip r:embed="rId3"/>
          <a:stretch>
            <a:fillRect/>
          </a:stretch>
        </p:blipFill>
        <p:spPr>
          <a:xfrm>
            <a:off x="5765799" y="647445"/>
            <a:ext cx="3378201" cy="4483355"/>
          </a:xfrm>
          <a:prstGeom prst="rect">
            <a:avLst/>
          </a:prstGeom>
        </p:spPr>
      </p:pic>
      <p:sp>
        <p:nvSpPr>
          <p:cNvPr id="3" name="Text Placeholder 2">
            <a:extLst>
              <a:ext uri="{FF2B5EF4-FFF2-40B4-BE49-F238E27FC236}">
                <a16:creationId xmlns:a16="http://schemas.microsoft.com/office/drawing/2014/main" id="{F7B51DAF-DB5F-4F86-A88E-04703207E2DD}"/>
              </a:ext>
            </a:extLst>
          </p:cNvPr>
          <p:cNvSpPr>
            <a:spLocks noGrp="1"/>
          </p:cNvSpPr>
          <p:nvPr>
            <p:ph type="body" sz="quarter" idx="4294967295"/>
          </p:nvPr>
        </p:nvSpPr>
        <p:spPr>
          <a:xfrm>
            <a:off x="304800" y="1630363"/>
            <a:ext cx="4749800" cy="3119437"/>
          </a:xfrm>
          <a:prstGeom prst="rect">
            <a:avLst/>
          </a:prstGeom>
        </p:spPr>
        <p:txBody>
          <a:bodyPr/>
          <a:lstStyle/>
          <a:p>
            <a:pPr>
              <a:buClr>
                <a:schemeClr val="tx2"/>
              </a:buClr>
            </a:pPr>
            <a:r>
              <a:rPr lang="en-US" sz="2400" dirty="0"/>
              <a:t>ICE has determined that at least one employee is unauthorized to work and advises the employer of the possible criminal and civil penalties for continuing to employ that individual. </a:t>
            </a:r>
          </a:p>
        </p:txBody>
      </p:sp>
    </p:spTree>
    <p:extLst>
      <p:ext uri="{BB962C8B-B14F-4D97-AF65-F5344CB8AC3E}">
        <p14:creationId xmlns:p14="http://schemas.microsoft.com/office/powerpoint/2010/main" val="2224205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2"/>
          </p:nvPr>
        </p:nvSpPr>
        <p:spPr>
          <a:prstGeom prst="rect">
            <a:avLst/>
          </a:prstGeom>
        </p:spPr>
        <p:txBody>
          <a:bodyPr/>
          <a:lstStyle/>
          <a:p>
            <a:pPr marL="214313" indent="-214313">
              <a:buClr>
                <a:schemeClr val="tx2"/>
              </a:buClr>
              <a:buFont typeface="Arial" panose="020B0604020202020204" pitchFamily="34" charset="0"/>
              <a:buChar char="•"/>
            </a:pPr>
            <a:r>
              <a:rPr lang="en-US" u="sng" dirty="0"/>
              <a:t>Notice of Discrepancies </a:t>
            </a:r>
            <a:r>
              <a:rPr lang="en-US" dirty="0"/>
              <a:t>–based on a review of the Forms I-9 and documentation submitted by the employee(s), ICE has been unable to determine their work eligibility.  </a:t>
            </a:r>
            <a:br>
              <a:rPr lang="en-US" dirty="0"/>
            </a:br>
            <a:endParaRPr lang="en-US" dirty="0"/>
          </a:p>
          <a:p>
            <a:pPr marL="214313" indent="-214313">
              <a:buClr>
                <a:schemeClr val="tx2"/>
              </a:buClr>
              <a:buFont typeface="Arial" panose="020B0604020202020204" pitchFamily="34" charset="0"/>
              <a:buChar char="•"/>
            </a:pPr>
            <a:r>
              <a:rPr lang="en-US" u="sng" dirty="0"/>
              <a:t>Notice of Technical or Procedural Failures </a:t>
            </a:r>
            <a:r>
              <a:rPr lang="en-US" dirty="0"/>
              <a:t>– identifies technical violations identified during the inspection and gives the employer ten business days to correct the forms.  </a:t>
            </a:r>
            <a:br>
              <a:rPr lang="en-US" dirty="0"/>
            </a:br>
            <a:endParaRPr lang="en-US" dirty="0"/>
          </a:p>
        </p:txBody>
      </p:sp>
      <p:sp>
        <p:nvSpPr>
          <p:cNvPr id="2" name="Title 1"/>
          <p:cNvSpPr>
            <a:spLocks noGrp="1"/>
          </p:cNvSpPr>
          <p:nvPr>
            <p:ph type="title"/>
          </p:nvPr>
        </p:nvSpPr>
        <p:spPr>
          <a:prstGeom prst="rect">
            <a:avLst/>
          </a:prstGeom>
        </p:spPr>
        <p:txBody>
          <a:bodyPr/>
          <a:lstStyle/>
          <a:p>
            <a:r>
              <a:rPr lang="en-US" dirty="0"/>
              <a:t>Other possible notices</a:t>
            </a:r>
          </a:p>
        </p:txBody>
      </p:sp>
    </p:spTree>
    <p:extLst>
      <p:ext uri="{BB962C8B-B14F-4D97-AF65-F5344CB8AC3E}">
        <p14:creationId xmlns:p14="http://schemas.microsoft.com/office/powerpoint/2010/main" val="211429191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US" dirty="0"/>
              <a:t>Next steps </a:t>
            </a:r>
            <a:br>
              <a:rPr lang="en-US" dirty="0"/>
            </a:br>
            <a:r>
              <a:rPr lang="en-US" dirty="0"/>
              <a:t>After Receiving Notice Of Suspect Documents</a:t>
            </a:r>
          </a:p>
        </p:txBody>
      </p:sp>
      <p:pic>
        <p:nvPicPr>
          <p:cNvPr id="4" name="Picture 3"/>
          <p:cNvPicPr>
            <a:picLocks noChangeAspect="1"/>
          </p:cNvPicPr>
          <p:nvPr/>
        </p:nvPicPr>
        <p:blipFill>
          <a:blip r:embed="rId3"/>
          <a:stretch>
            <a:fillRect/>
          </a:stretch>
        </p:blipFill>
        <p:spPr>
          <a:xfrm>
            <a:off x="1124194" y="2395120"/>
            <a:ext cx="6895613" cy="817979"/>
          </a:xfrm>
          <a:prstGeom prst="rect">
            <a:avLst/>
          </a:prstGeom>
        </p:spPr>
      </p:pic>
    </p:spTree>
    <p:extLst>
      <p:ext uri="{BB962C8B-B14F-4D97-AF65-F5344CB8AC3E}">
        <p14:creationId xmlns:p14="http://schemas.microsoft.com/office/powerpoint/2010/main" val="1320305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2"/>
          </p:nvPr>
        </p:nvSpPr>
        <p:spPr>
          <a:prstGeom prst="rect">
            <a:avLst/>
          </a:prstGeom>
        </p:spPr>
        <p:txBody>
          <a:bodyPr/>
          <a:lstStyle/>
          <a:p>
            <a:pPr lvl="0"/>
            <a:endParaRPr lang="en-US" dirty="0"/>
          </a:p>
          <a:p>
            <a:pPr marL="214313" indent="-214313">
              <a:buClr>
                <a:schemeClr val="tx2"/>
              </a:buClr>
              <a:buFont typeface="Arial" panose="020B0604020202020204" pitchFamily="34" charset="0"/>
              <a:buChar char="•"/>
            </a:pPr>
            <a:r>
              <a:rPr lang="en-US" dirty="0"/>
              <a:t>Group One:  by January 1, 2016</a:t>
            </a:r>
          </a:p>
          <a:p>
            <a:pPr marL="214313" indent="-214313">
              <a:buClr>
                <a:schemeClr val="tx2"/>
              </a:buClr>
              <a:buFont typeface="Arial" panose="020B0604020202020204" pitchFamily="34" charset="0"/>
              <a:buChar char="•"/>
            </a:pPr>
            <a:r>
              <a:rPr lang="en-US" dirty="0"/>
              <a:t>Group Two: by February 1, 2016</a:t>
            </a:r>
          </a:p>
          <a:p>
            <a:pPr marL="214313" indent="-214313">
              <a:buClr>
                <a:schemeClr val="tx2"/>
              </a:buClr>
              <a:buFont typeface="Arial" panose="020B0604020202020204" pitchFamily="34" charset="0"/>
              <a:buChar char="•"/>
            </a:pPr>
            <a:r>
              <a:rPr lang="en-US" dirty="0"/>
              <a:t>Group Three: by March 1, 2016</a:t>
            </a:r>
          </a:p>
          <a:p>
            <a:pPr marL="214313" indent="-214313">
              <a:buClr>
                <a:schemeClr val="tx2"/>
              </a:buClr>
              <a:buFont typeface="Arial" panose="020B0604020202020204" pitchFamily="34" charset="0"/>
              <a:buChar char="•"/>
            </a:pPr>
            <a:r>
              <a:rPr lang="en-US" dirty="0"/>
              <a:t>Group Four: by April 1, 2016</a:t>
            </a:r>
          </a:p>
          <a:p>
            <a:endParaRPr lang="en-US" dirty="0"/>
          </a:p>
        </p:txBody>
      </p:sp>
      <p:sp>
        <p:nvSpPr>
          <p:cNvPr id="2" name="Title 1"/>
          <p:cNvSpPr>
            <a:spLocks noGrp="1"/>
          </p:cNvSpPr>
          <p:nvPr>
            <p:ph type="title"/>
          </p:nvPr>
        </p:nvSpPr>
        <p:spPr>
          <a:prstGeom prst="rect">
            <a:avLst/>
          </a:prstGeom>
        </p:spPr>
        <p:txBody>
          <a:bodyPr/>
          <a:lstStyle/>
          <a:p>
            <a:r>
              <a:rPr lang="en-US" dirty="0"/>
              <a:t>Sample negotiated termination schedule</a:t>
            </a:r>
          </a:p>
        </p:txBody>
      </p:sp>
    </p:spTree>
    <p:extLst>
      <p:ext uri="{BB962C8B-B14F-4D97-AF65-F5344CB8AC3E}">
        <p14:creationId xmlns:p14="http://schemas.microsoft.com/office/powerpoint/2010/main" val="314231838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2869F450-DE83-4848-B855-32BE997279AC}"/>
              </a:ext>
            </a:extLst>
          </p:cNvPr>
          <p:cNvPicPr>
            <a:picLocks noChangeAspect="1"/>
          </p:cNvPicPr>
          <p:nvPr/>
        </p:nvPicPr>
        <p:blipFill>
          <a:blip r:embed="rId3"/>
          <a:stretch>
            <a:fillRect/>
          </a:stretch>
        </p:blipFill>
        <p:spPr>
          <a:xfrm>
            <a:off x="5067300" y="1234440"/>
            <a:ext cx="3246827" cy="3724433"/>
          </a:xfrm>
          <a:prstGeom prst="rect">
            <a:avLst/>
          </a:prstGeom>
        </p:spPr>
      </p:pic>
      <p:sp>
        <p:nvSpPr>
          <p:cNvPr id="3" name="Text Placeholder 2">
            <a:extLst>
              <a:ext uri="{FF2B5EF4-FFF2-40B4-BE49-F238E27FC236}">
                <a16:creationId xmlns:a16="http://schemas.microsoft.com/office/drawing/2014/main" id="{F7B51DAF-DB5F-4F86-A88E-04703207E2DD}"/>
              </a:ext>
            </a:extLst>
          </p:cNvPr>
          <p:cNvSpPr>
            <a:spLocks noGrp="1"/>
          </p:cNvSpPr>
          <p:nvPr>
            <p:ph sz="quarter" idx="12"/>
          </p:nvPr>
        </p:nvSpPr>
        <p:spPr>
          <a:xfrm>
            <a:off x="468313" y="1465693"/>
            <a:ext cx="4598987" cy="3141805"/>
          </a:xfrm>
          <a:prstGeom prst="rect">
            <a:avLst/>
          </a:prstGeom>
        </p:spPr>
        <p:txBody>
          <a:bodyPr/>
          <a:lstStyle/>
          <a:p>
            <a:r>
              <a:rPr lang="en-US" dirty="0"/>
              <a:t>Also known as a "</a:t>
            </a:r>
            <a:r>
              <a:rPr lang="en-US" b="1" dirty="0">
                <a:solidFill>
                  <a:schemeClr val="tx2"/>
                </a:solidFill>
              </a:rPr>
              <a:t>compliance letter</a:t>
            </a:r>
            <a:r>
              <a:rPr lang="en-US" dirty="0"/>
              <a:t>," used to notify a business that they were found to be in compliance</a:t>
            </a:r>
          </a:p>
        </p:txBody>
      </p:sp>
      <p:sp>
        <p:nvSpPr>
          <p:cNvPr id="2" name="Title 1">
            <a:extLst>
              <a:ext uri="{FF2B5EF4-FFF2-40B4-BE49-F238E27FC236}">
                <a16:creationId xmlns:a16="http://schemas.microsoft.com/office/drawing/2014/main" id="{C52C938D-76EC-4E9F-BE7E-C582D35E9C2D}"/>
              </a:ext>
            </a:extLst>
          </p:cNvPr>
          <p:cNvSpPr>
            <a:spLocks noGrp="1"/>
          </p:cNvSpPr>
          <p:nvPr>
            <p:ph type="title"/>
          </p:nvPr>
        </p:nvSpPr>
        <p:spPr>
          <a:prstGeom prst="rect">
            <a:avLst/>
          </a:prstGeom>
        </p:spPr>
        <p:txBody>
          <a:bodyPr/>
          <a:lstStyle/>
          <a:p>
            <a:r>
              <a:rPr lang="en-US" dirty="0"/>
              <a:t>Notice of Inspection Results </a:t>
            </a:r>
          </a:p>
        </p:txBody>
      </p:sp>
    </p:spTree>
    <p:extLst>
      <p:ext uri="{BB962C8B-B14F-4D97-AF65-F5344CB8AC3E}">
        <p14:creationId xmlns:p14="http://schemas.microsoft.com/office/powerpoint/2010/main" val="3058553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a:extLst>
              <a:ext uri="{FF2B5EF4-FFF2-40B4-BE49-F238E27FC236}">
                <a16:creationId xmlns:a16="http://schemas.microsoft.com/office/drawing/2014/main" id="{496299CB-15E4-4555-9F6D-146ADDBF03D9}"/>
              </a:ext>
            </a:extLst>
          </p:cNvPr>
          <p:cNvPicPr>
            <a:picLocks noChangeAspect="1"/>
          </p:cNvPicPr>
          <p:nvPr/>
        </p:nvPicPr>
        <p:blipFill>
          <a:blip r:embed="rId3"/>
          <a:stretch>
            <a:fillRect/>
          </a:stretch>
        </p:blipFill>
        <p:spPr>
          <a:xfrm>
            <a:off x="4459313" y="1014984"/>
            <a:ext cx="3633375" cy="4001516"/>
          </a:xfrm>
          <a:prstGeom prst="rect">
            <a:avLst/>
          </a:prstGeom>
        </p:spPr>
      </p:pic>
      <p:sp>
        <p:nvSpPr>
          <p:cNvPr id="3" name="Text Placeholder 2">
            <a:extLst>
              <a:ext uri="{FF2B5EF4-FFF2-40B4-BE49-F238E27FC236}">
                <a16:creationId xmlns:a16="http://schemas.microsoft.com/office/drawing/2014/main" id="{F7B51DAF-DB5F-4F86-A88E-04703207E2DD}"/>
              </a:ext>
            </a:extLst>
          </p:cNvPr>
          <p:cNvSpPr>
            <a:spLocks noGrp="1"/>
          </p:cNvSpPr>
          <p:nvPr>
            <p:ph sz="quarter" idx="12"/>
          </p:nvPr>
        </p:nvSpPr>
        <p:spPr>
          <a:xfrm>
            <a:off x="468313" y="1465693"/>
            <a:ext cx="4154487" cy="3141805"/>
          </a:xfrm>
          <a:prstGeom prst="rect">
            <a:avLst/>
          </a:prstGeom>
        </p:spPr>
        <p:txBody>
          <a:bodyPr/>
          <a:lstStyle/>
          <a:p>
            <a:r>
              <a:rPr lang="en-US" dirty="0"/>
              <a:t>Despite substantive verification violations, circumstances do not warrant a monetary penalty, and there is expectation of future compliance.</a:t>
            </a:r>
          </a:p>
        </p:txBody>
      </p:sp>
      <p:sp>
        <p:nvSpPr>
          <p:cNvPr id="2" name="Title 1">
            <a:extLst>
              <a:ext uri="{FF2B5EF4-FFF2-40B4-BE49-F238E27FC236}">
                <a16:creationId xmlns:a16="http://schemas.microsoft.com/office/drawing/2014/main" id="{C52C938D-76EC-4E9F-BE7E-C582D35E9C2D}"/>
              </a:ext>
            </a:extLst>
          </p:cNvPr>
          <p:cNvSpPr>
            <a:spLocks noGrp="1"/>
          </p:cNvSpPr>
          <p:nvPr>
            <p:ph type="title"/>
          </p:nvPr>
        </p:nvSpPr>
        <p:spPr>
          <a:prstGeom prst="rect">
            <a:avLst/>
          </a:prstGeom>
        </p:spPr>
        <p:txBody>
          <a:bodyPr/>
          <a:lstStyle/>
          <a:p>
            <a:r>
              <a:rPr lang="en-US" dirty="0"/>
              <a:t>Warning Notice </a:t>
            </a:r>
          </a:p>
        </p:txBody>
      </p:sp>
    </p:spTree>
    <p:extLst>
      <p:ext uri="{BB962C8B-B14F-4D97-AF65-F5344CB8AC3E}">
        <p14:creationId xmlns:p14="http://schemas.microsoft.com/office/powerpoint/2010/main" val="2112269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3"/>
          <a:stretch>
            <a:fillRect/>
          </a:stretch>
        </p:blipFill>
        <p:spPr>
          <a:xfrm>
            <a:off x="2278412" y="1310640"/>
            <a:ext cx="4579049" cy="3771329"/>
          </a:xfrm>
          <a:prstGeom prst="rect">
            <a:avLst/>
          </a:prstGeom>
        </p:spPr>
      </p:pic>
      <p:sp>
        <p:nvSpPr>
          <p:cNvPr id="2" name="Title 1">
            <a:extLst>
              <a:ext uri="{FF2B5EF4-FFF2-40B4-BE49-F238E27FC236}">
                <a16:creationId xmlns:a16="http://schemas.microsoft.com/office/drawing/2014/main" id="{418125EB-181C-4D2B-9C15-8978D1D30721}"/>
              </a:ext>
            </a:extLst>
          </p:cNvPr>
          <p:cNvSpPr>
            <a:spLocks noGrp="1"/>
          </p:cNvSpPr>
          <p:nvPr>
            <p:ph type="title"/>
          </p:nvPr>
        </p:nvSpPr>
        <p:spPr>
          <a:prstGeom prst="rect">
            <a:avLst/>
          </a:prstGeom>
        </p:spPr>
        <p:txBody>
          <a:bodyPr anchor="t"/>
          <a:lstStyle/>
          <a:p>
            <a:r>
              <a:rPr lang="en-US" dirty="0"/>
              <a:t>Attachment to warning notice</a:t>
            </a:r>
            <a:br>
              <a:rPr lang="en-US" dirty="0"/>
            </a:br>
            <a:br>
              <a:rPr lang="en-US" dirty="0"/>
            </a:br>
            <a:endParaRPr lang="en-US" dirty="0"/>
          </a:p>
        </p:txBody>
      </p:sp>
    </p:spTree>
    <p:extLst>
      <p:ext uri="{BB962C8B-B14F-4D97-AF65-F5344CB8AC3E}">
        <p14:creationId xmlns:p14="http://schemas.microsoft.com/office/powerpoint/2010/main" val="3383959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2"/>
          </p:nvPr>
        </p:nvSpPr>
        <p:spPr>
          <a:prstGeom prst="rect">
            <a:avLst/>
          </a:prstGeom>
        </p:spPr>
        <p:txBody>
          <a:bodyPr/>
          <a:lstStyle/>
          <a:p>
            <a:endParaRPr lang="en-US" dirty="0"/>
          </a:p>
          <a:p>
            <a:pPr marL="214313" indent="-214313">
              <a:buClr>
                <a:schemeClr val="tx2"/>
              </a:buClr>
              <a:buFont typeface="Arial" panose="020B0604020202020204" pitchFamily="34" charset="0"/>
              <a:buChar char="•"/>
            </a:pPr>
            <a:r>
              <a:rPr lang="en-US" dirty="0"/>
              <a:t>May be issued for substantive, uncorrected technical, knowingly hire and continuing to employ violations.</a:t>
            </a:r>
          </a:p>
          <a:p>
            <a:pPr marL="214313" indent="-214313">
              <a:buClr>
                <a:schemeClr val="tx2"/>
              </a:buClr>
              <a:buFont typeface="Arial" panose="020B0604020202020204" pitchFamily="34" charset="0"/>
              <a:buChar char="•"/>
            </a:pPr>
            <a:r>
              <a:rPr lang="en-US" dirty="0"/>
              <a:t>Govt issues charging documents.  Possible outcomes:</a:t>
            </a:r>
          </a:p>
          <a:p>
            <a:pPr lvl="1">
              <a:buFont typeface="Arial" panose="020B0604020202020204" pitchFamily="34" charset="0"/>
              <a:buChar char="–"/>
            </a:pPr>
            <a:r>
              <a:rPr lang="en-US" dirty="0"/>
              <a:t>Negotiated settlement</a:t>
            </a:r>
          </a:p>
          <a:p>
            <a:pPr lvl="1">
              <a:buFont typeface="Arial" panose="020B0604020202020204" pitchFamily="34" charset="0"/>
              <a:buChar char="–"/>
            </a:pPr>
            <a:r>
              <a:rPr lang="en-US" dirty="0"/>
              <a:t>Hearing before Office of the Chief Administrative Hearing Officer (OCAHO) </a:t>
            </a:r>
          </a:p>
          <a:p>
            <a:pPr lvl="1">
              <a:buFont typeface="Arial" panose="020B0604020202020204" pitchFamily="34" charset="0"/>
              <a:buChar char="–"/>
            </a:pPr>
            <a:r>
              <a:rPr lang="en-US" dirty="0"/>
              <a:t>Final Order (if no action from employer)</a:t>
            </a:r>
          </a:p>
          <a:p>
            <a:endParaRPr lang="en-US" dirty="0"/>
          </a:p>
        </p:txBody>
      </p:sp>
      <p:sp>
        <p:nvSpPr>
          <p:cNvPr id="2" name="Title 1"/>
          <p:cNvSpPr>
            <a:spLocks noGrp="1"/>
          </p:cNvSpPr>
          <p:nvPr>
            <p:ph type="title"/>
          </p:nvPr>
        </p:nvSpPr>
        <p:spPr>
          <a:prstGeom prst="rect">
            <a:avLst/>
          </a:prstGeom>
        </p:spPr>
        <p:txBody>
          <a:bodyPr/>
          <a:lstStyle/>
          <a:p>
            <a:r>
              <a:rPr lang="en-US" dirty="0"/>
              <a:t>Notice of Intent to Fine (NIF)</a:t>
            </a:r>
          </a:p>
        </p:txBody>
      </p:sp>
    </p:spTree>
    <p:extLst>
      <p:ext uri="{BB962C8B-B14F-4D97-AF65-F5344CB8AC3E}">
        <p14:creationId xmlns:p14="http://schemas.microsoft.com/office/powerpoint/2010/main" val="233051878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US" dirty="0"/>
              <a:t>Penalties for Knowingly Hire / Continuing to Employ Violations</a:t>
            </a:r>
          </a:p>
        </p:txBody>
      </p:sp>
      <p:sp>
        <p:nvSpPr>
          <p:cNvPr id="5" name="Rectangle 1"/>
          <p:cNvSpPr>
            <a:spLocks noChangeArrowheads="1"/>
          </p:cNvSpPr>
          <p:nvPr/>
        </p:nvSpPr>
        <p:spPr bwMode="auto">
          <a:xfrm>
            <a:off x="1143000" y="732604"/>
            <a:ext cx="17634" cy="7784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defTabSz="514350"/>
            <a:r>
              <a:rPr lang="en-US" altLang="en-US" sz="506">
                <a:latin typeface="Arial" panose="020B0604020202020204" pitchFamily="34" charset="0"/>
              </a:rPr>
              <a:t> </a:t>
            </a:r>
            <a:endParaRPr lang="en-US" altLang="en-US" sz="1013">
              <a:latin typeface="Arial" panose="020B0604020202020204" pitchFamily="34" charset="0"/>
            </a:endParaRPr>
          </a:p>
        </p:txBody>
      </p:sp>
      <p:sp>
        <p:nvSpPr>
          <p:cNvPr id="7" name="Rectangle 2"/>
          <p:cNvSpPr>
            <a:spLocks noChangeArrowheads="1"/>
          </p:cNvSpPr>
          <p:nvPr/>
        </p:nvSpPr>
        <p:spPr bwMode="auto">
          <a:xfrm>
            <a:off x="1924348" y="2022945"/>
            <a:ext cx="17634" cy="7784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defTabSz="514350"/>
            <a:r>
              <a:rPr lang="en-US" altLang="en-US" sz="506">
                <a:latin typeface="Arial" panose="020B0604020202020204" pitchFamily="34" charset="0"/>
              </a:rPr>
              <a:t> </a:t>
            </a:r>
            <a:endParaRPr lang="en-US" altLang="en-US" sz="1013">
              <a:latin typeface="Arial" panose="020B0604020202020204" pitchFamily="34" charset="0"/>
            </a:endParaRPr>
          </a:p>
        </p:txBody>
      </p:sp>
      <p:pic>
        <p:nvPicPr>
          <p:cNvPr id="3" name="Picture 2">
            <a:extLst>
              <a:ext uri="{FF2B5EF4-FFF2-40B4-BE49-F238E27FC236}">
                <a16:creationId xmlns:a16="http://schemas.microsoft.com/office/drawing/2014/main" id="{BAACAC8C-35CA-4C3F-B106-2270C27D251A}"/>
              </a:ext>
            </a:extLst>
          </p:cNvPr>
          <p:cNvPicPr>
            <a:picLocks noChangeAspect="1"/>
          </p:cNvPicPr>
          <p:nvPr/>
        </p:nvPicPr>
        <p:blipFill>
          <a:blip r:embed="rId3"/>
          <a:stretch>
            <a:fillRect/>
          </a:stretch>
        </p:blipFill>
        <p:spPr>
          <a:xfrm>
            <a:off x="594879" y="2100787"/>
            <a:ext cx="4811480" cy="2508280"/>
          </a:xfrm>
          <a:prstGeom prst="rect">
            <a:avLst/>
          </a:prstGeom>
        </p:spPr>
      </p:pic>
      <p:sp>
        <p:nvSpPr>
          <p:cNvPr id="4" name="Rectangle 3">
            <a:extLst>
              <a:ext uri="{FF2B5EF4-FFF2-40B4-BE49-F238E27FC236}">
                <a16:creationId xmlns:a16="http://schemas.microsoft.com/office/drawing/2014/main" id="{B7271FB4-99A7-4F20-A230-2F5D9A7B3B86}"/>
              </a:ext>
            </a:extLst>
          </p:cNvPr>
          <p:cNvSpPr/>
          <p:nvPr/>
        </p:nvSpPr>
        <p:spPr>
          <a:xfrm>
            <a:off x="5562600" y="2431597"/>
            <a:ext cx="3378200" cy="923330"/>
          </a:xfrm>
          <a:prstGeom prst="rect">
            <a:avLst/>
          </a:prstGeom>
        </p:spPr>
        <p:txBody>
          <a:bodyPr wrap="square">
            <a:spAutoFit/>
          </a:bodyPr>
          <a:lstStyle/>
          <a:p>
            <a:pPr defTabSz="685800">
              <a:defRPr/>
            </a:pPr>
            <a:r>
              <a:rPr lang="en-US" sz="1800" dirty="0"/>
              <a:t>Source: </a:t>
            </a:r>
            <a:r>
              <a:rPr lang="en-US" sz="1800" dirty="0">
                <a:hlinkClick r:id="rId4"/>
              </a:rPr>
              <a:t>http://www.ice.gov/factsheets/i9-inspection</a:t>
            </a:r>
            <a:r>
              <a:rPr lang="en-US" sz="1800" dirty="0"/>
              <a:t> </a:t>
            </a:r>
          </a:p>
        </p:txBody>
      </p:sp>
    </p:spTree>
    <p:extLst>
      <p:ext uri="{BB962C8B-B14F-4D97-AF65-F5344CB8AC3E}">
        <p14:creationId xmlns:p14="http://schemas.microsoft.com/office/powerpoint/2010/main" val="37813252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3CC1B798-17AA-4E5D-8F20-CCBED40D9C60}"/>
              </a:ext>
            </a:extLst>
          </p:cNvPr>
          <p:cNvSpPr>
            <a:spLocks noGrp="1"/>
          </p:cNvSpPr>
          <p:nvPr>
            <p:ph sz="quarter" idx="12"/>
          </p:nvPr>
        </p:nvSpPr>
        <p:spPr/>
        <p:txBody>
          <a:bodyPr/>
          <a:lstStyle/>
          <a:p>
            <a:endParaRPr lang="en-US" dirty="0"/>
          </a:p>
          <a:p>
            <a:endParaRPr lang="en-US" dirty="0"/>
          </a:p>
          <a:p>
            <a:endParaRPr lang="en-US" dirty="0"/>
          </a:p>
          <a:p>
            <a:endParaRPr lang="en-US" dirty="0"/>
          </a:p>
          <a:p>
            <a:endParaRPr lang="en-US" dirty="0"/>
          </a:p>
          <a:p>
            <a:endParaRPr lang="en-US" dirty="0"/>
          </a:p>
          <a:p>
            <a:endParaRPr lang="en-US" dirty="0"/>
          </a:p>
          <a:p>
            <a:r>
              <a:rPr lang="en-US" sz="1800" dirty="0"/>
              <a:t>Source:  </a:t>
            </a:r>
            <a:r>
              <a:rPr lang="en-US" sz="1800" dirty="0">
                <a:hlinkClick r:id="rId2"/>
              </a:rPr>
              <a:t>https://www.hrdive.com/news/ice-worksite-investigations-are-already-double-that-of-last-year/523601</a:t>
            </a:r>
            <a:r>
              <a:rPr lang="en-US" sz="1800" dirty="0"/>
              <a:t> </a:t>
            </a:r>
          </a:p>
        </p:txBody>
      </p:sp>
      <p:sp>
        <p:nvSpPr>
          <p:cNvPr id="4" name="Title 3">
            <a:extLst>
              <a:ext uri="{FF2B5EF4-FFF2-40B4-BE49-F238E27FC236}">
                <a16:creationId xmlns:a16="http://schemas.microsoft.com/office/drawing/2014/main" id="{41B2B160-F73A-418A-9BD3-989B42620620}"/>
              </a:ext>
            </a:extLst>
          </p:cNvPr>
          <p:cNvSpPr>
            <a:spLocks noGrp="1"/>
          </p:cNvSpPr>
          <p:nvPr>
            <p:ph type="title"/>
          </p:nvPr>
        </p:nvSpPr>
        <p:spPr/>
        <p:txBody>
          <a:bodyPr/>
          <a:lstStyle/>
          <a:p>
            <a:r>
              <a:rPr lang="en-US" dirty="0"/>
              <a:t>Enforcement Trends 2018</a:t>
            </a:r>
            <a:br>
              <a:rPr lang="en-US" dirty="0"/>
            </a:br>
            <a:endParaRPr lang="en-US" dirty="0"/>
          </a:p>
        </p:txBody>
      </p:sp>
      <p:graphicFrame>
        <p:nvGraphicFramePr>
          <p:cNvPr id="2" name="Table 1">
            <a:extLst>
              <a:ext uri="{FF2B5EF4-FFF2-40B4-BE49-F238E27FC236}">
                <a16:creationId xmlns:a16="http://schemas.microsoft.com/office/drawing/2014/main" id="{46268CE0-BFBF-41A7-99F3-BD29D7D9BAC1}"/>
              </a:ext>
            </a:extLst>
          </p:cNvPr>
          <p:cNvGraphicFramePr>
            <a:graphicFrameLocks noGrp="1"/>
          </p:cNvGraphicFramePr>
          <p:nvPr>
            <p:extLst>
              <p:ext uri="{D42A27DB-BD31-4B8C-83A1-F6EECF244321}">
                <p14:modId xmlns:p14="http://schemas.microsoft.com/office/powerpoint/2010/main" val="4047114413"/>
              </p:ext>
            </p:extLst>
          </p:nvPr>
        </p:nvGraphicFramePr>
        <p:xfrm>
          <a:off x="2286000" y="1760893"/>
          <a:ext cx="4572000" cy="2194560"/>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4132932454"/>
                    </a:ext>
                  </a:extLst>
                </a:gridCol>
                <a:gridCol w="1524000">
                  <a:extLst>
                    <a:ext uri="{9D8B030D-6E8A-4147-A177-3AD203B41FA5}">
                      <a16:colId xmlns:a16="http://schemas.microsoft.com/office/drawing/2014/main" val="3779424544"/>
                    </a:ext>
                  </a:extLst>
                </a:gridCol>
                <a:gridCol w="1524000">
                  <a:extLst>
                    <a:ext uri="{9D8B030D-6E8A-4147-A177-3AD203B41FA5}">
                      <a16:colId xmlns:a16="http://schemas.microsoft.com/office/drawing/2014/main" val="3694380491"/>
                    </a:ext>
                  </a:extLst>
                </a:gridCol>
              </a:tblGrid>
              <a:tr h="480060">
                <a:tc>
                  <a:txBody>
                    <a:bodyPr/>
                    <a:lstStyle/>
                    <a:p>
                      <a:pPr algn="l"/>
                      <a:r>
                        <a:rPr lang="en-US" sz="1400" dirty="0"/>
                        <a:t>Enforcement action</a:t>
                      </a:r>
                    </a:p>
                  </a:txBody>
                  <a:tcPr marL="68580" marR="68580" marT="34290" marB="34290"/>
                </a:tc>
                <a:tc>
                  <a:txBody>
                    <a:bodyPr/>
                    <a:lstStyle/>
                    <a:p>
                      <a:pPr algn="l"/>
                      <a:r>
                        <a:rPr lang="en-US" sz="1400" dirty="0"/>
                        <a:t>10/1/17-5/4/18</a:t>
                      </a:r>
                    </a:p>
                  </a:txBody>
                  <a:tcPr marL="68580" marR="68580" marT="34290" marB="34290"/>
                </a:tc>
                <a:tc>
                  <a:txBody>
                    <a:bodyPr/>
                    <a:lstStyle/>
                    <a:p>
                      <a:pPr algn="l"/>
                      <a:r>
                        <a:rPr lang="en-US" sz="1400" dirty="0"/>
                        <a:t>10/1/16-9/30/17</a:t>
                      </a:r>
                    </a:p>
                  </a:txBody>
                  <a:tcPr marL="68580" marR="68580" marT="34290" marB="34290"/>
                </a:tc>
                <a:extLst>
                  <a:ext uri="{0D108BD9-81ED-4DB2-BD59-A6C34878D82A}">
                    <a16:rowId xmlns:a16="http://schemas.microsoft.com/office/drawing/2014/main" val="1853242168"/>
                  </a:ext>
                </a:extLst>
              </a:tr>
              <a:tr h="6858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worksite investigations</a:t>
                      </a:r>
                    </a:p>
                    <a:p>
                      <a:pPr algn="l"/>
                      <a:endParaRPr lang="en-US" sz="1400" dirty="0"/>
                    </a:p>
                  </a:txBody>
                  <a:tcPr marL="68580" marR="68580" marT="34290" marB="34290"/>
                </a:tc>
                <a:tc>
                  <a:txBody>
                    <a:bodyPr/>
                    <a:lstStyle/>
                    <a:p>
                      <a:pPr algn="l"/>
                      <a:r>
                        <a:rPr lang="en-US" sz="1400" dirty="0"/>
                        <a:t>3,510</a:t>
                      </a:r>
                    </a:p>
                  </a:txBody>
                  <a:tcPr marL="68580" marR="68580" marT="34290" marB="34290"/>
                </a:tc>
                <a:tc>
                  <a:txBody>
                    <a:bodyPr/>
                    <a:lstStyle/>
                    <a:p>
                      <a:pPr algn="l"/>
                      <a:r>
                        <a:rPr lang="en-US" sz="1400" dirty="0"/>
                        <a:t>1,716 </a:t>
                      </a:r>
                    </a:p>
                  </a:txBody>
                  <a:tcPr marL="68580" marR="68580" marT="34290" marB="34290"/>
                </a:tc>
                <a:extLst>
                  <a:ext uri="{0D108BD9-81ED-4DB2-BD59-A6C34878D82A}">
                    <a16:rowId xmlns:a16="http://schemas.microsoft.com/office/drawing/2014/main" val="3466596006"/>
                  </a:ext>
                </a:extLst>
              </a:tr>
              <a:tr h="278130">
                <a:tc>
                  <a:txBody>
                    <a:bodyPr/>
                    <a:lstStyle/>
                    <a:p>
                      <a:pPr algn="l"/>
                      <a:r>
                        <a:rPr lang="en-US" sz="1400" dirty="0"/>
                        <a:t>I-9 audits </a:t>
                      </a:r>
                    </a:p>
                  </a:txBody>
                  <a:tcPr marL="68580" marR="68580" marT="34290" marB="34290"/>
                </a:tc>
                <a:tc>
                  <a:txBody>
                    <a:bodyPr/>
                    <a:lstStyle/>
                    <a:p>
                      <a:pPr algn="l"/>
                      <a:r>
                        <a:rPr lang="en-US" sz="1400" dirty="0"/>
                        <a:t>2,282</a:t>
                      </a:r>
                    </a:p>
                  </a:txBody>
                  <a:tcPr marL="68580" marR="68580" marT="34290" marB="34290"/>
                </a:tc>
                <a:tc>
                  <a:txBody>
                    <a:bodyPr/>
                    <a:lstStyle/>
                    <a:p>
                      <a:pPr algn="l"/>
                      <a:r>
                        <a:rPr lang="en-US" sz="1400" dirty="0"/>
                        <a:t>1,360</a:t>
                      </a:r>
                    </a:p>
                  </a:txBody>
                  <a:tcPr marL="68580" marR="68580" marT="34290" marB="34290"/>
                </a:tc>
                <a:extLst>
                  <a:ext uri="{0D108BD9-81ED-4DB2-BD59-A6C34878D82A}">
                    <a16:rowId xmlns:a16="http://schemas.microsoft.com/office/drawing/2014/main" val="3788989161"/>
                  </a:ext>
                </a:extLst>
              </a:tr>
              <a:tr h="6858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worksite-related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arrests</a:t>
                      </a:r>
                    </a:p>
                    <a:p>
                      <a:pPr algn="l"/>
                      <a:endParaRPr lang="en-US" sz="1400" dirty="0"/>
                    </a:p>
                  </a:txBody>
                  <a:tcPr marL="68580" marR="68580" marT="34290" marB="34290"/>
                </a:tc>
                <a:tc>
                  <a:txBody>
                    <a:bodyPr/>
                    <a:lstStyle/>
                    <a:p>
                      <a:pPr algn="l"/>
                      <a:r>
                        <a:rPr lang="en-US" sz="1400" dirty="0"/>
                        <a:t>594 criminal </a:t>
                      </a:r>
                      <a:br>
                        <a:rPr lang="en-US" sz="1400" dirty="0"/>
                      </a:br>
                      <a:r>
                        <a:rPr lang="en-US" sz="1400" dirty="0"/>
                        <a:t>610 admin</a:t>
                      </a:r>
                    </a:p>
                  </a:txBody>
                  <a:tcPr marL="68580" marR="68580" marT="34290" marB="34290"/>
                </a:tc>
                <a:tc>
                  <a:txBody>
                    <a:bodyPr/>
                    <a:lstStyle/>
                    <a:p>
                      <a:pPr algn="l"/>
                      <a:r>
                        <a:rPr lang="en-US" sz="1400" dirty="0"/>
                        <a:t>139 criminal </a:t>
                      </a:r>
                    </a:p>
                    <a:p>
                      <a:pPr algn="l"/>
                      <a:r>
                        <a:rPr lang="en-US" sz="1400" dirty="0"/>
                        <a:t>172 admin</a:t>
                      </a:r>
                    </a:p>
                  </a:txBody>
                  <a:tcPr marL="68580" marR="68580" marT="34290" marB="34290"/>
                </a:tc>
                <a:extLst>
                  <a:ext uri="{0D108BD9-81ED-4DB2-BD59-A6C34878D82A}">
                    <a16:rowId xmlns:a16="http://schemas.microsoft.com/office/drawing/2014/main" val="1397796091"/>
                  </a:ext>
                </a:extLst>
              </a:tr>
            </a:tbl>
          </a:graphicData>
        </a:graphic>
      </p:graphicFrame>
    </p:spTree>
    <p:extLst>
      <p:ext uri="{BB962C8B-B14F-4D97-AF65-F5344CB8AC3E}">
        <p14:creationId xmlns:p14="http://schemas.microsoft.com/office/powerpoint/2010/main" val="256914737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US" dirty="0"/>
              <a:t>Penalties for Substantive/ Uncorrected Technical Violations (“paperwork violations”)</a:t>
            </a:r>
          </a:p>
        </p:txBody>
      </p:sp>
      <p:sp>
        <p:nvSpPr>
          <p:cNvPr id="5" name="Rectangle 1"/>
          <p:cNvSpPr>
            <a:spLocks noChangeArrowheads="1"/>
          </p:cNvSpPr>
          <p:nvPr/>
        </p:nvSpPr>
        <p:spPr bwMode="auto">
          <a:xfrm>
            <a:off x="1143000" y="732604"/>
            <a:ext cx="17634" cy="7784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defTabSz="514350"/>
            <a:r>
              <a:rPr lang="en-US" altLang="en-US" sz="506">
                <a:latin typeface="Arial" panose="020B0604020202020204" pitchFamily="34" charset="0"/>
              </a:rPr>
              <a:t> </a:t>
            </a:r>
            <a:endParaRPr lang="en-US" altLang="en-US" sz="1013">
              <a:latin typeface="Arial" panose="020B0604020202020204" pitchFamily="34" charset="0"/>
            </a:endParaRPr>
          </a:p>
        </p:txBody>
      </p:sp>
      <p:sp>
        <p:nvSpPr>
          <p:cNvPr id="7" name="Rectangle 2"/>
          <p:cNvSpPr>
            <a:spLocks noChangeArrowheads="1"/>
          </p:cNvSpPr>
          <p:nvPr/>
        </p:nvSpPr>
        <p:spPr bwMode="auto">
          <a:xfrm>
            <a:off x="1924348" y="2022945"/>
            <a:ext cx="17634" cy="7784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defTabSz="514350"/>
            <a:r>
              <a:rPr lang="en-US" altLang="en-US" sz="506">
                <a:latin typeface="Arial" panose="020B0604020202020204" pitchFamily="34" charset="0"/>
              </a:rPr>
              <a:t> </a:t>
            </a:r>
            <a:endParaRPr lang="en-US" altLang="en-US" sz="1013">
              <a:latin typeface="Arial" panose="020B0604020202020204" pitchFamily="34" charset="0"/>
            </a:endParaRPr>
          </a:p>
        </p:txBody>
      </p:sp>
      <p:pic>
        <p:nvPicPr>
          <p:cNvPr id="3" name="Picture 2">
            <a:extLst>
              <a:ext uri="{FF2B5EF4-FFF2-40B4-BE49-F238E27FC236}">
                <a16:creationId xmlns:a16="http://schemas.microsoft.com/office/drawing/2014/main" id="{4B2BA4B4-869C-4CBB-800F-21CE6B5545FB}"/>
              </a:ext>
            </a:extLst>
          </p:cNvPr>
          <p:cNvPicPr>
            <a:picLocks noChangeAspect="1"/>
          </p:cNvPicPr>
          <p:nvPr/>
        </p:nvPicPr>
        <p:blipFill>
          <a:blip r:embed="rId3"/>
          <a:stretch>
            <a:fillRect/>
          </a:stretch>
        </p:blipFill>
        <p:spPr>
          <a:xfrm>
            <a:off x="2128676" y="2022945"/>
            <a:ext cx="4886649" cy="2445972"/>
          </a:xfrm>
          <a:prstGeom prst="rect">
            <a:avLst/>
          </a:prstGeom>
        </p:spPr>
      </p:pic>
    </p:spTree>
    <p:extLst>
      <p:ext uri="{BB962C8B-B14F-4D97-AF65-F5344CB8AC3E}">
        <p14:creationId xmlns:p14="http://schemas.microsoft.com/office/powerpoint/2010/main" val="407004240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B989029-32DF-4DD4-B237-0AA3D62F139E}"/>
              </a:ext>
            </a:extLst>
          </p:cNvPr>
          <p:cNvSpPr>
            <a:spLocks noGrp="1"/>
          </p:cNvSpPr>
          <p:nvPr>
            <p:ph type="title"/>
          </p:nvPr>
        </p:nvSpPr>
        <p:spPr/>
        <p:txBody>
          <a:bodyPr/>
          <a:lstStyle/>
          <a:p>
            <a:r>
              <a:rPr lang="en-US"/>
              <a:t>Appendix B:</a:t>
            </a:r>
            <a:br>
              <a:rPr lang="en-US"/>
            </a:br>
            <a:r>
              <a:rPr lang="en-US"/>
              <a:t>E-Verify </a:t>
            </a:r>
            <a:endParaRPr lang="en-US" dirty="0"/>
          </a:p>
        </p:txBody>
      </p:sp>
      <p:pic>
        <p:nvPicPr>
          <p:cNvPr id="8" name="Picture 7">
            <a:extLst>
              <a:ext uri="{FF2B5EF4-FFF2-40B4-BE49-F238E27FC236}">
                <a16:creationId xmlns:a16="http://schemas.microsoft.com/office/drawing/2014/main" id="{5EA04D6A-8FF9-445E-A20A-AF01CC4B9D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5622" y="2069581"/>
            <a:ext cx="2612756" cy="2634711"/>
          </a:xfrm>
          <a:prstGeom prst="rect">
            <a:avLst/>
          </a:prstGeom>
        </p:spPr>
      </p:pic>
    </p:spTree>
    <p:extLst>
      <p:ext uri="{BB962C8B-B14F-4D97-AF65-F5344CB8AC3E}">
        <p14:creationId xmlns:p14="http://schemas.microsoft.com/office/powerpoint/2010/main" val="148421607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7BB1683-6680-4553-9D4E-F34FD20EBF94}"/>
              </a:ext>
            </a:extLst>
          </p:cNvPr>
          <p:cNvGrpSpPr/>
          <p:nvPr/>
        </p:nvGrpSpPr>
        <p:grpSpPr>
          <a:xfrm>
            <a:off x="1499951" y="1005503"/>
            <a:ext cx="5137812" cy="3226385"/>
            <a:chOff x="676654" y="1218010"/>
            <a:chExt cx="7067172" cy="4170760"/>
          </a:xfrm>
        </p:grpSpPr>
        <p:grpSp>
          <p:nvGrpSpPr>
            <p:cNvPr id="2" name="Group 303"/>
            <p:cNvGrpSpPr>
              <a:grpSpLocks/>
            </p:cNvGrpSpPr>
            <p:nvPr/>
          </p:nvGrpSpPr>
          <p:grpSpPr bwMode="auto">
            <a:xfrm>
              <a:off x="3590925" y="5039917"/>
              <a:ext cx="1781175" cy="348853"/>
              <a:chOff x="267" y="3211"/>
              <a:chExt cx="5261" cy="929"/>
            </a:xfrm>
          </p:grpSpPr>
          <p:sp>
            <p:nvSpPr>
              <p:cNvPr id="5" name="Rectangle 300"/>
              <p:cNvSpPr>
                <a:spLocks noChangeArrowheads="1"/>
              </p:cNvSpPr>
              <p:nvPr/>
            </p:nvSpPr>
            <p:spPr bwMode="auto">
              <a:xfrm>
                <a:off x="2075" y="3211"/>
                <a:ext cx="1646" cy="926"/>
              </a:xfrm>
              <a:prstGeom prst="rect">
                <a:avLst/>
              </a:prstGeom>
              <a:solidFill>
                <a:srgbClr val="F3C358"/>
              </a:solidFill>
              <a:ln w="38100">
                <a:noFill/>
                <a:miter lim="800000"/>
                <a:headEnd/>
                <a:tailEnd/>
              </a:ln>
            </p:spPr>
            <p:txBody>
              <a:bodyPr anchor="ctr"/>
              <a:lstStyle/>
              <a:p>
                <a:pPr eaLnBrk="1" hangingPunct="1">
                  <a:defRPr/>
                </a:pPr>
                <a:endParaRPr lang="en-US" sz="1125" dirty="0">
                  <a:effectLst>
                    <a:outerShdw blurRad="38100" dist="38100" dir="2700000" algn="tl">
                      <a:srgbClr val="FFFFFF"/>
                    </a:outerShdw>
                  </a:effectLst>
                  <a:ea typeface="ＭＳ Ｐゴシック" pitchFamily="-80" charset="-128"/>
                </a:endParaRPr>
              </a:p>
            </p:txBody>
          </p:sp>
          <p:sp>
            <p:nvSpPr>
              <p:cNvPr id="6" name="Rectangle 301"/>
              <p:cNvSpPr>
                <a:spLocks noChangeArrowheads="1"/>
              </p:cNvSpPr>
              <p:nvPr/>
            </p:nvSpPr>
            <p:spPr bwMode="auto">
              <a:xfrm>
                <a:off x="3882" y="3211"/>
                <a:ext cx="1646" cy="926"/>
              </a:xfrm>
              <a:prstGeom prst="rect">
                <a:avLst/>
              </a:prstGeom>
              <a:solidFill>
                <a:srgbClr val="CC0033"/>
              </a:solidFill>
              <a:ln w="38100">
                <a:noFill/>
                <a:miter lim="800000"/>
                <a:headEnd/>
                <a:tailEnd/>
              </a:ln>
            </p:spPr>
            <p:txBody>
              <a:bodyPr anchor="ctr"/>
              <a:lstStyle/>
              <a:p>
                <a:pPr eaLnBrk="1" hangingPunct="1">
                  <a:defRPr/>
                </a:pPr>
                <a:endParaRPr lang="en-US" sz="1125" dirty="0">
                  <a:solidFill>
                    <a:schemeClr val="bg1"/>
                  </a:solidFill>
                  <a:effectLst>
                    <a:outerShdw blurRad="38100" dist="38100" dir="2700000" algn="tl">
                      <a:srgbClr val="000000"/>
                    </a:outerShdw>
                  </a:effectLst>
                  <a:ea typeface="ＭＳ Ｐゴシック" pitchFamily="-80" charset="-128"/>
                </a:endParaRPr>
              </a:p>
            </p:txBody>
          </p:sp>
          <p:sp>
            <p:nvSpPr>
              <p:cNvPr id="7" name="Rectangle 302"/>
              <p:cNvSpPr>
                <a:spLocks noChangeArrowheads="1"/>
              </p:cNvSpPr>
              <p:nvPr/>
            </p:nvSpPr>
            <p:spPr bwMode="auto">
              <a:xfrm>
                <a:off x="267" y="3211"/>
                <a:ext cx="1646" cy="929"/>
              </a:xfrm>
              <a:prstGeom prst="rect">
                <a:avLst/>
              </a:prstGeom>
              <a:solidFill>
                <a:srgbClr val="339900"/>
              </a:solidFill>
              <a:ln w="38100">
                <a:noFill/>
                <a:miter lim="800000"/>
                <a:headEnd/>
                <a:tailEnd/>
              </a:ln>
            </p:spPr>
            <p:txBody>
              <a:bodyPr anchor="ctr"/>
              <a:lstStyle/>
              <a:p>
                <a:pPr eaLnBrk="1" hangingPunct="1">
                  <a:spcBef>
                    <a:spcPct val="20000"/>
                  </a:spcBef>
                  <a:defRPr/>
                </a:pPr>
                <a:endParaRPr lang="en-US" sz="1125" dirty="0">
                  <a:solidFill>
                    <a:schemeClr val="bg1"/>
                  </a:solidFill>
                  <a:effectLst>
                    <a:outerShdw blurRad="38100" dist="38100" dir="2700000" algn="tl">
                      <a:srgbClr val="000000"/>
                    </a:outerShdw>
                  </a:effectLst>
                  <a:ea typeface="ＭＳ Ｐゴシック" pitchFamily="-80" charset="-128"/>
                </a:endParaRPr>
              </a:p>
            </p:txBody>
          </p:sp>
        </p:grpSp>
        <p:sp>
          <p:nvSpPr>
            <p:cNvPr id="8" name="AutoShape 244"/>
            <p:cNvSpPr>
              <a:spLocks noChangeArrowheads="1"/>
            </p:cNvSpPr>
            <p:nvPr/>
          </p:nvSpPr>
          <p:spPr bwMode="auto">
            <a:xfrm>
              <a:off x="3033713" y="3037285"/>
              <a:ext cx="648891" cy="413147"/>
            </a:xfrm>
            <a:prstGeom prst="rightArrow">
              <a:avLst>
                <a:gd name="adj1" fmla="val 33333"/>
                <a:gd name="adj2" fmla="val 56250"/>
              </a:avLst>
            </a:prstGeom>
            <a:gradFill rotWithShape="1">
              <a:gsLst>
                <a:gs pos="0">
                  <a:schemeClr val="bg1"/>
                </a:gs>
                <a:gs pos="100000">
                  <a:schemeClr val="tx1">
                    <a:lumMod val="75000"/>
                    <a:lumOff val="25000"/>
                  </a:schemeClr>
                </a:gs>
              </a:gsLst>
              <a:lin ang="0" scaled="1"/>
            </a:gradFill>
            <a:ln w="9525">
              <a:noFill/>
              <a:miter lim="800000"/>
              <a:headEnd/>
              <a:tailEnd/>
            </a:ln>
          </p:spPr>
          <p:txBody>
            <a:bodyPr wrap="none" anchor="ctr"/>
            <a:lstStyle/>
            <a:p>
              <a:pPr eaLnBrk="1" hangingPunct="1">
                <a:spcBef>
                  <a:spcPct val="30000"/>
                </a:spcBef>
                <a:defRPr/>
              </a:pPr>
              <a:endParaRPr lang="en-US" sz="1013" dirty="0">
                <a:solidFill>
                  <a:schemeClr val="bg1"/>
                </a:solidFill>
                <a:effectLst>
                  <a:outerShdw blurRad="38100" dist="38100" dir="2700000" algn="tl">
                    <a:srgbClr val="C0C0C0"/>
                  </a:outerShdw>
                </a:effectLst>
                <a:ea typeface="ＭＳ Ｐゴシック" pitchFamily="-80" charset="-128"/>
              </a:endParaRPr>
            </a:p>
          </p:txBody>
        </p:sp>
        <p:grpSp>
          <p:nvGrpSpPr>
            <p:cNvPr id="3" name="Group 278" descr="Picture of Computer Monitor"/>
            <p:cNvGrpSpPr>
              <a:grpSpLocks/>
            </p:cNvGrpSpPr>
            <p:nvPr/>
          </p:nvGrpSpPr>
          <p:grpSpPr bwMode="auto">
            <a:xfrm>
              <a:off x="3720705" y="2614613"/>
              <a:ext cx="1877615" cy="1533525"/>
              <a:chOff x="2592" y="1632"/>
              <a:chExt cx="1776" cy="1200"/>
            </a:xfrm>
          </p:grpSpPr>
          <p:grpSp>
            <p:nvGrpSpPr>
              <p:cNvPr id="64526" name="Group 239"/>
              <p:cNvGrpSpPr>
                <a:grpSpLocks/>
              </p:cNvGrpSpPr>
              <p:nvPr/>
            </p:nvGrpSpPr>
            <p:grpSpPr bwMode="auto">
              <a:xfrm>
                <a:off x="2591" y="1633"/>
                <a:ext cx="1775" cy="1202"/>
                <a:chOff x="2401" y="1824"/>
                <a:chExt cx="1419" cy="1032"/>
              </a:xfrm>
            </p:grpSpPr>
            <p:sp>
              <p:nvSpPr>
                <p:cNvPr id="13" name="Freeform 21"/>
                <p:cNvSpPr>
                  <a:spLocks/>
                </p:cNvSpPr>
                <p:nvPr/>
              </p:nvSpPr>
              <p:spPr bwMode="auto">
                <a:xfrm>
                  <a:off x="2702" y="2638"/>
                  <a:ext cx="411" cy="102"/>
                </a:xfrm>
                <a:custGeom>
                  <a:avLst/>
                  <a:gdLst>
                    <a:gd name="T0" fmla="*/ 0 w 818"/>
                    <a:gd name="T1" fmla="*/ 52 h 207"/>
                    <a:gd name="T2" fmla="*/ 206 w 818"/>
                    <a:gd name="T3" fmla="*/ 42 h 207"/>
                    <a:gd name="T4" fmla="*/ 201 w 818"/>
                    <a:gd name="T5" fmla="*/ 0 h 207"/>
                    <a:gd name="T6" fmla="*/ 7 w 818"/>
                    <a:gd name="T7" fmla="*/ 23 h 207"/>
                    <a:gd name="T8" fmla="*/ 0 w 818"/>
                    <a:gd name="T9" fmla="*/ 52 h 207"/>
                    <a:gd name="T10" fmla="*/ 0 60000 65536"/>
                    <a:gd name="T11" fmla="*/ 0 60000 65536"/>
                    <a:gd name="T12" fmla="*/ 0 60000 65536"/>
                    <a:gd name="T13" fmla="*/ 0 60000 65536"/>
                    <a:gd name="T14" fmla="*/ 0 60000 65536"/>
                    <a:gd name="T15" fmla="*/ 0 w 818"/>
                    <a:gd name="T16" fmla="*/ 0 h 207"/>
                    <a:gd name="T17" fmla="*/ 818 w 818"/>
                    <a:gd name="T18" fmla="*/ 207 h 207"/>
                  </a:gdLst>
                  <a:ahLst/>
                  <a:cxnLst>
                    <a:cxn ang="T10">
                      <a:pos x="T0" y="T1"/>
                    </a:cxn>
                    <a:cxn ang="T11">
                      <a:pos x="T2" y="T3"/>
                    </a:cxn>
                    <a:cxn ang="T12">
                      <a:pos x="T4" y="T5"/>
                    </a:cxn>
                    <a:cxn ang="T13">
                      <a:pos x="T6" y="T7"/>
                    </a:cxn>
                    <a:cxn ang="T14">
                      <a:pos x="T8" y="T9"/>
                    </a:cxn>
                  </a:cxnLst>
                  <a:rect l="T15" t="T16" r="T17" b="T18"/>
                  <a:pathLst>
                    <a:path w="818" h="207">
                      <a:moveTo>
                        <a:pt x="0" y="207"/>
                      </a:moveTo>
                      <a:lnTo>
                        <a:pt x="818" y="167"/>
                      </a:lnTo>
                      <a:lnTo>
                        <a:pt x="803" y="0"/>
                      </a:lnTo>
                      <a:lnTo>
                        <a:pt x="28" y="91"/>
                      </a:lnTo>
                      <a:lnTo>
                        <a:pt x="0" y="207"/>
                      </a:lnTo>
                      <a:close/>
                    </a:path>
                  </a:pathLst>
                </a:custGeom>
                <a:solidFill>
                  <a:srgbClr val="A0BAE2"/>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14" name="Freeform 23"/>
                <p:cNvSpPr>
                  <a:spLocks/>
                </p:cNvSpPr>
                <p:nvPr/>
              </p:nvSpPr>
              <p:spPr bwMode="auto">
                <a:xfrm>
                  <a:off x="2401" y="2412"/>
                  <a:ext cx="195" cy="304"/>
                </a:xfrm>
                <a:custGeom>
                  <a:avLst/>
                  <a:gdLst>
                    <a:gd name="T0" fmla="*/ 12 w 390"/>
                    <a:gd name="T1" fmla="*/ 1 h 608"/>
                    <a:gd name="T2" fmla="*/ 48 w 390"/>
                    <a:gd name="T3" fmla="*/ 0 h 608"/>
                    <a:gd name="T4" fmla="*/ 84 w 390"/>
                    <a:gd name="T5" fmla="*/ 1 h 608"/>
                    <a:gd name="T6" fmla="*/ 88 w 390"/>
                    <a:gd name="T7" fmla="*/ 20 h 608"/>
                    <a:gd name="T8" fmla="*/ 92 w 390"/>
                    <a:gd name="T9" fmla="*/ 38 h 608"/>
                    <a:gd name="T10" fmla="*/ 94 w 390"/>
                    <a:gd name="T11" fmla="*/ 54 h 608"/>
                    <a:gd name="T12" fmla="*/ 96 w 390"/>
                    <a:gd name="T13" fmla="*/ 71 h 608"/>
                    <a:gd name="T14" fmla="*/ 97 w 390"/>
                    <a:gd name="T15" fmla="*/ 87 h 608"/>
                    <a:gd name="T16" fmla="*/ 98 w 390"/>
                    <a:gd name="T17" fmla="*/ 104 h 608"/>
                    <a:gd name="T18" fmla="*/ 98 w 390"/>
                    <a:gd name="T19" fmla="*/ 121 h 608"/>
                    <a:gd name="T20" fmla="*/ 98 w 390"/>
                    <a:gd name="T21" fmla="*/ 140 h 608"/>
                    <a:gd name="T22" fmla="*/ 56 w 390"/>
                    <a:gd name="T23" fmla="*/ 152 h 608"/>
                    <a:gd name="T24" fmla="*/ 0 w 390"/>
                    <a:gd name="T25" fmla="*/ 143 h 608"/>
                    <a:gd name="T26" fmla="*/ 1 w 390"/>
                    <a:gd name="T27" fmla="*/ 101 h 608"/>
                    <a:gd name="T28" fmla="*/ 6 w 390"/>
                    <a:gd name="T29" fmla="*/ 34 h 608"/>
                    <a:gd name="T30" fmla="*/ 12 w 390"/>
                    <a:gd name="T31" fmla="*/ 1 h 60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90"/>
                    <a:gd name="T49" fmla="*/ 0 h 608"/>
                    <a:gd name="T50" fmla="*/ 390 w 390"/>
                    <a:gd name="T51" fmla="*/ 608 h 60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90" h="608">
                      <a:moveTo>
                        <a:pt x="50" y="7"/>
                      </a:moveTo>
                      <a:lnTo>
                        <a:pt x="192" y="0"/>
                      </a:lnTo>
                      <a:lnTo>
                        <a:pt x="333" y="7"/>
                      </a:lnTo>
                      <a:lnTo>
                        <a:pt x="352" y="81"/>
                      </a:lnTo>
                      <a:lnTo>
                        <a:pt x="365" y="151"/>
                      </a:lnTo>
                      <a:lnTo>
                        <a:pt x="375" y="217"/>
                      </a:lnTo>
                      <a:lnTo>
                        <a:pt x="382" y="283"/>
                      </a:lnTo>
                      <a:lnTo>
                        <a:pt x="387" y="348"/>
                      </a:lnTo>
                      <a:lnTo>
                        <a:pt x="389" y="416"/>
                      </a:lnTo>
                      <a:lnTo>
                        <a:pt x="390" y="485"/>
                      </a:lnTo>
                      <a:lnTo>
                        <a:pt x="390" y="560"/>
                      </a:lnTo>
                      <a:lnTo>
                        <a:pt x="225" y="608"/>
                      </a:lnTo>
                      <a:lnTo>
                        <a:pt x="0" y="570"/>
                      </a:lnTo>
                      <a:lnTo>
                        <a:pt x="1" y="407"/>
                      </a:lnTo>
                      <a:lnTo>
                        <a:pt x="22" y="136"/>
                      </a:lnTo>
                      <a:lnTo>
                        <a:pt x="50" y="7"/>
                      </a:lnTo>
                      <a:close/>
                    </a:path>
                  </a:pathLst>
                </a:custGeom>
                <a:solidFill>
                  <a:srgbClr val="3A4447"/>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15" name="Freeform 24"/>
                <p:cNvSpPr>
                  <a:spLocks/>
                </p:cNvSpPr>
                <p:nvPr/>
              </p:nvSpPr>
              <p:spPr bwMode="auto">
                <a:xfrm>
                  <a:off x="2401" y="2444"/>
                  <a:ext cx="118" cy="238"/>
                </a:xfrm>
                <a:custGeom>
                  <a:avLst/>
                  <a:gdLst>
                    <a:gd name="T0" fmla="*/ 9 w 235"/>
                    <a:gd name="T1" fmla="*/ 1 h 477"/>
                    <a:gd name="T2" fmla="*/ 31 w 235"/>
                    <a:gd name="T3" fmla="*/ 0 h 477"/>
                    <a:gd name="T4" fmla="*/ 57 w 235"/>
                    <a:gd name="T5" fmla="*/ 2 h 477"/>
                    <a:gd name="T6" fmla="*/ 59 w 235"/>
                    <a:gd name="T7" fmla="*/ 31 h 477"/>
                    <a:gd name="T8" fmla="*/ 59 w 235"/>
                    <a:gd name="T9" fmla="*/ 62 h 477"/>
                    <a:gd name="T10" fmla="*/ 59 w 235"/>
                    <a:gd name="T11" fmla="*/ 91 h 477"/>
                    <a:gd name="T12" fmla="*/ 57 w 235"/>
                    <a:gd name="T13" fmla="*/ 119 h 477"/>
                    <a:gd name="T14" fmla="*/ 50 w 235"/>
                    <a:gd name="T15" fmla="*/ 119 h 477"/>
                    <a:gd name="T16" fmla="*/ 43 w 235"/>
                    <a:gd name="T17" fmla="*/ 118 h 477"/>
                    <a:gd name="T18" fmla="*/ 35 w 235"/>
                    <a:gd name="T19" fmla="*/ 118 h 477"/>
                    <a:gd name="T20" fmla="*/ 28 w 235"/>
                    <a:gd name="T21" fmla="*/ 117 h 477"/>
                    <a:gd name="T22" fmla="*/ 21 w 235"/>
                    <a:gd name="T23" fmla="*/ 117 h 477"/>
                    <a:gd name="T24" fmla="*/ 14 w 235"/>
                    <a:gd name="T25" fmla="*/ 116 h 477"/>
                    <a:gd name="T26" fmla="*/ 7 w 235"/>
                    <a:gd name="T27" fmla="*/ 115 h 477"/>
                    <a:gd name="T28" fmla="*/ 0 w 235"/>
                    <a:gd name="T29" fmla="*/ 115 h 477"/>
                    <a:gd name="T30" fmla="*/ 0 w 235"/>
                    <a:gd name="T31" fmla="*/ 84 h 477"/>
                    <a:gd name="T32" fmla="*/ 1 w 235"/>
                    <a:gd name="T33" fmla="*/ 57 h 477"/>
                    <a:gd name="T34" fmla="*/ 4 w 235"/>
                    <a:gd name="T35" fmla="*/ 31 h 477"/>
                    <a:gd name="T36" fmla="*/ 9 w 235"/>
                    <a:gd name="T37" fmla="*/ 1 h 47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5"/>
                    <a:gd name="T58" fmla="*/ 0 h 477"/>
                    <a:gd name="T59" fmla="*/ 235 w 235"/>
                    <a:gd name="T60" fmla="*/ 477 h 47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5" h="477">
                      <a:moveTo>
                        <a:pt x="33" y="7"/>
                      </a:moveTo>
                      <a:lnTo>
                        <a:pt x="121" y="0"/>
                      </a:lnTo>
                      <a:lnTo>
                        <a:pt x="227" y="8"/>
                      </a:lnTo>
                      <a:lnTo>
                        <a:pt x="234" y="126"/>
                      </a:lnTo>
                      <a:lnTo>
                        <a:pt x="235" y="249"/>
                      </a:lnTo>
                      <a:lnTo>
                        <a:pt x="234" y="367"/>
                      </a:lnTo>
                      <a:lnTo>
                        <a:pt x="227" y="477"/>
                      </a:lnTo>
                      <a:lnTo>
                        <a:pt x="198" y="477"/>
                      </a:lnTo>
                      <a:lnTo>
                        <a:pt x="170" y="475"/>
                      </a:lnTo>
                      <a:lnTo>
                        <a:pt x="139" y="473"/>
                      </a:lnTo>
                      <a:lnTo>
                        <a:pt x="111" y="471"/>
                      </a:lnTo>
                      <a:lnTo>
                        <a:pt x="81" y="468"/>
                      </a:lnTo>
                      <a:lnTo>
                        <a:pt x="54" y="465"/>
                      </a:lnTo>
                      <a:lnTo>
                        <a:pt x="25" y="463"/>
                      </a:lnTo>
                      <a:lnTo>
                        <a:pt x="0" y="460"/>
                      </a:lnTo>
                      <a:lnTo>
                        <a:pt x="0" y="338"/>
                      </a:lnTo>
                      <a:lnTo>
                        <a:pt x="3" y="231"/>
                      </a:lnTo>
                      <a:lnTo>
                        <a:pt x="13" y="125"/>
                      </a:lnTo>
                      <a:lnTo>
                        <a:pt x="33" y="7"/>
                      </a:lnTo>
                      <a:close/>
                    </a:path>
                  </a:pathLst>
                </a:custGeom>
                <a:solidFill>
                  <a:srgbClr val="967044"/>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16" name="Freeform 25"/>
                <p:cNvSpPr>
                  <a:spLocks/>
                </p:cNvSpPr>
                <p:nvPr/>
              </p:nvSpPr>
              <p:spPr bwMode="auto">
                <a:xfrm>
                  <a:off x="2403" y="2444"/>
                  <a:ext cx="113" cy="223"/>
                </a:xfrm>
                <a:custGeom>
                  <a:avLst/>
                  <a:gdLst>
                    <a:gd name="T0" fmla="*/ 8 w 227"/>
                    <a:gd name="T1" fmla="*/ 1 h 448"/>
                    <a:gd name="T2" fmla="*/ 10 w 227"/>
                    <a:gd name="T3" fmla="*/ 1 h 448"/>
                    <a:gd name="T4" fmla="*/ 13 w 227"/>
                    <a:gd name="T5" fmla="*/ 1 h 448"/>
                    <a:gd name="T6" fmla="*/ 16 w 227"/>
                    <a:gd name="T7" fmla="*/ 0 h 448"/>
                    <a:gd name="T8" fmla="*/ 18 w 227"/>
                    <a:gd name="T9" fmla="*/ 0 h 448"/>
                    <a:gd name="T10" fmla="*/ 21 w 227"/>
                    <a:gd name="T11" fmla="*/ 0 h 448"/>
                    <a:gd name="T12" fmla="*/ 23 w 227"/>
                    <a:gd name="T13" fmla="*/ 0 h 448"/>
                    <a:gd name="T14" fmla="*/ 26 w 227"/>
                    <a:gd name="T15" fmla="*/ 0 h 448"/>
                    <a:gd name="T16" fmla="*/ 29 w 227"/>
                    <a:gd name="T17" fmla="*/ 0 h 448"/>
                    <a:gd name="T18" fmla="*/ 32 w 227"/>
                    <a:gd name="T19" fmla="*/ 0 h 448"/>
                    <a:gd name="T20" fmla="*/ 35 w 227"/>
                    <a:gd name="T21" fmla="*/ 0 h 448"/>
                    <a:gd name="T22" fmla="*/ 38 w 227"/>
                    <a:gd name="T23" fmla="*/ 0 h 448"/>
                    <a:gd name="T24" fmla="*/ 41 w 227"/>
                    <a:gd name="T25" fmla="*/ 0 h 448"/>
                    <a:gd name="T26" fmla="*/ 45 w 227"/>
                    <a:gd name="T27" fmla="*/ 1 h 448"/>
                    <a:gd name="T28" fmla="*/ 48 w 227"/>
                    <a:gd name="T29" fmla="*/ 1 h 448"/>
                    <a:gd name="T30" fmla="*/ 51 w 227"/>
                    <a:gd name="T31" fmla="*/ 1 h 448"/>
                    <a:gd name="T32" fmla="*/ 54 w 227"/>
                    <a:gd name="T33" fmla="*/ 2 h 448"/>
                    <a:gd name="T34" fmla="*/ 56 w 227"/>
                    <a:gd name="T35" fmla="*/ 30 h 448"/>
                    <a:gd name="T36" fmla="*/ 56 w 227"/>
                    <a:gd name="T37" fmla="*/ 57 h 448"/>
                    <a:gd name="T38" fmla="*/ 56 w 227"/>
                    <a:gd name="T39" fmla="*/ 86 h 448"/>
                    <a:gd name="T40" fmla="*/ 54 w 227"/>
                    <a:gd name="T41" fmla="*/ 111 h 448"/>
                    <a:gd name="T42" fmla="*/ 47 w 227"/>
                    <a:gd name="T43" fmla="*/ 111 h 448"/>
                    <a:gd name="T44" fmla="*/ 40 w 227"/>
                    <a:gd name="T45" fmla="*/ 111 h 448"/>
                    <a:gd name="T46" fmla="*/ 33 w 227"/>
                    <a:gd name="T47" fmla="*/ 111 h 448"/>
                    <a:gd name="T48" fmla="*/ 26 w 227"/>
                    <a:gd name="T49" fmla="*/ 110 h 448"/>
                    <a:gd name="T50" fmla="*/ 19 w 227"/>
                    <a:gd name="T51" fmla="*/ 109 h 448"/>
                    <a:gd name="T52" fmla="*/ 13 w 227"/>
                    <a:gd name="T53" fmla="*/ 108 h 448"/>
                    <a:gd name="T54" fmla="*/ 6 w 227"/>
                    <a:gd name="T55" fmla="*/ 108 h 448"/>
                    <a:gd name="T56" fmla="*/ 0 w 227"/>
                    <a:gd name="T57" fmla="*/ 107 h 448"/>
                    <a:gd name="T58" fmla="*/ 0 w 227"/>
                    <a:gd name="T59" fmla="*/ 79 h 448"/>
                    <a:gd name="T60" fmla="*/ 0 w 227"/>
                    <a:gd name="T61" fmla="*/ 54 h 448"/>
                    <a:gd name="T62" fmla="*/ 3 w 227"/>
                    <a:gd name="T63" fmla="*/ 29 h 448"/>
                    <a:gd name="T64" fmla="*/ 8 w 227"/>
                    <a:gd name="T65" fmla="*/ 1 h 44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27"/>
                    <a:gd name="T100" fmla="*/ 0 h 448"/>
                    <a:gd name="T101" fmla="*/ 227 w 227"/>
                    <a:gd name="T102" fmla="*/ 448 h 44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27" h="448">
                      <a:moveTo>
                        <a:pt x="32" y="7"/>
                      </a:moveTo>
                      <a:lnTo>
                        <a:pt x="42" y="5"/>
                      </a:lnTo>
                      <a:lnTo>
                        <a:pt x="54" y="5"/>
                      </a:lnTo>
                      <a:lnTo>
                        <a:pt x="64" y="3"/>
                      </a:lnTo>
                      <a:lnTo>
                        <a:pt x="74" y="3"/>
                      </a:lnTo>
                      <a:lnTo>
                        <a:pt x="84" y="2"/>
                      </a:lnTo>
                      <a:lnTo>
                        <a:pt x="94" y="2"/>
                      </a:lnTo>
                      <a:lnTo>
                        <a:pt x="106" y="0"/>
                      </a:lnTo>
                      <a:lnTo>
                        <a:pt x="116" y="0"/>
                      </a:lnTo>
                      <a:lnTo>
                        <a:pt x="130" y="2"/>
                      </a:lnTo>
                      <a:lnTo>
                        <a:pt x="142" y="2"/>
                      </a:lnTo>
                      <a:lnTo>
                        <a:pt x="155" y="3"/>
                      </a:lnTo>
                      <a:lnTo>
                        <a:pt x="167" y="3"/>
                      </a:lnTo>
                      <a:lnTo>
                        <a:pt x="180" y="5"/>
                      </a:lnTo>
                      <a:lnTo>
                        <a:pt x="192" y="7"/>
                      </a:lnTo>
                      <a:lnTo>
                        <a:pt x="206" y="7"/>
                      </a:lnTo>
                      <a:lnTo>
                        <a:pt x="219" y="8"/>
                      </a:lnTo>
                      <a:lnTo>
                        <a:pt x="224" y="120"/>
                      </a:lnTo>
                      <a:lnTo>
                        <a:pt x="227" y="232"/>
                      </a:lnTo>
                      <a:lnTo>
                        <a:pt x="224" y="345"/>
                      </a:lnTo>
                      <a:lnTo>
                        <a:pt x="219" y="448"/>
                      </a:lnTo>
                      <a:lnTo>
                        <a:pt x="190" y="448"/>
                      </a:lnTo>
                      <a:lnTo>
                        <a:pt x="163" y="446"/>
                      </a:lnTo>
                      <a:lnTo>
                        <a:pt x="135" y="445"/>
                      </a:lnTo>
                      <a:lnTo>
                        <a:pt x="106" y="443"/>
                      </a:lnTo>
                      <a:lnTo>
                        <a:pt x="79" y="439"/>
                      </a:lnTo>
                      <a:lnTo>
                        <a:pt x="52" y="436"/>
                      </a:lnTo>
                      <a:lnTo>
                        <a:pt x="25" y="434"/>
                      </a:lnTo>
                      <a:lnTo>
                        <a:pt x="0" y="431"/>
                      </a:lnTo>
                      <a:lnTo>
                        <a:pt x="0" y="318"/>
                      </a:lnTo>
                      <a:lnTo>
                        <a:pt x="3" y="217"/>
                      </a:lnTo>
                      <a:lnTo>
                        <a:pt x="12" y="118"/>
                      </a:lnTo>
                      <a:lnTo>
                        <a:pt x="32" y="7"/>
                      </a:lnTo>
                      <a:close/>
                    </a:path>
                  </a:pathLst>
                </a:custGeom>
                <a:solidFill>
                  <a:srgbClr val="9B774F"/>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17" name="Freeform 26"/>
                <p:cNvSpPr>
                  <a:spLocks/>
                </p:cNvSpPr>
                <p:nvPr/>
              </p:nvSpPr>
              <p:spPr bwMode="auto">
                <a:xfrm>
                  <a:off x="2403" y="2444"/>
                  <a:ext cx="109" cy="208"/>
                </a:xfrm>
                <a:custGeom>
                  <a:avLst/>
                  <a:gdLst>
                    <a:gd name="T0" fmla="*/ 8 w 219"/>
                    <a:gd name="T1" fmla="*/ 1 h 418"/>
                    <a:gd name="T2" fmla="*/ 11 w 219"/>
                    <a:gd name="T3" fmla="*/ 1 h 418"/>
                    <a:gd name="T4" fmla="*/ 13 w 219"/>
                    <a:gd name="T5" fmla="*/ 1 h 418"/>
                    <a:gd name="T6" fmla="*/ 16 w 219"/>
                    <a:gd name="T7" fmla="*/ 0 h 418"/>
                    <a:gd name="T8" fmla="*/ 18 w 219"/>
                    <a:gd name="T9" fmla="*/ 0 h 418"/>
                    <a:gd name="T10" fmla="*/ 21 w 219"/>
                    <a:gd name="T11" fmla="*/ 0 h 418"/>
                    <a:gd name="T12" fmla="*/ 23 w 219"/>
                    <a:gd name="T13" fmla="*/ 0 h 418"/>
                    <a:gd name="T14" fmla="*/ 26 w 219"/>
                    <a:gd name="T15" fmla="*/ 0 h 418"/>
                    <a:gd name="T16" fmla="*/ 29 w 219"/>
                    <a:gd name="T17" fmla="*/ 0 h 418"/>
                    <a:gd name="T18" fmla="*/ 31 w 219"/>
                    <a:gd name="T19" fmla="*/ 0 h 418"/>
                    <a:gd name="T20" fmla="*/ 34 w 219"/>
                    <a:gd name="T21" fmla="*/ 0 h 418"/>
                    <a:gd name="T22" fmla="*/ 38 w 219"/>
                    <a:gd name="T23" fmla="*/ 0 h 418"/>
                    <a:gd name="T24" fmla="*/ 41 w 219"/>
                    <a:gd name="T25" fmla="*/ 0 h 418"/>
                    <a:gd name="T26" fmla="*/ 44 w 219"/>
                    <a:gd name="T27" fmla="*/ 1 h 418"/>
                    <a:gd name="T28" fmla="*/ 47 w 219"/>
                    <a:gd name="T29" fmla="*/ 1 h 418"/>
                    <a:gd name="T30" fmla="*/ 50 w 219"/>
                    <a:gd name="T31" fmla="*/ 1 h 418"/>
                    <a:gd name="T32" fmla="*/ 53 w 219"/>
                    <a:gd name="T33" fmla="*/ 2 h 418"/>
                    <a:gd name="T34" fmla="*/ 55 w 219"/>
                    <a:gd name="T35" fmla="*/ 27 h 418"/>
                    <a:gd name="T36" fmla="*/ 55 w 219"/>
                    <a:gd name="T37" fmla="*/ 54 h 418"/>
                    <a:gd name="T38" fmla="*/ 55 w 219"/>
                    <a:gd name="T39" fmla="*/ 80 h 418"/>
                    <a:gd name="T40" fmla="*/ 53 w 219"/>
                    <a:gd name="T41" fmla="*/ 104 h 418"/>
                    <a:gd name="T42" fmla="*/ 47 w 219"/>
                    <a:gd name="T43" fmla="*/ 104 h 418"/>
                    <a:gd name="T44" fmla="*/ 40 w 219"/>
                    <a:gd name="T45" fmla="*/ 104 h 418"/>
                    <a:gd name="T46" fmla="*/ 33 w 219"/>
                    <a:gd name="T47" fmla="*/ 103 h 418"/>
                    <a:gd name="T48" fmla="*/ 26 w 219"/>
                    <a:gd name="T49" fmla="*/ 103 h 418"/>
                    <a:gd name="T50" fmla="*/ 19 w 219"/>
                    <a:gd name="T51" fmla="*/ 103 h 418"/>
                    <a:gd name="T52" fmla="*/ 13 w 219"/>
                    <a:gd name="T53" fmla="*/ 102 h 418"/>
                    <a:gd name="T54" fmla="*/ 7 w 219"/>
                    <a:gd name="T55" fmla="*/ 101 h 418"/>
                    <a:gd name="T56" fmla="*/ 0 w 219"/>
                    <a:gd name="T57" fmla="*/ 100 h 418"/>
                    <a:gd name="T58" fmla="*/ 0 w 219"/>
                    <a:gd name="T59" fmla="*/ 74 h 418"/>
                    <a:gd name="T60" fmla="*/ 1 w 219"/>
                    <a:gd name="T61" fmla="*/ 51 h 418"/>
                    <a:gd name="T62" fmla="*/ 4 w 219"/>
                    <a:gd name="T63" fmla="*/ 27 h 418"/>
                    <a:gd name="T64" fmla="*/ 8 w 219"/>
                    <a:gd name="T65" fmla="*/ 1 h 41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19"/>
                    <a:gd name="T100" fmla="*/ 0 h 418"/>
                    <a:gd name="T101" fmla="*/ 219 w 219"/>
                    <a:gd name="T102" fmla="*/ 418 h 41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19" h="418">
                      <a:moveTo>
                        <a:pt x="32" y="7"/>
                      </a:moveTo>
                      <a:lnTo>
                        <a:pt x="42" y="5"/>
                      </a:lnTo>
                      <a:lnTo>
                        <a:pt x="52" y="5"/>
                      </a:lnTo>
                      <a:lnTo>
                        <a:pt x="62" y="3"/>
                      </a:lnTo>
                      <a:lnTo>
                        <a:pt x="72" y="3"/>
                      </a:lnTo>
                      <a:lnTo>
                        <a:pt x="82" y="2"/>
                      </a:lnTo>
                      <a:lnTo>
                        <a:pt x="92" y="2"/>
                      </a:lnTo>
                      <a:lnTo>
                        <a:pt x="102" y="0"/>
                      </a:lnTo>
                      <a:lnTo>
                        <a:pt x="113" y="0"/>
                      </a:lnTo>
                      <a:lnTo>
                        <a:pt x="124" y="2"/>
                      </a:lnTo>
                      <a:lnTo>
                        <a:pt x="136" y="2"/>
                      </a:lnTo>
                      <a:lnTo>
                        <a:pt x="150" y="3"/>
                      </a:lnTo>
                      <a:lnTo>
                        <a:pt x="161" y="3"/>
                      </a:lnTo>
                      <a:lnTo>
                        <a:pt x="175" y="5"/>
                      </a:lnTo>
                      <a:lnTo>
                        <a:pt x="187" y="7"/>
                      </a:lnTo>
                      <a:lnTo>
                        <a:pt x="200" y="7"/>
                      </a:lnTo>
                      <a:lnTo>
                        <a:pt x="212" y="8"/>
                      </a:lnTo>
                      <a:lnTo>
                        <a:pt x="217" y="111"/>
                      </a:lnTo>
                      <a:lnTo>
                        <a:pt x="219" y="217"/>
                      </a:lnTo>
                      <a:lnTo>
                        <a:pt x="217" y="322"/>
                      </a:lnTo>
                      <a:lnTo>
                        <a:pt x="212" y="418"/>
                      </a:lnTo>
                      <a:lnTo>
                        <a:pt x="185" y="418"/>
                      </a:lnTo>
                      <a:lnTo>
                        <a:pt x="158" y="418"/>
                      </a:lnTo>
                      <a:lnTo>
                        <a:pt x="129" y="416"/>
                      </a:lnTo>
                      <a:lnTo>
                        <a:pt x="102" y="414"/>
                      </a:lnTo>
                      <a:lnTo>
                        <a:pt x="76" y="413"/>
                      </a:lnTo>
                      <a:lnTo>
                        <a:pt x="50" y="409"/>
                      </a:lnTo>
                      <a:lnTo>
                        <a:pt x="25" y="407"/>
                      </a:lnTo>
                      <a:lnTo>
                        <a:pt x="0" y="404"/>
                      </a:lnTo>
                      <a:lnTo>
                        <a:pt x="0" y="298"/>
                      </a:lnTo>
                      <a:lnTo>
                        <a:pt x="3" y="204"/>
                      </a:lnTo>
                      <a:lnTo>
                        <a:pt x="13" y="110"/>
                      </a:lnTo>
                      <a:lnTo>
                        <a:pt x="32" y="7"/>
                      </a:lnTo>
                      <a:close/>
                    </a:path>
                  </a:pathLst>
                </a:custGeom>
                <a:solidFill>
                  <a:srgbClr val="A07F59"/>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18" name="Freeform 27"/>
                <p:cNvSpPr>
                  <a:spLocks/>
                </p:cNvSpPr>
                <p:nvPr/>
              </p:nvSpPr>
              <p:spPr bwMode="auto">
                <a:xfrm>
                  <a:off x="2405" y="2444"/>
                  <a:ext cx="104" cy="194"/>
                </a:xfrm>
                <a:custGeom>
                  <a:avLst/>
                  <a:gdLst>
                    <a:gd name="T0" fmla="*/ 7 w 209"/>
                    <a:gd name="T1" fmla="*/ 1 h 389"/>
                    <a:gd name="T2" fmla="*/ 10 w 209"/>
                    <a:gd name="T3" fmla="*/ 1 h 389"/>
                    <a:gd name="T4" fmla="*/ 12 w 209"/>
                    <a:gd name="T5" fmla="*/ 1 h 389"/>
                    <a:gd name="T6" fmla="*/ 14 w 209"/>
                    <a:gd name="T7" fmla="*/ 1 h 389"/>
                    <a:gd name="T8" fmla="*/ 17 w 209"/>
                    <a:gd name="T9" fmla="*/ 0 h 389"/>
                    <a:gd name="T10" fmla="*/ 19 w 209"/>
                    <a:gd name="T11" fmla="*/ 0 h 389"/>
                    <a:gd name="T12" fmla="*/ 22 w 209"/>
                    <a:gd name="T13" fmla="*/ 0 h 389"/>
                    <a:gd name="T14" fmla="*/ 24 w 209"/>
                    <a:gd name="T15" fmla="*/ 0 h 389"/>
                    <a:gd name="T16" fmla="*/ 27 w 209"/>
                    <a:gd name="T17" fmla="*/ 0 h 389"/>
                    <a:gd name="T18" fmla="*/ 30 w 209"/>
                    <a:gd name="T19" fmla="*/ 0 h 389"/>
                    <a:gd name="T20" fmla="*/ 32 w 209"/>
                    <a:gd name="T21" fmla="*/ 0 h 389"/>
                    <a:gd name="T22" fmla="*/ 35 w 209"/>
                    <a:gd name="T23" fmla="*/ 0 h 389"/>
                    <a:gd name="T24" fmla="*/ 38 w 209"/>
                    <a:gd name="T25" fmla="*/ 0 h 389"/>
                    <a:gd name="T26" fmla="*/ 41 w 209"/>
                    <a:gd name="T27" fmla="*/ 1 h 389"/>
                    <a:gd name="T28" fmla="*/ 44 w 209"/>
                    <a:gd name="T29" fmla="*/ 1 h 389"/>
                    <a:gd name="T30" fmla="*/ 47 w 209"/>
                    <a:gd name="T31" fmla="*/ 1 h 389"/>
                    <a:gd name="T32" fmla="*/ 50 w 209"/>
                    <a:gd name="T33" fmla="*/ 2 h 389"/>
                    <a:gd name="T34" fmla="*/ 51 w 209"/>
                    <a:gd name="T35" fmla="*/ 26 h 389"/>
                    <a:gd name="T36" fmla="*/ 52 w 209"/>
                    <a:gd name="T37" fmla="*/ 50 h 389"/>
                    <a:gd name="T38" fmla="*/ 51 w 209"/>
                    <a:gd name="T39" fmla="*/ 75 h 389"/>
                    <a:gd name="T40" fmla="*/ 50 w 209"/>
                    <a:gd name="T41" fmla="*/ 97 h 389"/>
                    <a:gd name="T42" fmla="*/ 44 w 209"/>
                    <a:gd name="T43" fmla="*/ 97 h 389"/>
                    <a:gd name="T44" fmla="*/ 38 w 209"/>
                    <a:gd name="T45" fmla="*/ 97 h 389"/>
                    <a:gd name="T46" fmla="*/ 31 w 209"/>
                    <a:gd name="T47" fmla="*/ 96 h 389"/>
                    <a:gd name="T48" fmla="*/ 24 w 209"/>
                    <a:gd name="T49" fmla="*/ 96 h 389"/>
                    <a:gd name="T50" fmla="*/ 18 w 209"/>
                    <a:gd name="T51" fmla="*/ 96 h 389"/>
                    <a:gd name="T52" fmla="*/ 12 w 209"/>
                    <a:gd name="T53" fmla="*/ 95 h 389"/>
                    <a:gd name="T54" fmla="*/ 6 w 209"/>
                    <a:gd name="T55" fmla="*/ 94 h 389"/>
                    <a:gd name="T56" fmla="*/ 0 w 209"/>
                    <a:gd name="T57" fmla="*/ 94 h 389"/>
                    <a:gd name="T58" fmla="*/ 0 w 209"/>
                    <a:gd name="T59" fmla="*/ 69 h 389"/>
                    <a:gd name="T60" fmla="*/ 0 w 209"/>
                    <a:gd name="T61" fmla="*/ 47 h 389"/>
                    <a:gd name="T62" fmla="*/ 3 w 209"/>
                    <a:gd name="T63" fmla="*/ 25 h 389"/>
                    <a:gd name="T64" fmla="*/ 7 w 209"/>
                    <a:gd name="T65" fmla="*/ 1 h 38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09"/>
                    <a:gd name="T100" fmla="*/ 0 h 389"/>
                    <a:gd name="T101" fmla="*/ 209 w 209"/>
                    <a:gd name="T102" fmla="*/ 389 h 38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09" h="389">
                      <a:moveTo>
                        <a:pt x="30" y="7"/>
                      </a:moveTo>
                      <a:lnTo>
                        <a:pt x="41" y="7"/>
                      </a:lnTo>
                      <a:lnTo>
                        <a:pt x="49" y="5"/>
                      </a:lnTo>
                      <a:lnTo>
                        <a:pt x="59" y="5"/>
                      </a:lnTo>
                      <a:lnTo>
                        <a:pt x="69" y="3"/>
                      </a:lnTo>
                      <a:lnTo>
                        <a:pt x="79" y="2"/>
                      </a:lnTo>
                      <a:lnTo>
                        <a:pt x="89" y="2"/>
                      </a:lnTo>
                      <a:lnTo>
                        <a:pt x="98" y="0"/>
                      </a:lnTo>
                      <a:lnTo>
                        <a:pt x="108" y="0"/>
                      </a:lnTo>
                      <a:lnTo>
                        <a:pt x="120" y="2"/>
                      </a:lnTo>
                      <a:lnTo>
                        <a:pt x="131" y="2"/>
                      </a:lnTo>
                      <a:lnTo>
                        <a:pt x="143" y="3"/>
                      </a:lnTo>
                      <a:lnTo>
                        <a:pt x="155" y="3"/>
                      </a:lnTo>
                      <a:lnTo>
                        <a:pt x="167" y="5"/>
                      </a:lnTo>
                      <a:lnTo>
                        <a:pt x="179" y="7"/>
                      </a:lnTo>
                      <a:lnTo>
                        <a:pt x="190" y="7"/>
                      </a:lnTo>
                      <a:lnTo>
                        <a:pt x="202" y="8"/>
                      </a:lnTo>
                      <a:lnTo>
                        <a:pt x="207" y="104"/>
                      </a:lnTo>
                      <a:lnTo>
                        <a:pt x="209" y="202"/>
                      </a:lnTo>
                      <a:lnTo>
                        <a:pt x="207" y="300"/>
                      </a:lnTo>
                      <a:lnTo>
                        <a:pt x="202" y="389"/>
                      </a:lnTo>
                      <a:lnTo>
                        <a:pt x="177" y="389"/>
                      </a:lnTo>
                      <a:lnTo>
                        <a:pt x="152" y="389"/>
                      </a:lnTo>
                      <a:lnTo>
                        <a:pt x="125" y="387"/>
                      </a:lnTo>
                      <a:lnTo>
                        <a:pt x="99" y="386"/>
                      </a:lnTo>
                      <a:lnTo>
                        <a:pt x="74" y="384"/>
                      </a:lnTo>
                      <a:lnTo>
                        <a:pt x="49" y="382"/>
                      </a:lnTo>
                      <a:lnTo>
                        <a:pt x="24" y="379"/>
                      </a:lnTo>
                      <a:lnTo>
                        <a:pt x="0" y="377"/>
                      </a:lnTo>
                      <a:lnTo>
                        <a:pt x="0" y="278"/>
                      </a:lnTo>
                      <a:lnTo>
                        <a:pt x="3" y="190"/>
                      </a:lnTo>
                      <a:lnTo>
                        <a:pt x="12" y="103"/>
                      </a:lnTo>
                      <a:lnTo>
                        <a:pt x="30" y="7"/>
                      </a:lnTo>
                      <a:close/>
                    </a:path>
                  </a:pathLst>
                </a:custGeom>
                <a:solidFill>
                  <a:srgbClr val="A58966"/>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19" name="Freeform 28"/>
                <p:cNvSpPr>
                  <a:spLocks/>
                </p:cNvSpPr>
                <p:nvPr/>
              </p:nvSpPr>
              <p:spPr bwMode="auto">
                <a:xfrm>
                  <a:off x="2407" y="2444"/>
                  <a:ext cx="98" cy="180"/>
                </a:xfrm>
                <a:custGeom>
                  <a:avLst/>
                  <a:gdLst>
                    <a:gd name="T0" fmla="*/ 6 w 199"/>
                    <a:gd name="T1" fmla="*/ 1 h 360"/>
                    <a:gd name="T2" fmla="*/ 9 w 199"/>
                    <a:gd name="T3" fmla="*/ 1 h 360"/>
                    <a:gd name="T4" fmla="*/ 11 w 199"/>
                    <a:gd name="T5" fmla="*/ 1 h 360"/>
                    <a:gd name="T6" fmla="*/ 14 w 199"/>
                    <a:gd name="T7" fmla="*/ 1 h 360"/>
                    <a:gd name="T8" fmla="*/ 16 w 199"/>
                    <a:gd name="T9" fmla="*/ 1 h 360"/>
                    <a:gd name="T10" fmla="*/ 18 w 199"/>
                    <a:gd name="T11" fmla="*/ 1 h 360"/>
                    <a:gd name="T12" fmla="*/ 21 w 199"/>
                    <a:gd name="T13" fmla="*/ 1 h 360"/>
                    <a:gd name="T14" fmla="*/ 23 w 199"/>
                    <a:gd name="T15" fmla="*/ 0 h 360"/>
                    <a:gd name="T16" fmla="*/ 25 w 199"/>
                    <a:gd name="T17" fmla="*/ 0 h 360"/>
                    <a:gd name="T18" fmla="*/ 28 w 199"/>
                    <a:gd name="T19" fmla="*/ 1 h 360"/>
                    <a:gd name="T20" fmla="*/ 31 w 199"/>
                    <a:gd name="T21" fmla="*/ 1 h 360"/>
                    <a:gd name="T22" fmla="*/ 34 w 199"/>
                    <a:gd name="T23" fmla="*/ 1 h 360"/>
                    <a:gd name="T24" fmla="*/ 37 w 199"/>
                    <a:gd name="T25" fmla="*/ 1 h 360"/>
                    <a:gd name="T26" fmla="*/ 40 w 199"/>
                    <a:gd name="T27" fmla="*/ 1 h 360"/>
                    <a:gd name="T28" fmla="*/ 43 w 199"/>
                    <a:gd name="T29" fmla="*/ 1 h 360"/>
                    <a:gd name="T30" fmla="*/ 45 w 199"/>
                    <a:gd name="T31" fmla="*/ 1 h 360"/>
                    <a:gd name="T32" fmla="*/ 48 w 199"/>
                    <a:gd name="T33" fmla="*/ 2 h 360"/>
                    <a:gd name="T34" fmla="*/ 49 w 199"/>
                    <a:gd name="T35" fmla="*/ 24 h 360"/>
                    <a:gd name="T36" fmla="*/ 49 w 199"/>
                    <a:gd name="T37" fmla="*/ 46 h 360"/>
                    <a:gd name="T38" fmla="*/ 49 w 199"/>
                    <a:gd name="T39" fmla="*/ 69 h 360"/>
                    <a:gd name="T40" fmla="*/ 48 w 199"/>
                    <a:gd name="T41" fmla="*/ 90 h 360"/>
                    <a:gd name="T42" fmla="*/ 42 w 199"/>
                    <a:gd name="T43" fmla="*/ 90 h 360"/>
                    <a:gd name="T44" fmla="*/ 36 w 199"/>
                    <a:gd name="T45" fmla="*/ 90 h 360"/>
                    <a:gd name="T46" fmla="*/ 30 w 199"/>
                    <a:gd name="T47" fmla="*/ 90 h 360"/>
                    <a:gd name="T48" fmla="*/ 23 w 199"/>
                    <a:gd name="T49" fmla="*/ 90 h 360"/>
                    <a:gd name="T50" fmla="*/ 17 w 199"/>
                    <a:gd name="T51" fmla="*/ 89 h 360"/>
                    <a:gd name="T52" fmla="*/ 11 w 199"/>
                    <a:gd name="T53" fmla="*/ 89 h 360"/>
                    <a:gd name="T54" fmla="*/ 5 w 199"/>
                    <a:gd name="T55" fmla="*/ 88 h 360"/>
                    <a:gd name="T56" fmla="*/ 0 w 199"/>
                    <a:gd name="T57" fmla="*/ 88 h 360"/>
                    <a:gd name="T58" fmla="*/ 0 w 199"/>
                    <a:gd name="T59" fmla="*/ 65 h 360"/>
                    <a:gd name="T60" fmla="*/ 0 w 199"/>
                    <a:gd name="T61" fmla="*/ 45 h 360"/>
                    <a:gd name="T62" fmla="*/ 2 w 199"/>
                    <a:gd name="T63" fmla="*/ 24 h 360"/>
                    <a:gd name="T64" fmla="*/ 6 w 199"/>
                    <a:gd name="T65" fmla="*/ 1 h 36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99"/>
                    <a:gd name="T100" fmla="*/ 0 h 360"/>
                    <a:gd name="T101" fmla="*/ 199 w 199"/>
                    <a:gd name="T102" fmla="*/ 360 h 36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99" h="360">
                      <a:moveTo>
                        <a:pt x="27" y="7"/>
                      </a:moveTo>
                      <a:lnTo>
                        <a:pt x="38" y="7"/>
                      </a:lnTo>
                      <a:lnTo>
                        <a:pt x="46" y="5"/>
                      </a:lnTo>
                      <a:lnTo>
                        <a:pt x="56" y="5"/>
                      </a:lnTo>
                      <a:lnTo>
                        <a:pt x="66" y="3"/>
                      </a:lnTo>
                      <a:lnTo>
                        <a:pt x="75" y="2"/>
                      </a:lnTo>
                      <a:lnTo>
                        <a:pt x="85" y="2"/>
                      </a:lnTo>
                      <a:lnTo>
                        <a:pt x="93" y="0"/>
                      </a:lnTo>
                      <a:lnTo>
                        <a:pt x="103" y="0"/>
                      </a:lnTo>
                      <a:lnTo>
                        <a:pt x="115" y="2"/>
                      </a:lnTo>
                      <a:lnTo>
                        <a:pt x="127" y="2"/>
                      </a:lnTo>
                      <a:lnTo>
                        <a:pt x="137" y="3"/>
                      </a:lnTo>
                      <a:lnTo>
                        <a:pt x="149" y="3"/>
                      </a:lnTo>
                      <a:lnTo>
                        <a:pt x="160" y="5"/>
                      </a:lnTo>
                      <a:lnTo>
                        <a:pt x="172" y="7"/>
                      </a:lnTo>
                      <a:lnTo>
                        <a:pt x="182" y="7"/>
                      </a:lnTo>
                      <a:lnTo>
                        <a:pt x="194" y="8"/>
                      </a:lnTo>
                      <a:lnTo>
                        <a:pt x="198" y="96"/>
                      </a:lnTo>
                      <a:lnTo>
                        <a:pt x="199" y="187"/>
                      </a:lnTo>
                      <a:lnTo>
                        <a:pt x="198" y="276"/>
                      </a:lnTo>
                      <a:lnTo>
                        <a:pt x="194" y="360"/>
                      </a:lnTo>
                      <a:lnTo>
                        <a:pt x="169" y="360"/>
                      </a:lnTo>
                      <a:lnTo>
                        <a:pt x="145" y="360"/>
                      </a:lnTo>
                      <a:lnTo>
                        <a:pt x="120" y="359"/>
                      </a:lnTo>
                      <a:lnTo>
                        <a:pt x="95" y="357"/>
                      </a:lnTo>
                      <a:lnTo>
                        <a:pt x="70" y="355"/>
                      </a:lnTo>
                      <a:lnTo>
                        <a:pt x="46" y="354"/>
                      </a:lnTo>
                      <a:lnTo>
                        <a:pt x="22" y="352"/>
                      </a:lnTo>
                      <a:lnTo>
                        <a:pt x="0" y="350"/>
                      </a:lnTo>
                      <a:lnTo>
                        <a:pt x="0" y="259"/>
                      </a:lnTo>
                      <a:lnTo>
                        <a:pt x="2" y="177"/>
                      </a:lnTo>
                      <a:lnTo>
                        <a:pt x="11" y="96"/>
                      </a:lnTo>
                      <a:lnTo>
                        <a:pt x="27" y="7"/>
                      </a:lnTo>
                      <a:close/>
                    </a:path>
                  </a:pathLst>
                </a:custGeom>
                <a:solidFill>
                  <a:srgbClr val="AA9170"/>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20" name="Freeform 29"/>
                <p:cNvSpPr>
                  <a:spLocks/>
                </p:cNvSpPr>
                <p:nvPr/>
              </p:nvSpPr>
              <p:spPr bwMode="auto">
                <a:xfrm>
                  <a:off x="2408" y="2444"/>
                  <a:ext cx="95" cy="165"/>
                </a:xfrm>
                <a:custGeom>
                  <a:avLst/>
                  <a:gdLst>
                    <a:gd name="T0" fmla="*/ 7 w 188"/>
                    <a:gd name="T1" fmla="*/ 1 h 332"/>
                    <a:gd name="T2" fmla="*/ 9 w 188"/>
                    <a:gd name="T3" fmla="*/ 1 h 332"/>
                    <a:gd name="T4" fmla="*/ 11 w 188"/>
                    <a:gd name="T5" fmla="*/ 1 h 332"/>
                    <a:gd name="T6" fmla="*/ 14 w 188"/>
                    <a:gd name="T7" fmla="*/ 1 h 332"/>
                    <a:gd name="T8" fmla="*/ 16 w 188"/>
                    <a:gd name="T9" fmla="*/ 0 h 332"/>
                    <a:gd name="T10" fmla="*/ 18 w 188"/>
                    <a:gd name="T11" fmla="*/ 0 h 332"/>
                    <a:gd name="T12" fmla="*/ 20 w 188"/>
                    <a:gd name="T13" fmla="*/ 0 h 332"/>
                    <a:gd name="T14" fmla="*/ 23 w 188"/>
                    <a:gd name="T15" fmla="*/ 0 h 332"/>
                    <a:gd name="T16" fmla="*/ 25 w 188"/>
                    <a:gd name="T17" fmla="*/ 0 h 332"/>
                    <a:gd name="T18" fmla="*/ 28 w 188"/>
                    <a:gd name="T19" fmla="*/ 0 h 332"/>
                    <a:gd name="T20" fmla="*/ 30 w 188"/>
                    <a:gd name="T21" fmla="*/ 0 h 332"/>
                    <a:gd name="T22" fmla="*/ 33 w 188"/>
                    <a:gd name="T23" fmla="*/ 0 h 332"/>
                    <a:gd name="T24" fmla="*/ 36 w 188"/>
                    <a:gd name="T25" fmla="*/ 0 h 332"/>
                    <a:gd name="T26" fmla="*/ 38 w 188"/>
                    <a:gd name="T27" fmla="*/ 1 h 332"/>
                    <a:gd name="T28" fmla="*/ 41 w 188"/>
                    <a:gd name="T29" fmla="*/ 1 h 332"/>
                    <a:gd name="T30" fmla="*/ 44 w 188"/>
                    <a:gd name="T31" fmla="*/ 1 h 332"/>
                    <a:gd name="T32" fmla="*/ 47 w 188"/>
                    <a:gd name="T33" fmla="*/ 2 h 332"/>
                    <a:gd name="T34" fmla="*/ 48 w 188"/>
                    <a:gd name="T35" fmla="*/ 22 h 332"/>
                    <a:gd name="T36" fmla="*/ 48 w 188"/>
                    <a:gd name="T37" fmla="*/ 42 h 332"/>
                    <a:gd name="T38" fmla="*/ 48 w 188"/>
                    <a:gd name="T39" fmla="*/ 63 h 332"/>
                    <a:gd name="T40" fmla="*/ 47 w 188"/>
                    <a:gd name="T41" fmla="*/ 82 h 332"/>
                    <a:gd name="T42" fmla="*/ 41 w 188"/>
                    <a:gd name="T43" fmla="*/ 82 h 332"/>
                    <a:gd name="T44" fmla="*/ 35 w 188"/>
                    <a:gd name="T45" fmla="*/ 82 h 332"/>
                    <a:gd name="T46" fmla="*/ 29 w 188"/>
                    <a:gd name="T47" fmla="*/ 82 h 332"/>
                    <a:gd name="T48" fmla="*/ 23 w 188"/>
                    <a:gd name="T49" fmla="*/ 82 h 332"/>
                    <a:gd name="T50" fmla="*/ 17 w 188"/>
                    <a:gd name="T51" fmla="*/ 81 h 332"/>
                    <a:gd name="T52" fmla="*/ 11 w 188"/>
                    <a:gd name="T53" fmla="*/ 81 h 332"/>
                    <a:gd name="T54" fmla="*/ 6 w 188"/>
                    <a:gd name="T55" fmla="*/ 81 h 332"/>
                    <a:gd name="T56" fmla="*/ 0 w 188"/>
                    <a:gd name="T57" fmla="*/ 80 h 332"/>
                    <a:gd name="T58" fmla="*/ 0 w 188"/>
                    <a:gd name="T59" fmla="*/ 59 h 332"/>
                    <a:gd name="T60" fmla="*/ 1 w 188"/>
                    <a:gd name="T61" fmla="*/ 40 h 332"/>
                    <a:gd name="T62" fmla="*/ 2 w 188"/>
                    <a:gd name="T63" fmla="*/ 22 h 332"/>
                    <a:gd name="T64" fmla="*/ 7 w 188"/>
                    <a:gd name="T65" fmla="*/ 1 h 3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8"/>
                    <a:gd name="T100" fmla="*/ 0 h 332"/>
                    <a:gd name="T101" fmla="*/ 188 w 188"/>
                    <a:gd name="T102" fmla="*/ 332 h 33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8" h="332">
                      <a:moveTo>
                        <a:pt x="25" y="7"/>
                      </a:moveTo>
                      <a:lnTo>
                        <a:pt x="35" y="7"/>
                      </a:lnTo>
                      <a:lnTo>
                        <a:pt x="44" y="5"/>
                      </a:lnTo>
                      <a:lnTo>
                        <a:pt x="54" y="5"/>
                      </a:lnTo>
                      <a:lnTo>
                        <a:pt x="62" y="3"/>
                      </a:lnTo>
                      <a:lnTo>
                        <a:pt x="71" y="3"/>
                      </a:lnTo>
                      <a:lnTo>
                        <a:pt x="79" y="2"/>
                      </a:lnTo>
                      <a:lnTo>
                        <a:pt x="89" y="2"/>
                      </a:lnTo>
                      <a:lnTo>
                        <a:pt x="98" y="0"/>
                      </a:lnTo>
                      <a:lnTo>
                        <a:pt x="108" y="2"/>
                      </a:lnTo>
                      <a:lnTo>
                        <a:pt x="119" y="2"/>
                      </a:lnTo>
                      <a:lnTo>
                        <a:pt x="130" y="3"/>
                      </a:lnTo>
                      <a:lnTo>
                        <a:pt x="141" y="3"/>
                      </a:lnTo>
                      <a:lnTo>
                        <a:pt x="151" y="5"/>
                      </a:lnTo>
                      <a:lnTo>
                        <a:pt x="163" y="7"/>
                      </a:lnTo>
                      <a:lnTo>
                        <a:pt x="173" y="7"/>
                      </a:lnTo>
                      <a:lnTo>
                        <a:pt x="185" y="8"/>
                      </a:lnTo>
                      <a:lnTo>
                        <a:pt x="188" y="88"/>
                      </a:lnTo>
                      <a:lnTo>
                        <a:pt x="188" y="172"/>
                      </a:lnTo>
                      <a:lnTo>
                        <a:pt x="188" y="254"/>
                      </a:lnTo>
                      <a:lnTo>
                        <a:pt x="185" y="332"/>
                      </a:lnTo>
                      <a:lnTo>
                        <a:pt x="162" y="332"/>
                      </a:lnTo>
                      <a:lnTo>
                        <a:pt x="138" y="332"/>
                      </a:lnTo>
                      <a:lnTo>
                        <a:pt x="114" y="330"/>
                      </a:lnTo>
                      <a:lnTo>
                        <a:pt x="91" y="330"/>
                      </a:lnTo>
                      <a:lnTo>
                        <a:pt x="67" y="328"/>
                      </a:lnTo>
                      <a:lnTo>
                        <a:pt x="44" y="327"/>
                      </a:lnTo>
                      <a:lnTo>
                        <a:pt x="22" y="325"/>
                      </a:lnTo>
                      <a:lnTo>
                        <a:pt x="0" y="323"/>
                      </a:lnTo>
                      <a:lnTo>
                        <a:pt x="0" y="239"/>
                      </a:lnTo>
                      <a:lnTo>
                        <a:pt x="2" y="163"/>
                      </a:lnTo>
                      <a:lnTo>
                        <a:pt x="8" y="89"/>
                      </a:lnTo>
                      <a:lnTo>
                        <a:pt x="25" y="7"/>
                      </a:lnTo>
                      <a:close/>
                    </a:path>
                  </a:pathLst>
                </a:custGeom>
                <a:solidFill>
                  <a:srgbClr val="AF997A"/>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21" name="Freeform 30"/>
                <p:cNvSpPr>
                  <a:spLocks/>
                </p:cNvSpPr>
                <p:nvPr/>
              </p:nvSpPr>
              <p:spPr bwMode="auto">
                <a:xfrm>
                  <a:off x="2409" y="2444"/>
                  <a:ext cx="90" cy="150"/>
                </a:xfrm>
                <a:custGeom>
                  <a:avLst/>
                  <a:gdLst>
                    <a:gd name="T0" fmla="*/ 6 w 180"/>
                    <a:gd name="T1" fmla="*/ 2 h 299"/>
                    <a:gd name="T2" fmla="*/ 9 w 180"/>
                    <a:gd name="T3" fmla="*/ 2 h 299"/>
                    <a:gd name="T4" fmla="*/ 11 w 180"/>
                    <a:gd name="T5" fmla="*/ 1 h 299"/>
                    <a:gd name="T6" fmla="*/ 12 w 180"/>
                    <a:gd name="T7" fmla="*/ 1 h 299"/>
                    <a:gd name="T8" fmla="*/ 15 w 180"/>
                    <a:gd name="T9" fmla="*/ 1 h 299"/>
                    <a:gd name="T10" fmla="*/ 18 w 180"/>
                    <a:gd name="T11" fmla="*/ 1 h 299"/>
                    <a:gd name="T12" fmla="*/ 20 w 180"/>
                    <a:gd name="T13" fmla="*/ 1 h 299"/>
                    <a:gd name="T14" fmla="*/ 22 w 180"/>
                    <a:gd name="T15" fmla="*/ 0 h 299"/>
                    <a:gd name="T16" fmla="*/ 23 w 180"/>
                    <a:gd name="T17" fmla="*/ 0 h 299"/>
                    <a:gd name="T18" fmla="*/ 26 w 180"/>
                    <a:gd name="T19" fmla="*/ 0 h 299"/>
                    <a:gd name="T20" fmla="*/ 29 w 180"/>
                    <a:gd name="T21" fmla="*/ 1 h 299"/>
                    <a:gd name="T22" fmla="*/ 31 w 180"/>
                    <a:gd name="T23" fmla="*/ 1 h 299"/>
                    <a:gd name="T24" fmla="*/ 34 w 180"/>
                    <a:gd name="T25" fmla="*/ 1 h 299"/>
                    <a:gd name="T26" fmla="*/ 37 w 180"/>
                    <a:gd name="T27" fmla="*/ 1 h 299"/>
                    <a:gd name="T28" fmla="*/ 39 w 180"/>
                    <a:gd name="T29" fmla="*/ 1 h 299"/>
                    <a:gd name="T30" fmla="*/ 42 w 180"/>
                    <a:gd name="T31" fmla="*/ 2 h 299"/>
                    <a:gd name="T32" fmla="*/ 44 w 180"/>
                    <a:gd name="T33" fmla="*/ 2 h 299"/>
                    <a:gd name="T34" fmla="*/ 45 w 180"/>
                    <a:gd name="T35" fmla="*/ 20 h 299"/>
                    <a:gd name="T36" fmla="*/ 45 w 180"/>
                    <a:gd name="T37" fmla="*/ 39 h 299"/>
                    <a:gd name="T38" fmla="*/ 45 w 180"/>
                    <a:gd name="T39" fmla="*/ 58 h 299"/>
                    <a:gd name="T40" fmla="*/ 44 w 180"/>
                    <a:gd name="T41" fmla="*/ 75 h 299"/>
                    <a:gd name="T42" fmla="*/ 39 w 180"/>
                    <a:gd name="T43" fmla="*/ 75 h 299"/>
                    <a:gd name="T44" fmla="*/ 33 w 180"/>
                    <a:gd name="T45" fmla="*/ 75 h 299"/>
                    <a:gd name="T46" fmla="*/ 27 w 180"/>
                    <a:gd name="T47" fmla="*/ 75 h 299"/>
                    <a:gd name="T48" fmla="*/ 22 w 180"/>
                    <a:gd name="T49" fmla="*/ 75 h 299"/>
                    <a:gd name="T50" fmla="*/ 16 w 180"/>
                    <a:gd name="T51" fmla="*/ 75 h 299"/>
                    <a:gd name="T52" fmla="*/ 11 w 180"/>
                    <a:gd name="T53" fmla="*/ 74 h 299"/>
                    <a:gd name="T54" fmla="*/ 6 w 180"/>
                    <a:gd name="T55" fmla="*/ 74 h 299"/>
                    <a:gd name="T56" fmla="*/ 0 w 180"/>
                    <a:gd name="T57" fmla="*/ 74 h 299"/>
                    <a:gd name="T58" fmla="*/ 0 w 180"/>
                    <a:gd name="T59" fmla="*/ 55 h 299"/>
                    <a:gd name="T60" fmla="*/ 1 w 180"/>
                    <a:gd name="T61" fmla="*/ 37 h 299"/>
                    <a:gd name="T62" fmla="*/ 2 w 180"/>
                    <a:gd name="T63" fmla="*/ 21 h 299"/>
                    <a:gd name="T64" fmla="*/ 6 w 180"/>
                    <a:gd name="T65" fmla="*/ 2 h 29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0"/>
                    <a:gd name="T100" fmla="*/ 0 h 299"/>
                    <a:gd name="T101" fmla="*/ 180 w 180"/>
                    <a:gd name="T102" fmla="*/ 299 h 29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0" h="299">
                      <a:moveTo>
                        <a:pt x="25" y="5"/>
                      </a:moveTo>
                      <a:lnTo>
                        <a:pt x="33" y="5"/>
                      </a:lnTo>
                      <a:lnTo>
                        <a:pt x="42" y="3"/>
                      </a:lnTo>
                      <a:lnTo>
                        <a:pt x="50" y="3"/>
                      </a:lnTo>
                      <a:lnTo>
                        <a:pt x="60" y="1"/>
                      </a:lnTo>
                      <a:lnTo>
                        <a:pt x="69" y="1"/>
                      </a:lnTo>
                      <a:lnTo>
                        <a:pt x="77" y="1"/>
                      </a:lnTo>
                      <a:lnTo>
                        <a:pt x="85" y="0"/>
                      </a:lnTo>
                      <a:lnTo>
                        <a:pt x="94" y="0"/>
                      </a:lnTo>
                      <a:lnTo>
                        <a:pt x="104" y="0"/>
                      </a:lnTo>
                      <a:lnTo>
                        <a:pt x="116" y="1"/>
                      </a:lnTo>
                      <a:lnTo>
                        <a:pt x="126" y="1"/>
                      </a:lnTo>
                      <a:lnTo>
                        <a:pt x="136" y="1"/>
                      </a:lnTo>
                      <a:lnTo>
                        <a:pt x="146" y="3"/>
                      </a:lnTo>
                      <a:lnTo>
                        <a:pt x="156" y="3"/>
                      </a:lnTo>
                      <a:lnTo>
                        <a:pt x="166" y="5"/>
                      </a:lnTo>
                      <a:lnTo>
                        <a:pt x="176" y="5"/>
                      </a:lnTo>
                      <a:lnTo>
                        <a:pt x="180" y="79"/>
                      </a:lnTo>
                      <a:lnTo>
                        <a:pt x="180" y="155"/>
                      </a:lnTo>
                      <a:lnTo>
                        <a:pt x="180" y="229"/>
                      </a:lnTo>
                      <a:lnTo>
                        <a:pt x="176" y="299"/>
                      </a:lnTo>
                      <a:lnTo>
                        <a:pt x="154" y="299"/>
                      </a:lnTo>
                      <a:lnTo>
                        <a:pt x="131" y="299"/>
                      </a:lnTo>
                      <a:lnTo>
                        <a:pt x="109" y="299"/>
                      </a:lnTo>
                      <a:lnTo>
                        <a:pt x="87" y="298"/>
                      </a:lnTo>
                      <a:lnTo>
                        <a:pt x="64" y="298"/>
                      </a:lnTo>
                      <a:lnTo>
                        <a:pt x="42" y="296"/>
                      </a:lnTo>
                      <a:lnTo>
                        <a:pt x="21" y="294"/>
                      </a:lnTo>
                      <a:lnTo>
                        <a:pt x="0" y="293"/>
                      </a:lnTo>
                      <a:lnTo>
                        <a:pt x="0" y="217"/>
                      </a:lnTo>
                      <a:lnTo>
                        <a:pt x="1" y="148"/>
                      </a:lnTo>
                      <a:lnTo>
                        <a:pt x="8" y="81"/>
                      </a:lnTo>
                      <a:lnTo>
                        <a:pt x="25" y="5"/>
                      </a:lnTo>
                      <a:close/>
                    </a:path>
                  </a:pathLst>
                </a:custGeom>
                <a:solidFill>
                  <a:srgbClr val="B59E82"/>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22" name="Freeform 31"/>
                <p:cNvSpPr>
                  <a:spLocks/>
                </p:cNvSpPr>
                <p:nvPr/>
              </p:nvSpPr>
              <p:spPr bwMode="auto">
                <a:xfrm>
                  <a:off x="2411" y="2444"/>
                  <a:ext cx="86" cy="137"/>
                </a:xfrm>
                <a:custGeom>
                  <a:avLst/>
                  <a:gdLst>
                    <a:gd name="T0" fmla="*/ 5 w 172"/>
                    <a:gd name="T1" fmla="*/ 2 h 272"/>
                    <a:gd name="T2" fmla="*/ 8 w 172"/>
                    <a:gd name="T3" fmla="*/ 2 h 272"/>
                    <a:gd name="T4" fmla="*/ 10 w 172"/>
                    <a:gd name="T5" fmla="*/ 1 h 272"/>
                    <a:gd name="T6" fmla="*/ 12 w 172"/>
                    <a:gd name="T7" fmla="*/ 1 h 272"/>
                    <a:gd name="T8" fmla="*/ 14 w 172"/>
                    <a:gd name="T9" fmla="*/ 1 h 272"/>
                    <a:gd name="T10" fmla="*/ 16 w 172"/>
                    <a:gd name="T11" fmla="*/ 1 h 272"/>
                    <a:gd name="T12" fmla="*/ 18 w 172"/>
                    <a:gd name="T13" fmla="*/ 1 h 272"/>
                    <a:gd name="T14" fmla="*/ 21 w 172"/>
                    <a:gd name="T15" fmla="*/ 0 h 272"/>
                    <a:gd name="T16" fmla="*/ 22 w 172"/>
                    <a:gd name="T17" fmla="*/ 0 h 272"/>
                    <a:gd name="T18" fmla="*/ 24 w 172"/>
                    <a:gd name="T19" fmla="*/ 0 h 272"/>
                    <a:gd name="T20" fmla="*/ 27 w 172"/>
                    <a:gd name="T21" fmla="*/ 1 h 272"/>
                    <a:gd name="T22" fmla="*/ 29 w 172"/>
                    <a:gd name="T23" fmla="*/ 1 h 272"/>
                    <a:gd name="T24" fmla="*/ 33 w 172"/>
                    <a:gd name="T25" fmla="*/ 1 h 272"/>
                    <a:gd name="T26" fmla="*/ 35 w 172"/>
                    <a:gd name="T27" fmla="*/ 1 h 272"/>
                    <a:gd name="T28" fmla="*/ 37 w 172"/>
                    <a:gd name="T29" fmla="*/ 1 h 272"/>
                    <a:gd name="T30" fmla="*/ 40 w 172"/>
                    <a:gd name="T31" fmla="*/ 2 h 272"/>
                    <a:gd name="T32" fmla="*/ 42 w 172"/>
                    <a:gd name="T33" fmla="*/ 2 h 272"/>
                    <a:gd name="T34" fmla="*/ 43 w 172"/>
                    <a:gd name="T35" fmla="*/ 18 h 272"/>
                    <a:gd name="T36" fmla="*/ 43 w 172"/>
                    <a:gd name="T37" fmla="*/ 35 h 272"/>
                    <a:gd name="T38" fmla="*/ 43 w 172"/>
                    <a:gd name="T39" fmla="*/ 52 h 272"/>
                    <a:gd name="T40" fmla="*/ 42 w 172"/>
                    <a:gd name="T41" fmla="*/ 69 h 272"/>
                    <a:gd name="T42" fmla="*/ 37 w 172"/>
                    <a:gd name="T43" fmla="*/ 69 h 272"/>
                    <a:gd name="T44" fmla="*/ 31 w 172"/>
                    <a:gd name="T45" fmla="*/ 69 h 272"/>
                    <a:gd name="T46" fmla="*/ 26 w 172"/>
                    <a:gd name="T47" fmla="*/ 69 h 272"/>
                    <a:gd name="T48" fmla="*/ 21 w 172"/>
                    <a:gd name="T49" fmla="*/ 69 h 272"/>
                    <a:gd name="T50" fmla="*/ 15 w 172"/>
                    <a:gd name="T51" fmla="*/ 68 h 272"/>
                    <a:gd name="T52" fmla="*/ 10 w 172"/>
                    <a:gd name="T53" fmla="*/ 68 h 272"/>
                    <a:gd name="T54" fmla="*/ 5 w 172"/>
                    <a:gd name="T55" fmla="*/ 67 h 272"/>
                    <a:gd name="T56" fmla="*/ 0 w 172"/>
                    <a:gd name="T57" fmla="*/ 67 h 272"/>
                    <a:gd name="T58" fmla="*/ 0 w 172"/>
                    <a:gd name="T59" fmla="*/ 50 h 272"/>
                    <a:gd name="T60" fmla="*/ 1 w 172"/>
                    <a:gd name="T61" fmla="*/ 34 h 272"/>
                    <a:gd name="T62" fmla="*/ 2 w 172"/>
                    <a:gd name="T63" fmla="*/ 18 h 272"/>
                    <a:gd name="T64" fmla="*/ 5 w 172"/>
                    <a:gd name="T65" fmla="*/ 2 h 27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72"/>
                    <a:gd name="T100" fmla="*/ 0 h 272"/>
                    <a:gd name="T101" fmla="*/ 172 w 172"/>
                    <a:gd name="T102" fmla="*/ 272 h 27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72" h="272">
                      <a:moveTo>
                        <a:pt x="23" y="5"/>
                      </a:moveTo>
                      <a:lnTo>
                        <a:pt x="32" y="5"/>
                      </a:lnTo>
                      <a:lnTo>
                        <a:pt x="40" y="3"/>
                      </a:lnTo>
                      <a:lnTo>
                        <a:pt x="49" y="3"/>
                      </a:lnTo>
                      <a:lnTo>
                        <a:pt x="57" y="1"/>
                      </a:lnTo>
                      <a:lnTo>
                        <a:pt x="64" y="1"/>
                      </a:lnTo>
                      <a:lnTo>
                        <a:pt x="72" y="1"/>
                      </a:lnTo>
                      <a:lnTo>
                        <a:pt x="81" y="0"/>
                      </a:lnTo>
                      <a:lnTo>
                        <a:pt x="89" y="0"/>
                      </a:lnTo>
                      <a:lnTo>
                        <a:pt x="99" y="0"/>
                      </a:lnTo>
                      <a:lnTo>
                        <a:pt x="109" y="1"/>
                      </a:lnTo>
                      <a:lnTo>
                        <a:pt x="119" y="1"/>
                      </a:lnTo>
                      <a:lnTo>
                        <a:pt x="130" y="1"/>
                      </a:lnTo>
                      <a:lnTo>
                        <a:pt x="138" y="3"/>
                      </a:lnTo>
                      <a:lnTo>
                        <a:pt x="148" y="3"/>
                      </a:lnTo>
                      <a:lnTo>
                        <a:pt x="158" y="5"/>
                      </a:lnTo>
                      <a:lnTo>
                        <a:pt x="168" y="5"/>
                      </a:lnTo>
                      <a:lnTo>
                        <a:pt x="170" y="70"/>
                      </a:lnTo>
                      <a:lnTo>
                        <a:pt x="172" y="138"/>
                      </a:lnTo>
                      <a:lnTo>
                        <a:pt x="172" y="207"/>
                      </a:lnTo>
                      <a:lnTo>
                        <a:pt x="168" y="271"/>
                      </a:lnTo>
                      <a:lnTo>
                        <a:pt x="146" y="272"/>
                      </a:lnTo>
                      <a:lnTo>
                        <a:pt x="126" y="272"/>
                      </a:lnTo>
                      <a:lnTo>
                        <a:pt x="104" y="271"/>
                      </a:lnTo>
                      <a:lnTo>
                        <a:pt x="82" y="271"/>
                      </a:lnTo>
                      <a:lnTo>
                        <a:pt x="62" y="269"/>
                      </a:lnTo>
                      <a:lnTo>
                        <a:pt x="40" y="269"/>
                      </a:lnTo>
                      <a:lnTo>
                        <a:pt x="20" y="267"/>
                      </a:lnTo>
                      <a:lnTo>
                        <a:pt x="0" y="266"/>
                      </a:lnTo>
                      <a:lnTo>
                        <a:pt x="0" y="197"/>
                      </a:lnTo>
                      <a:lnTo>
                        <a:pt x="2" y="134"/>
                      </a:lnTo>
                      <a:lnTo>
                        <a:pt x="8" y="72"/>
                      </a:lnTo>
                      <a:lnTo>
                        <a:pt x="23" y="5"/>
                      </a:lnTo>
                      <a:close/>
                    </a:path>
                  </a:pathLst>
                </a:custGeom>
                <a:solidFill>
                  <a:srgbClr val="BAA58C"/>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23" name="Freeform 32"/>
                <p:cNvSpPr>
                  <a:spLocks/>
                </p:cNvSpPr>
                <p:nvPr/>
              </p:nvSpPr>
              <p:spPr bwMode="auto">
                <a:xfrm>
                  <a:off x="2413" y="2444"/>
                  <a:ext cx="81" cy="122"/>
                </a:xfrm>
                <a:custGeom>
                  <a:avLst/>
                  <a:gdLst>
                    <a:gd name="T0" fmla="*/ 5 w 164"/>
                    <a:gd name="T1" fmla="*/ 2 h 242"/>
                    <a:gd name="T2" fmla="*/ 7 w 164"/>
                    <a:gd name="T3" fmla="*/ 2 h 242"/>
                    <a:gd name="T4" fmla="*/ 9 w 164"/>
                    <a:gd name="T5" fmla="*/ 1 h 242"/>
                    <a:gd name="T6" fmla="*/ 11 w 164"/>
                    <a:gd name="T7" fmla="*/ 1 h 242"/>
                    <a:gd name="T8" fmla="*/ 13 w 164"/>
                    <a:gd name="T9" fmla="*/ 1 h 242"/>
                    <a:gd name="T10" fmla="*/ 15 w 164"/>
                    <a:gd name="T11" fmla="*/ 1 h 242"/>
                    <a:gd name="T12" fmla="*/ 17 w 164"/>
                    <a:gd name="T13" fmla="*/ 1 h 242"/>
                    <a:gd name="T14" fmla="*/ 19 w 164"/>
                    <a:gd name="T15" fmla="*/ 0 h 242"/>
                    <a:gd name="T16" fmla="*/ 20 w 164"/>
                    <a:gd name="T17" fmla="*/ 0 h 242"/>
                    <a:gd name="T18" fmla="*/ 23 w 164"/>
                    <a:gd name="T19" fmla="*/ 0 h 242"/>
                    <a:gd name="T20" fmla="*/ 25 w 164"/>
                    <a:gd name="T21" fmla="*/ 1 h 242"/>
                    <a:gd name="T22" fmla="*/ 28 w 164"/>
                    <a:gd name="T23" fmla="*/ 1 h 242"/>
                    <a:gd name="T24" fmla="*/ 30 w 164"/>
                    <a:gd name="T25" fmla="*/ 1 h 242"/>
                    <a:gd name="T26" fmla="*/ 32 w 164"/>
                    <a:gd name="T27" fmla="*/ 1 h 242"/>
                    <a:gd name="T28" fmla="*/ 35 w 164"/>
                    <a:gd name="T29" fmla="*/ 1 h 242"/>
                    <a:gd name="T30" fmla="*/ 37 w 164"/>
                    <a:gd name="T31" fmla="*/ 2 h 242"/>
                    <a:gd name="T32" fmla="*/ 39 w 164"/>
                    <a:gd name="T33" fmla="*/ 2 h 242"/>
                    <a:gd name="T34" fmla="*/ 40 w 164"/>
                    <a:gd name="T35" fmla="*/ 16 h 242"/>
                    <a:gd name="T36" fmla="*/ 40 w 164"/>
                    <a:gd name="T37" fmla="*/ 31 h 242"/>
                    <a:gd name="T38" fmla="*/ 40 w 164"/>
                    <a:gd name="T39" fmla="*/ 46 h 242"/>
                    <a:gd name="T40" fmla="*/ 39 w 164"/>
                    <a:gd name="T41" fmla="*/ 62 h 242"/>
                    <a:gd name="T42" fmla="*/ 34 w 164"/>
                    <a:gd name="T43" fmla="*/ 62 h 242"/>
                    <a:gd name="T44" fmla="*/ 29 w 164"/>
                    <a:gd name="T45" fmla="*/ 62 h 242"/>
                    <a:gd name="T46" fmla="*/ 24 w 164"/>
                    <a:gd name="T47" fmla="*/ 62 h 242"/>
                    <a:gd name="T48" fmla="*/ 19 w 164"/>
                    <a:gd name="T49" fmla="*/ 62 h 242"/>
                    <a:gd name="T50" fmla="*/ 14 w 164"/>
                    <a:gd name="T51" fmla="*/ 61 h 242"/>
                    <a:gd name="T52" fmla="*/ 9 w 164"/>
                    <a:gd name="T53" fmla="*/ 61 h 242"/>
                    <a:gd name="T54" fmla="*/ 4 w 164"/>
                    <a:gd name="T55" fmla="*/ 60 h 242"/>
                    <a:gd name="T56" fmla="*/ 0 w 164"/>
                    <a:gd name="T57" fmla="*/ 60 h 242"/>
                    <a:gd name="T58" fmla="*/ 0 w 164"/>
                    <a:gd name="T59" fmla="*/ 45 h 242"/>
                    <a:gd name="T60" fmla="*/ 0 w 164"/>
                    <a:gd name="T61" fmla="*/ 31 h 242"/>
                    <a:gd name="T62" fmla="*/ 1 w 164"/>
                    <a:gd name="T63" fmla="*/ 17 h 242"/>
                    <a:gd name="T64" fmla="*/ 5 w 164"/>
                    <a:gd name="T65" fmla="*/ 2 h 24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4"/>
                    <a:gd name="T100" fmla="*/ 0 h 242"/>
                    <a:gd name="T101" fmla="*/ 164 w 164"/>
                    <a:gd name="T102" fmla="*/ 242 h 24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4" h="242">
                      <a:moveTo>
                        <a:pt x="22" y="5"/>
                      </a:moveTo>
                      <a:lnTo>
                        <a:pt x="31" y="5"/>
                      </a:lnTo>
                      <a:lnTo>
                        <a:pt x="37" y="3"/>
                      </a:lnTo>
                      <a:lnTo>
                        <a:pt x="46" y="3"/>
                      </a:lnTo>
                      <a:lnTo>
                        <a:pt x="54" y="1"/>
                      </a:lnTo>
                      <a:lnTo>
                        <a:pt x="61" y="1"/>
                      </a:lnTo>
                      <a:lnTo>
                        <a:pt x="69" y="1"/>
                      </a:lnTo>
                      <a:lnTo>
                        <a:pt x="76" y="0"/>
                      </a:lnTo>
                      <a:lnTo>
                        <a:pt x="84" y="0"/>
                      </a:lnTo>
                      <a:lnTo>
                        <a:pt x="95" y="0"/>
                      </a:lnTo>
                      <a:lnTo>
                        <a:pt x="103" y="1"/>
                      </a:lnTo>
                      <a:lnTo>
                        <a:pt x="113" y="1"/>
                      </a:lnTo>
                      <a:lnTo>
                        <a:pt x="123" y="1"/>
                      </a:lnTo>
                      <a:lnTo>
                        <a:pt x="132" y="3"/>
                      </a:lnTo>
                      <a:lnTo>
                        <a:pt x="142" y="3"/>
                      </a:lnTo>
                      <a:lnTo>
                        <a:pt x="150" y="5"/>
                      </a:lnTo>
                      <a:lnTo>
                        <a:pt x="160" y="5"/>
                      </a:lnTo>
                      <a:lnTo>
                        <a:pt x="162" y="62"/>
                      </a:lnTo>
                      <a:lnTo>
                        <a:pt x="164" y="123"/>
                      </a:lnTo>
                      <a:lnTo>
                        <a:pt x="162" y="183"/>
                      </a:lnTo>
                      <a:lnTo>
                        <a:pt x="160" y="242"/>
                      </a:lnTo>
                      <a:lnTo>
                        <a:pt x="140" y="242"/>
                      </a:lnTo>
                      <a:lnTo>
                        <a:pt x="120" y="242"/>
                      </a:lnTo>
                      <a:lnTo>
                        <a:pt x="100" y="242"/>
                      </a:lnTo>
                      <a:lnTo>
                        <a:pt x="79" y="242"/>
                      </a:lnTo>
                      <a:lnTo>
                        <a:pt x="59" y="241"/>
                      </a:lnTo>
                      <a:lnTo>
                        <a:pt x="39" y="241"/>
                      </a:lnTo>
                      <a:lnTo>
                        <a:pt x="19" y="239"/>
                      </a:lnTo>
                      <a:lnTo>
                        <a:pt x="0" y="239"/>
                      </a:lnTo>
                      <a:lnTo>
                        <a:pt x="0" y="177"/>
                      </a:lnTo>
                      <a:lnTo>
                        <a:pt x="2" y="121"/>
                      </a:lnTo>
                      <a:lnTo>
                        <a:pt x="7" y="65"/>
                      </a:lnTo>
                      <a:lnTo>
                        <a:pt x="22" y="5"/>
                      </a:lnTo>
                      <a:close/>
                    </a:path>
                  </a:pathLst>
                </a:custGeom>
                <a:solidFill>
                  <a:srgbClr val="BFAD96"/>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24" name="Freeform 33"/>
                <p:cNvSpPr>
                  <a:spLocks/>
                </p:cNvSpPr>
                <p:nvPr/>
              </p:nvSpPr>
              <p:spPr bwMode="auto">
                <a:xfrm>
                  <a:off x="2414" y="2444"/>
                  <a:ext cx="78" cy="107"/>
                </a:xfrm>
                <a:custGeom>
                  <a:avLst/>
                  <a:gdLst>
                    <a:gd name="T0" fmla="*/ 5 w 153"/>
                    <a:gd name="T1" fmla="*/ 2 h 214"/>
                    <a:gd name="T2" fmla="*/ 7 w 153"/>
                    <a:gd name="T3" fmla="*/ 2 h 214"/>
                    <a:gd name="T4" fmla="*/ 9 w 153"/>
                    <a:gd name="T5" fmla="*/ 1 h 214"/>
                    <a:gd name="T6" fmla="*/ 11 w 153"/>
                    <a:gd name="T7" fmla="*/ 1 h 214"/>
                    <a:gd name="T8" fmla="*/ 12 w 153"/>
                    <a:gd name="T9" fmla="*/ 1 h 214"/>
                    <a:gd name="T10" fmla="*/ 15 w 153"/>
                    <a:gd name="T11" fmla="*/ 1 h 214"/>
                    <a:gd name="T12" fmla="*/ 16 w 153"/>
                    <a:gd name="T13" fmla="*/ 1 h 214"/>
                    <a:gd name="T14" fmla="*/ 18 w 153"/>
                    <a:gd name="T15" fmla="*/ 0 h 214"/>
                    <a:gd name="T16" fmla="*/ 20 w 153"/>
                    <a:gd name="T17" fmla="*/ 0 h 214"/>
                    <a:gd name="T18" fmla="*/ 22 w 153"/>
                    <a:gd name="T19" fmla="*/ 0 h 214"/>
                    <a:gd name="T20" fmla="*/ 25 w 153"/>
                    <a:gd name="T21" fmla="*/ 1 h 214"/>
                    <a:gd name="T22" fmla="*/ 27 w 153"/>
                    <a:gd name="T23" fmla="*/ 1 h 214"/>
                    <a:gd name="T24" fmla="*/ 29 w 153"/>
                    <a:gd name="T25" fmla="*/ 1 h 214"/>
                    <a:gd name="T26" fmla="*/ 31 w 153"/>
                    <a:gd name="T27" fmla="*/ 1 h 214"/>
                    <a:gd name="T28" fmla="*/ 34 w 153"/>
                    <a:gd name="T29" fmla="*/ 1 h 214"/>
                    <a:gd name="T30" fmla="*/ 36 w 153"/>
                    <a:gd name="T31" fmla="*/ 2 h 214"/>
                    <a:gd name="T32" fmla="*/ 38 w 153"/>
                    <a:gd name="T33" fmla="*/ 2 h 214"/>
                    <a:gd name="T34" fmla="*/ 38 w 153"/>
                    <a:gd name="T35" fmla="*/ 13 h 214"/>
                    <a:gd name="T36" fmla="*/ 39 w 153"/>
                    <a:gd name="T37" fmla="*/ 27 h 214"/>
                    <a:gd name="T38" fmla="*/ 38 w 153"/>
                    <a:gd name="T39" fmla="*/ 41 h 214"/>
                    <a:gd name="T40" fmla="*/ 38 w 153"/>
                    <a:gd name="T41" fmla="*/ 54 h 214"/>
                    <a:gd name="T42" fmla="*/ 33 w 153"/>
                    <a:gd name="T43" fmla="*/ 54 h 214"/>
                    <a:gd name="T44" fmla="*/ 28 w 153"/>
                    <a:gd name="T45" fmla="*/ 54 h 214"/>
                    <a:gd name="T46" fmla="*/ 23 w 153"/>
                    <a:gd name="T47" fmla="*/ 54 h 214"/>
                    <a:gd name="T48" fmla="*/ 19 w 153"/>
                    <a:gd name="T49" fmla="*/ 54 h 214"/>
                    <a:gd name="T50" fmla="*/ 14 w 153"/>
                    <a:gd name="T51" fmla="*/ 54 h 214"/>
                    <a:gd name="T52" fmla="*/ 10 w 153"/>
                    <a:gd name="T53" fmla="*/ 54 h 214"/>
                    <a:gd name="T54" fmla="*/ 5 w 153"/>
                    <a:gd name="T55" fmla="*/ 53 h 214"/>
                    <a:gd name="T56" fmla="*/ 0 w 153"/>
                    <a:gd name="T57" fmla="*/ 53 h 214"/>
                    <a:gd name="T58" fmla="*/ 0 w 153"/>
                    <a:gd name="T59" fmla="*/ 39 h 214"/>
                    <a:gd name="T60" fmla="*/ 0 w 153"/>
                    <a:gd name="T61" fmla="*/ 27 h 214"/>
                    <a:gd name="T62" fmla="*/ 2 w 153"/>
                    <a:gd name="T63" fmla="*/ 14 h 214"/>
                    <a:gd name="T64" fmla="*/ 5 w 153"/>
                    <a:gd name="T65" fmla="*/ 2 h 2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3"/>
                    <a:gd name="T100" fmla="*/ 0 h 214"/>
                    <a:gd name="T101" fmla="*/ 153 w 153"/>
                    <a:gd name="T102" fmla="*/ 214 h 2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3" h="214">
                      <a:moveTo>
                        <a:pt x="18" y="5"/>
                      </a:moveTo>
                      <a:lnTo>
                        <a:pt x="27" y="5"/>
                      </a:lnTo>
                      <a:lnTo>
                        <a:pt x="33" y="3"/>
                      </a:lnTo>
                      <a:lnTo>
                        <a:pt x="42" y="3"/>
                      </a:lnTo>
                      <a:lnTo>
                        <a:pt x="48" y="1"/>
                      </a:lnTo>
                      <a:lnTo>
                        <a:pt x="57" y="1"/>
                      </a:lnTo>
                      <a:lnTo>
                        <a:pt x="64" y="1"/>
                      </a:lnTo>
                      <a:lnTo>
                        <a:pt x="72" y="0"/>
                      </a:lnTo>
                      <a:lnTo>
                        <a:pt x="79" y="0"/>
                      </a:lnTo>
                      <a:lnTo>
                        <a:pt x="87" y="0"/>
                      </a:lnTo>
                      <a:lnTo>
                        <a:pt x="97" y="1"/>
                      </a:lnTo>
                      <a:lnTo>
                        <a:pt x="106" y="1"/>
                      </a:lnTo>
                      <a:lnTo>
                        <a:pt x="114" y="1"/>
                      </a:lnTo>
                      <a:lnTo>
                        <a:pt x="123" y="3"/>
                      </a:lnTo>
                      <a:lnTo>
                        <a:pt x="133" y="3"/>
                      </a:lnTo>
                      <a:lnTo>
                        <a:pt x="141" y="5"/>
                      </a:lnTo>
                      <a:lnTo>
                        <a:pt x="150" y="5"/>
                      </a:lnTo>
                      <a:lnTo>
                        <a:pt x="151" y="55"/>
                      </a:lnTo>
                      <a:lnTo>
                        <a:pt x="153" y="108"/>
                      </a:lnTo>
                      <a:lnTo>
                        <a:pt x="151" y="161"/>
                      </a:lnTo>
                      <a:lnTo>
                        <a:pt x="150" y="214"/>
                      </a:lnTo>
                      <a:lnTo>
                        <a:pt x="131" y="214"/>
                      </a:lnTo>
                      <a:lnTo>
                        <a:pt x="112" y="214"/>
                      </a:lnTo>
                      <a:lnTo>
                        <a:pt x="92" y="214"/>
                      </a:lnTo>
                      <a:lnTo>
                        <a:pt x="74" y="214"/>
                      </a:lnTo>
                      <a:lnTo>
                        <a:pt x="55" y="214"/>
                      </a:lnTo>
                      <a:lnTo>
                        <a:pt x="37" y="214"/>
                      </a:lnTo>
                      <a:lnTo>
                        <a:pt x="18" y="212"/>
                      </a:lnTo>
                      <a:lnTo>
                        <a:pt x="0" y="212"/>
                      </a:lnTo>
                      <a:lnTo>
                        <a:pt x="0" y="156"/>
                      </a:lnTo>
                      <a:lnTo>
                        <a:pt x="0" y="108"/>
                      </a:lnTo>
                      <a:lnTo>
                        <a:pt x="5" y="59"/>
                      </a:lnTo>
                      <a:lnTo>
                        <a:pt x="18" y="5"/>
                      </a:lnTo>
                      <a:close/>
                    </a:path>
                  </a:pathLst>
                </a:custGeom>
                <a:solidFill>
                  <a:srgbClr val="C4B7A3"/>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25" name="Freeform 34"/>
                <p:cNvSpPr>
                  <a:spLocks/>
                </p:cNvSpPr>
                <p:nvPr/>
              </p:nvSpPr>
              <p:spPr bwMode="auto">
                <a:xfrm>
                  <a:off x="2415" y="2444"/>
                  <a:ext cx="73" cy="93"/>
                </a:xfrm>
                <a:custGeom>
                  <a:avLst/>
                  <a:gdLst>
                    <a:gd name="T0" fmla="*/ 5 w 145"/>
                    <a:gd name="T1" fmla="*/ 2 h 185"/>
                    <a:gd name="T2" fmla="*/ 7 w 145"/>
                    <a:gd name="T3" fmla="*/ 2 h 185"/>
                    <a:gd name="T4" fmla="*/ 9 w 145"/>
                    <a:gd name="T5" fmla="*/ 1 h 185"/>
                    <a:gd name="T6" fmla="*/ 11 w 145"/>
                    <a:gd name="T7" fmla="*/ 1 h 185"/>
                    <a:gd name="T8" fmla="*/ 12 w 145"/>
                    <a:gd name="T9" fmla="*/ 1 h 185"/>
                    <a:gd name="T10" fmla="*/ 14 w 145"/>
                    <a:gd name="T11" fmla="*/ 1 h 185"/>
                    <a:gd name="T12" fmla="*/ 16 w 145"/>
                    <a:gd name="T13" fmla="*/ 1 h 185"/>
                    <a:gd name="T14" fmla="*/ 18 w 145"/>
                    <a:gd name="T15" fmla="*/ 0 h 185"/>
                    <a:gd name="T16" fmla="*/ 19 w 145"/>
                    <a:gd name="T17" fmla="*/ 0 h 185"/>
                    <a:gd name="T18" fmla="*/ 22 w 145"/>
                    <a:gd name="T19" fmla="*/ 0 h 185"/>
                    <a:gd name="T20" fmla="*/ 24 w 145"/>
                    <a:gd name="T21" fmla="*/ 1 h 185"/>
                    <a:gd name="T22" fmla="*/ 26 w 145"/>
                    <a:gd name="T23" fmla="*/ 1 h 185"/>
                    <a:gd name="T24" fmla="*/ 28 w 145"/>
                    <a:gd name="T25" fmla="*/ 1 h 185"/>
                    <a:gd name="T26" fmla="*/ 30 w 145"/>
                    <a:gd name="T27" fmla="*/ 1 h 185"/>
                    <a:gd name="T28" fmla="*/ 32 w 145"/>
                    <a:gd name="T29" fmla="*/ 1 h 185"/>
                    <a:gd name="T30" fmla="*/ 34 w 145"/>
                    <a:gd name="T31" fmla="*/ 2 h 185"/>
                    <a:gd name="T32" fmla="*/ 36 w 145"/>
                    <a:gd name="T33" fmla="*/ 2 h 185"/>
                    <a:gd name="T34" fmla="*/ 37 w 145"/>
                    <a:gd name="T35" fmla="*/ 12 h 185"/>
                    <a:gd name="T36" fmla="*/ 37 w 145"/>
                    <a:gd name="T37" fmla="*/ 23 h 185"/>
                    <a:gd name="T38" fmla="*/ 37 w 145"/>
                    <a:gd name="T39" fmla="*/ 35 h 185"/>
                    <a:gd name="T40" fmla="*/ 36 w 145"/>
                    <a:gd name="T41" fmla="*/ 46 h 185"/>
                    <a:gd name="T42" fmla="*/ 32 w 145"/>
                    <a:gd name="T43" fmla="*/ 47 h 185"/>
                    <a:gd name="T44" fmla="*/ 27 w 145"/>
                    <a:gd name="T45" fmla="*/ 47 h 185"/>
                    <a:gd name="T46" fmla="*/ 23 w 145"/>
                    <a:gd name="T47" fmla="*/ 47 h 185"/>
                    <a:gd name="T48" fmla="*/ 19 w 145"/>
                    <a:gd name="T49" fmla="*/ 47 h 185"/>
                    <a:gd name="T50" fmla="*/ 14 w 145"/>
                    <a:gd name="T51" fmla="*/ 47 h 185"/>
                    <a:gd name="T52" fmla="*/ 10 w 145"/>
                    <a:gd name="T53" fmla="*/ 47 h 185"/>
                    <a:gd name="T54" fmla="*/ 5 w 145"/>
                    <a:gd name="T55" fmla="*/ 47 h 185"/>
                    <a:gd name="T56" fmla="*/ 0 w 145"/>
                    <a:gd name="T57" fmla="*/ 47 h 185"/>
                    <a:gd name="T58" fmla="*/ 0 w 145"/>
                    <a:gd name="T59" fmla="*/ 35 h 185"/>
                    <a:gd name="T60" fmla="*/ 1 w 145"/>
                    <a:gd name="T61" fmla="*/ 24 h 185"/>
                    <a:gd name="T62" fmla="*/ 2 w 145"/>
                    <a:gd name="T63" fmla="*/ 13 h 185"/>
                    <a:gd name="T64" fmla="*/ 5 w 145"/>
                    <a:gd name="T65" fmla="*/ 2 h 1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5"/>
                    <a:gd name="T100" fmla="*/ 0 h 185"/>
                    <a:gd name="T101" fmla="*/ 145 w 145"/>
                    <a:gd name="T102" fmla="*/ 185 h 18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5" h="185">
                      <a:moveTo>
                        <a:pt x="19" y="5"/>
                      </a:moveTo>
                      <a:lnTo>
                        <a:pt x="26" y="5"/>
                      </a:lnTo>
                      <a:lnTo>
                        <a:pt x="34" y="3"/>
                      </a:lnTo>
                      <a:lnTo>
                        <a:pt x="41" y="3"/>
                      </a:lnTo>
                      <a:lnTo>
                        <a:pt x="47" y="1"/>
                      </a:lnTo>
                      <a:lnTo>
                        <a:pt x="56" y="1"/>
                      </a:lnTo>
                      <a:lnTo>
                        <a:pt x="63" y="1"/>
                      </a:lnTo>
                      <a:lnTo>
                        <a:pt x="69" y="0"/>
                      </a:lnTo>
                      <a:lnTo>
                        <a:pt x="76" y="0"/>
                      </a:lnTo>
                      <a:lnTo>
                        <a:pt x="85" y="0"/>
                      </a:lnTo>
                      <a:lnTo>
                        <a:pt x="93" y="1"/>
                      </a:lnTo>
                      <a:lnTo>
                        <a:pt x="101" y="1"/>
                      </a:lnTo>
                      <a:lnTo>
                        <a:pt x="110" y="1"/>
                      </a:lnTo>
                      <a:lnTo>
                        <a:pt x="118" y="3"/>
                      </a:lnTo>
                      <a:lnTo>
                        <a:pt x="127" y="3"/>
                      </a:lnTo>
                      <a:lnTo>
                        <a:pt x="135" y="5"/>
                      </a:lnTo>
                      <a:lnTo>
                        <a:pt x="143" y="5"/>
                      </a:lnTo>
                      <a:lnTo>
                        <a:pt x="145" y="47"/>
                      </a:lnTo>
                      <a:lnTo>
                        <a:pt x="145" y="92"/>
                      </a:lnTo>
                      <a:lnTo>
                        <a:pt x="145" y="138"/>
                      </a:lnTo>
                      <a:lnTo>
                        <a:pt x="143" y="183"/>
                      </a:lnTo>
                      <a:lnTo>
                        <a:pt x="125" y="185"/>
                      </a:lnTo>
                      <a:lnTo>
                        <a:pt x="108" y="185"/>
                      </a:lnTo>
                      <a:lnTo>
                        <a:pt x="90" y="185"/>
                      </a:lnTo>
                      <a:lnTo>
                        <a:pt x="73" y="185"/>
                      </a:lnTo>
                      <a:lnTo>
                        <a:pt x="54" y="185"/>
                      </a:lnTo>
                      <a:lnTo>
                        <a:pt x="37" y="185"/>
                      </a:lnTo>
                      <a:lnTo>
                        <a:pt x="19" y="185"/>
                      </a:lnTo>
                      <a:lnTo>
                        <a:pt x="0" y="185"/>
                      </a:lnTo>
                      <a:lnTo>
                        <a:pt x="0" y="138"/>
                      </a:lnTo>
                      <a:lnTo>
                        <a:pt x="2" y="94"/>
                      </a:lnTo>
                      <a:lnTo>
                        <a:pt x="7" y="52"/>
                      </a:lnTo>
                      <a:lnTo>
                        <a:pt x="19" y="5"/>
                      </a:lnTo>
                      <a:close/>
                    </a:path>
                  </a:pathLst>
                </a:custGeom>
                <a:solidFill>
                  <a:srgbClr val="C9BFAD"/>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26" name="Freeform 35"/>
                <p:cNvSpPr>
                  <a:spLocks/>
                </p:cNvSpPr>
                <p:nvPr/>
              </p:nvSpPr>
              <p:spPr bwMode="auto">
                <a:xfrm>
                  <a:off x="2417" y="2444"/>
                  <a:ext cx="67" cy="80"/>
                </a:xfrm>
                <a:custGeom>
                  <a:avLst/>
                  <a:gdLst>
                    <a:gd name="T0" fmla="*/ 4 w 134"/>
                    <a:gd name="T1" fmla="*/ 2 h 158"/>
                    <a:gd name="T2" fmla="*/ 18 w 134"/>
                    <a:gd name="T3" fmla="*/ 0 h 158"/>
                    <a:gd name="T4" fmla="*/ 34 w 134"/>
                    <a:gd name="T5" fmla="*/ 2 h 158"/>
                    <a:gd name="T6" fmla="*/ 34 w 134"/>
                    <a:gd name="T7" fmla="*/ 10 h 158"/>
                    <a:gd name="T8" fmla="*/ 34 w 134"/>
                    <a:gd name="T9" fmla="*/ 20 h 158"/>
                    <a:gd name="T10" fmla="*/ 34 w 134"/>
                    <a:gd name="T11" fmla="*/ 30 h 158"/>
                    <a:gd name="T12" fmla="*/ 34 w 134"/>
                    <a:gd name="T13" fmla="*/ 39 h 158"/>
                    <a:gd name="T14" fmla="*/ 29 w 134"/>
                    <a:gd name="T15" fmla="*/ 40 h 158"/>
                    <a:gd name="T16" fmla="*/ 25 w 134"/>
                    <a:gd name="T17" fmla="*/ 40 h 158"/>
                    <a:gd name="T18" fmla="*/ 21 w 134"/>
                    <a:gd name="T19" fmla="*/ 41 h 158"/>
                    <a:gd name="T20" fmla="*/ 17 w 134"/>
                    <a:gd name="T21" fmla="*/ 41 h 158"/>
                    <a:gd name="T22" fmla="*/ 12 w 134"/>
                    <a:gd name="T23" fmla="*/ 41 h 158"/>
                    <a:gd name="T24" fmla="*/ 8 w 134"/>
                    <a:gd name="T25" fmla="*/ 41 h 158"/>
                    <a:gd name="T26" fmla="*/ 4 w 134"/>
                    <a:gd name="T27" fmla="*/ 41 h 158"/>
                    <a:gd name="T28" fmla="*/ 0 w 134"/>
                    <a:gd name="T29" fmla="*/ 41 h 158"/>
                    <a:gd name="T30" fmla="*/ 0 w 134"/>
                    <a:gd name="T31" fmla="*/ 30 h 158"/>
                    <a:gd name="T32" fmla="*/ 0 w 134"/>
                    <a:gd name="T33" fmla="*/ 21 h 158"/>
                    <a:gd name="T34" fmla="*/ 1 w 134"/>
                    <a:gd name="T35" fmla="*/ 12 h 158"/>
                    <a:gd name="T36" fmla="*/ 4 w 134"/>
                    <a:gd name="T37" fmla="*/ 2 h 15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4"/>
                    <a:gd name="T58" fmla="*/ 0 h 158"/>
                    <a:gd name="T59" fmla="*/ 134 w 134"/>
                    <a:gd name="T60" fmla="*/ 158 h 15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4" h="158">
                      <a:moveTo>
                        <a:pt x="17" y="5"/>
                      </a:moveTo>
                      <a:lnTo>
                        <a:pt x="72" y="0"/>
                      </a:lnTo>
                      <a:lnTo>
                        <a:pt x="134" y="5"/>
                      </a:lnTo>
                      <a:lnTo>
                        <a:pt x="134" y="40"/>
                      </a:lnTo>
                      <a:lnTo>
                        <a:pt x="134" y="77"/>
                      </a:lnTo>
                      <a:lnTo>
                        <a:pt x="134" y="116"/>
                      </a:lnTo>
                      <a:lnTo>
                        <a:pt x="134" y="155"/>
                      </a:lnTo>
                      <a:lnTo>
                        <a:pt x="118" y="156"/>
                      </a:lnTo>
                      <a:lnTo>
                        <a:pt x="101" y="156"/>
                      </a:lnTo>
                      <a:lnTo>
                        <a:pt x="84" y="158"/>
                      </a:lnTo>
                      <a:lnTo>
                        <a:pt x="67" y="158"/>
                      </a:lnTo>
                      <a:lnTo>
                        <a:pt x="50" y="158"/>
                      </a:lnTo>
                      <a:lnTo>
                        <a:pt x="33" y="158"/>
                      </a:lnTo>
                      <a:lnTo>
                        <a:pt x="17" y="158"/>
                      </a:lnTo>
                      <a:lnTo>
                        <a:pt x="0" y="158"/>
                      </a:lnTo>
                      <a:lnTo>
                        <a:pt x="0" y="118"/>
                      </a:lnTo>
                      <a:lnTo>
                        <a:pt x="0" y="81"/>
                      </a:lnTo>
                      <a:lnTo>
                        <a:pt x="5" y="45"/>
                      </a:lnTo>
                      <a:lnTo>
                        <a:pt x="17" y="5"/>
                      </a:lnTo>
                      <a:close/>
                    </a:path>
                  </a:pathLst>
                </a:custGeom>
                <a:solidFill>
                  <a:srgbClr val="CEC6B7"/>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27" name="Freeform 36"/>
                <p:cNvSpPr>
                  <a:spLocks/>
                </p:cNvSpPr>
                <p:nvPr/>
              </p:nvSpPr>
              <p:spPr bwMode="auto">
                <a:xfrm>
                  <a:off x="2421" y="2420"/>
                  <a:ext cx="95" cy="22"/>
                </a:xfrm>
                <a:custGeom>
                  <a:avLst/>
                  <a:gdLst>
                    <a:gd name="T0" fmla="*/ 1 w 189"/>
                    <a:gd name="T1" fmla="*/ 1 h 44"/>
                    <a:gd name="T2" fmla="*/ 0 w 189"/>
                    <a:gd name="T3" fmla="*/ 10 h 44"/>
                    <a:gd name="T4" fmla="*/ 6 w 189"/>
                    <a:gd name="T5" fmla="*/ 10 h 44"/>
                    <a:gd name="T6" fmla="*/ 11 w 189"/>
                    <a:gd name="T7" fmla="*/ 9 h 44"/>
                    <a:gd name="T8" fmla="*/ 17 w 189"/>
                    <a:gd name="T9" fmla="*/ 9 h 44"/>
                    <a:gd name="T10" fmla="*/ 23 w 189"/>
                    <a:gd name="T11" fmla="*/ 10 h 44"/>
                    <a:gd name="T12" fmla="*/ 29 w 189"/>
                    <a:gd name="T13" fmla="*/ 10 h 44"/>
                    <a:gd name="T14" fmla="*/ 35 w 189"/>
                    <a:gd name="T15" fmla="*/ 10 h 44"/>
                    <a:gd name="T16" fmla="*/ 40 w 189"/>
                    <a:gd name="T17" fmla="*/ 11 h 44"/>
                    <a:gd name="T18" fmla="*/ 47 w 189"/>
                    <a:gd name="T19" fmla="*/ 11 h 44"/>
                    <a:gd name="T20" fmla="*/ 47 w 189"/>
                    <a:gd name="T21" fmla="*/ 1 h 44"/>
                    <a:gd name="T22" fmla="*/ 25 w 189"/>
                    <a:gd name="T23" fmla="*/ 0 h 44"/>
                    <a:gd name="T24" fmla="*/ 1 w 189"/>
                    <a:gd name="T25" fmla="*/ 1 h 4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9"/>
                    <a:gd name="T40" fmla="*/ 0 h 44"/>
                    <a:gd name="T41" fmla="*/ 189 w 189"/>
                    <a:gd name="T42" fmla="*/ 44 h 4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9" h="44">
                      <a:moveTo>
                        <a:pt x="5" y="2"/>
                      </a:moveTo>
                      <a:lnTo>
                        <a:pt x="0" y="39"/>
                      </a:lnTo>
                      <a:lnTo>
                        <a:pt x="24" y="37"/>
                      </a:lnTo>
                      <a:lnTo>
                        <a:pt x="47" y="35"/>
                      </a:lnTo>
                      <a:lnTo>
                        <a:pt x="71" y="35"/>
                      </a:lnTo>
                      <a:lnTo>
                        <a:pt x="94" y="37"/>
                      </a:lnTo>
                      <a:lnTo>
                        <a:pt x="116" y="39"/>
                      </a:lnTo>
                      <a:lnTo>
                        <a:pt x="140" y="40"/>
                      </a:lnTo>
                      <a:lnTo>
                        <a:pt x="163" y="42"/>
                      </a:lnTo>
                      <a:lnTo>
                        <a:pt x="189" y="44"/>
                      </a:lnTo>
                      <a:lnTo>
                        <a:pt x="189" y="5"/>
                      </a:lnTo>
                      <a:lnTo>
                        <a:pt x="101" y="0"/>
                      </a:lnTo>
                      <a:lnTo>
                        <a:pt x="5" y="2"/>
                      </a:lnTo>
                      <a:close/>
                    </a:path>
                  </a:pathLst>
                </a:custGeom>
                <a:solidFill>
                  <a:srgbClr val="AA8E70"/>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28" name="Freeform 37"/>
                <p:cNvSpPr>
                  <a:spLocks/>
                </p:cNvSpPr>
                <p:nvPr/>
              </p:nvSpPr>
              <p:spPr bwMode="auto">
                <a:xfrm>
                  <a:off x="2401" y="2679"/>
                  <a:ext cx="114" cy="37"/>
                </a:xfrm>
                <a:custGeom>
                  <a:avLst/>
                  <a:gdLst>
                    <a:gd name="T0" fmla="*/ 1 w 227"/>
                    <a:gd name="T1" fmla="*/ 0 h 75"/>
                    <a:gd name="T2" fmla="*/ 57 w 227"/>
                    <a:gd name="T3" fmla="*/ 5 h 75"/>
                    <a:gd name="T4" fmla="*/ 57 w 227"/>
                    <a:gd name="T5" fmla="*/ 18 h 75"/>
                    <a:gd name="T6" fmla="*/ 0 w 227"/>
                    <a:gd name="T7" fmla="*/ 10 h 75"/>
                    <a:gd name="T8" fmla="*/ 1 w 227"/>
                    <a:gd name="T9" fmla="*/ 0 h 75"/>
                    <a:gd name="T10" fmla="*/ 0 60000 65536"/>
                    <a:gd name="T11" fmla="*/ 0 60000 65536"/>
                    <a:gd name="T12" fmla="*/ 0 60000 65536"/>
                    <a:gd name="T13" fmla="*/ 0 60000 65536"/>
                    <a:gd name="T14" fmla="*/ 0 60000 65536"/>
                    <a:gd name="T15" fmla="*/ 0 w 227"/>
                    <a:gd name="T16" fmla="*/ 0 h 75"/>
                    <a:gd name="T17" fmla="*/ 227 w 227"/>
                    <a:gd name="T18" fmla="*/ 75 h 75"/>
                  </a:gdLst>
                  <a:ahLst/>
                  <a:cxnLst>
                    <a:cxn ang="T10">
                      <a:pos x="T0" y="T1"/>
                    </a:cxn>
                    <a:cxn ang="T11">
                      <a:pos x="T2" y="T3"/>
                    </a:cxn>
                    <a:cxn ang="T12">
                      <a:pos x="T4" y="T5"/>
                    </a:cxn>
                    <a:cxn ang="T13">
                      <a:pos x="T6" y="T7"/>
                    </a:cxn>
                    <a:cxn ang="T14">
                      <a:pos x="T8" y="T9"/>
                    </a:cxn>
                  </a:cxnLst>
                  <a:rect l="T15" t="T16" r="T17" b="T18"/>
                  <a:pathLst>
                    <a:path w="227" h="75">
                      <a:moveTo>
                        <a:pt x="1" y="0"/>
                      </a:moveTo>
                      <a:lnTo>
                        <a:pt x="227" y="22"/>
                      </a:lnTo>
                      <a:lnTo>
                        <a:pt x="227" y="75"/>
                      </a:lnTo>
                      <a:lnTo>
                        <a:pt x="0" y="41"/>
                      </a:lnTo>
                      <a:lnTo>
                        <a:pt x="1" y="0"/>
                      </a:lnTo>
                      <a:close/>
                    </a:path>
                  </a:pathLst>
                </a:custGeom>
                <a:solidFill>
                  <a:srgbClr val="AA8E70"/>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29" name="Freeform 38"/>
                <p:cNvSpPr>
                  <a:spLocks/>
                </p:cNvSpPr>
                <p:nvPr/>
              </p:nvSpPr>
              <p:spPr bwMode="auto">
                <a:xfrm>
                  <a:off x="2435" y="2688"/>
                  <a:ext cx="46" cy="10"/>
                </a:xfrm>
                <a:custGeom>
                  <a:avLst/>
                  <a:gdLst>
                    <a:gd name="T0" fmla="*/ 12 w 91"/>
                    <a:gd name="T1" fmla="*/ 0 h 24"/>
                    <a:gd name="T2" fmla="*/ 17 w 91"/>
                    <a:gd name="T3" fmla="*/ 0 h 24"/>
                    <a:gd name="T4" fmla="*/ 20 w 91"/>
                    <a:gd name="T5" fmla="*/ 1 h 24"/>
                    <a:gd name="T6" fmla="*/ 22 w 91"/>
                    <a:gd name="T7" fmla="*/ 2 h 24"/>
                    <a:gd name="T8" fmla="*/ 23 w 91"/>
                    <a:gd name="T9" fmla="*/ 3 h 24"/>
                    <a:gd name="T10" fmla="*/ 22 w 91"/>
                    <a:gd name="T11" fmla="*/ 4 h 24"/>
                    <a:gd name="T12" fmla="*/ 20 w 91"/>
                    <a:gd name="T13" fmla="*/ 5 h 24"/>
                    <a:gd name="T14" fmla="*/ 16 w 91"/>
                    <a:gd name="T15" fmla="*/ 5 h 24"/>
                    <a:gd name="T16" fmla="*/ 12 w 91"/>
                    <a:gd name="T17" fmla="*/ 5 h 24"/>
                    <a:gd name="T18" fmla="*/ 7 w 91"/>
                    <a:gd name="T19" fmla="*/ 4 h 24"/>
                    <a:gd name="T20" fmla="*/ 4 w 91"/>
                    <a:gd name="T21" fmla="*/ 4 h 24"/>
                    <a:gd name="T22" fmla="*/ 1 w 91"/>
                    <a:gd name="T23" fmla="*/ 3 h 24"/>
                    <a:gd name="T24" fmla="*/ 0 w 91"/>
                    <a:gd name="T25" fmla="*/ 1 h 24"/>
                    <a:gd name="T26" fmla="*/ 2 w 91"/>
                    <a:gd name="T27" fmla="*/ 1 h 24"/>
                    <a:gd name="T28" fmla="*/ 4 w 91"/>
                    <a:gd name="T29" fmla="*/ 0 h 24"/>
                    <a:gd name="T30" fmla="*/ 7 w 91"/>
                    <a:gd name="T31" fmla="*/ 0 h 24"/>
                    <a:gd name="T32" fmla="*/ 12 w 91"/>
                    <a:gd name="T33" fmla="*/ 0 h 2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1"/>
                    <a:gd name="T52" fmla="*/ 0 h 24"/>
                    <a:gd name="T53" fmla="*/ 91 w 91"/>
                    <a:gd name="T54" fmla="*/ 24 h 2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1" h="24">
                      <a:moveTo>
                        <a:pt x="47" y="0"/>
                      </a:moveTo>
                      <a:lnTo>
                        <a:pt x="65" y="2"/>
                      </a:lnTo>
                      <a:lnTo>
                        <a:pt x="79" y="5"/>
                      </a:lnTo>
                      <a:lnTo>
                        <a:pt x="87" y="10"/>
                      </a:lnTo>
                      <a:lnTo>
                        <a:pt x="91" y="15"/>
                      </a:lnTo>
                      <a:lnTo>
                        <a:pt x="87" y="20"/>
                      </a:lnTo>
                      <a:lnTo>
                        <a:pt x="77" y="22"/>
                      </a:lnTo>
                      <a:lnTo>
                        <a:pt x="64" y="24"/>
                      </a:lnTo>
                      <a:lnTo>
                        <a:pt x="45" y="22"/>
                      </a:lnTo>
                      <a:lnTo>
                        <a:pt x="27" y="20"/>
                      </a:lnTo>
                      <a:lnTo>
                        <a:pt x="13" y="17"/>
                      </a:lnTo>
                      <a:lnTo>
                        <a:pt x="3" y="12"/>
                      </a:lnTo>
                      <a:lnTo>
                        <a:pt x="0" y="7"/>
                      </a:lnTo>
                      <a:lnTo>
                        <a:pt x="5" y="4"/>
                      </a:lnTo>
                      <a:lnTo>
                        <a:pt x="15" y="0"/>
                      </a:lnTo>
                      <a:lnTo>
                        <a:pt x="28" y="0"/>
                      </a:lnTo>
                      <a:lnTo>
                        <a:pt x="47" y="0"/>
                      </a:lnTo>
                      <a:close/>
                    </a:path>
                  </a:pathLst>
                </a:custGeom>
                <a:solidFill>
                  <a:srgbClr val="003551"/>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30" name="Freeform 39"/>
                <p:cNvSpPr>
                  <a:spLocks/>
                </p:cNvSpPr>
                <p:nvPr/>
              </p:nvSpPr>
              <p:spPr bwMode="auto">
                <a:xfrm>
                  <a:off x="2435" y="2687"/>
                  <a:ext cx="32" cy="12"/>
                </a:xfrm>
                <a:custGeom>
                  <a:avLst/>
                  <a:gdLst>
                    <a:gd name="T0" fmla="*/ 9 w 62"/>
                    <a:gd name="T1" fmla="*/ 0 h 23"/>
                    <a:gd name="T2" fmla="*/ 12 w 62"/>
                    <a:gd name="T3" fmla="*/ 1 h 23"/>
                    <a:gd name="T4" fmla="*/ 14 w 62"/>
                    <a:gd name="T5" fmla="*/ 2 h 23"/>
                    <a:gd name="T6" fmla="*/ 16 w 62"/>
                    <a:gd name="T7" fmla="*/ 3 h 23"/>
                    <a:gd name="T8" fmla="*/ 17 w 62"/>
                    <a:gd name="T9" fmla="*/ 4 h 23"/>
                    <a:gd name="T10" fmla="*/ 15 w 62"/>
                    <a:gd name="T11" fmla="*/ 5 h 23"/>
                    <a:gd name="T12" fmla="*/ 14 w 62"/>
                    <a:gd name="T13" fmla="*/ 6 h 23"/>
                    <a:gd name="T14" fmla="*/ 11 w 62"/>
                    <a:gd name="T15" fmla="*/ 6 h 23"/>
                    <a:gd name="T16" fmla="*/ 8 w 62"/>
                    <a:gd name="T17" fmla="*/ 6 h 23"/>
                    <a:gd name="T18" fmla="*/ 5 w 62"/>
                    <a:gd name="T19" fmla="*/ 6 h 23"/>
                    <a:gd name="T20" fmla="*/ 2 w 62"/>
                    <a:gd name="T21" fmla="*/ 5 h 23"/>
                    <a:gd name="T22" fmla="*/ 1 w 62"/>
                    <a:gd name="T23" fmla="*/ 4 h 23"/>
                    <a:gd name="T24" fmla="*/ 0 w 62"/>
                    <a:gd name="T25" fmla="*/ 2 h 23"/>
                    <a:gd name="T26" fmla="*/ 1 w 62"/>
                    <a:gd name="T27" fmla="*/ 2 h 23"/>
                    <a:gd name="T28" fmla="*/ 3 w 62"/>
                    <a:gd name="T29" fmla="*/ 1 h 23"/>
                    <a:gd name="T30" fmla="*/ 5 w 62"/>
                    <a:gd name="T31" fmla="*/ 0 h 23"/>
                    <a:gd name="T32" fmla="*/ 9 w 62"/>
                    <a:gd name="T33" fmla="*/ 0 h 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2"/>
                    <a:gd name="T52" fmla="*/ 0 h 23"/>
                    <a:gd name="T53" fmla="*/ 62 w 62"/>
                    <a:gd name="T54" fmla="*/ 23 h 2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2" h="23">
                      <a:moveTo>
                        <a:pt x="32" y="0"/>
                      </a:moveTo>
                      <a:lnTo>
                        <a:pt x="44" y="1"/>
                      </a:lnTo>
                      <a:lnTo>
                        <a:pt x="54" y="5"/>
                      </a:lnTo>
                      <a:lnTo>
                        <a:pt x="60" y="10"/>
                      </a:lnTo>
                      <a:lnTo>
                        <a:pt x="62" y="15"/>
                      </a:lnTo>
                      <a:lnTo>
                        <a:pt x="59" y="18"/>
                      </a:lnTo>
                      <a:lnTo>
                        <a:pt x="52" y="21"/>
                      </a:lnTo>
                      <a:lnTo>
                        <a:pt x="42" y="23"/>
                      </a:lnTo>
                      <a:lnTo>
                        <a:pt x="30" y="23"/>
                      </a:lnTo>
                      <a:lnTo>
                        <a:pt x="18" y="21"/>
                      </a:lnTo>
                      <a:lnTo>
                        <a:pt x="8" y="18"/>
                      </a:lnTo>
                      <a:lnTo>
                        <a:pt x="1" y="13"/>
                      </a:lnTo>
                      <a:lnTo>
                        <a:pt x="0" y="8"/>
                      </a:lnTo>
                      <a:lnTo>
                        <a:pt x="3" y="5"/>
                      </a:lnTo>
                      <a:lnTo>
                        <a:pt x="10" y="1"/>
                      </a:lnTo>
                      <a:lnTo>
                        <a:pt x="20" y="0"/>
                      </a:lnTo>
                      <a:lnTo>
                        <a:pt x="32" y="0"/>
                      </a:lnTo>
                      <a:close/>
                    </a:path>
                  </a:pathLst>
                </a:custGeom>
                <a:solidFill>
                  <a:srgbClr val="876B4C"/>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31" name="Freeform 40"/>
                <p:cNvSpPr>
                  <a:spLocks/>
                </p:cNvSpPr>
                <p:nvPr/>
              </p:nvSpPr>
              <p:spPr bwMode="auto">
                <a:xfrm>
                  <a:off x="2435" y="2688"/>
                  <a:ext cx="22" cy="8"/>
                </a:xfrm>
                <a:custGeom>
                  <a:avLst/>
                  <a:gdLst>
                    <a:gd name="T0" fmla="*/ 6 w 44"/>
                    <a:gd name="T1" fmla="*/ 0 h 15"/>
                    <a:gd name="T2" fmla="*/ 8 w 44"/>
                    <a:gd name="T3" fmla="*/ 1 h 15"/>
                    <a:gd name="T4" fmla="*/ 10 w 44"/>
                    <a:gd name="T5" fmla="*/ 1 h 15"/>
                    <a:gd name="T6" fmla="*/ 11 w 44"/>
                    <a:gd name="T7" fmla="*/ 2 h 15"/>
                    <a:gd name="T8" fmla="*/ 11 w 44"/>
                    <a:gd name="T9" fmla="*/ 3 h 15"/>
                    <a:gd name="T10" fmla="*/ 11 w 44"/>
                    <a:gd name="T11" fmla="*/ 3 h 15"/>
                    <a:gd name="T12" fmla="*/ 10 w 44"/>
                    <a:gd name="T13" fmla="*/ 4 h 15"/>
                    <a:gd name="T14" fmla="*/ 7 w 44"/>
                    <a:gd name="T15" fmla="*/ 4 h 15"/>
                    <a:gd name="T16" fmla="*/ 6 w 44"/>
                    <a:gd name="T17" fmla="*/ 4 h 15"/>
                    <a:gd name="T18" fmla="*/ 3 w 44"/>
                    <a:gd name="T19" fmla="*/ 4 h 15"/>
                    <a:gd name="T20" fmla="*/ 1 w 44"/>
                    <a:gd name="T21" fmla="*/ 3 h 15"/>
                    <a:gd name="T22" fmla="*/ 1 w 44"/>
                    <a:gd name="T23" fmla="*/ 2 h 15"/>
                    <a:gd name="T24" fmla="*/ 0 w 44"/>
                    <a:gd name="T25" fmla="*/ 2 h 15"/>
                    <a:gd name="T26" fmla="*/ 1 w 44"/>
                    <a:gd name="T27" fmla="*/ 1 h 15"/>
                    <a:gd name="T28" fmla="*/ 1 w 44"/>
                    <a:gd name="T29" fmla="*/ 0 h 15"/>
                    <a:gd name="T30" fmla="*/ 3 w 44"/>
                    <a:gd name="T31" fmla="*/ 0 h 15"/>
                    <a:gd name="T32" fmla="*/ 6 w 44"/>
                    <a:gd name="T33" fmla="*/ 0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4"/>
                    <a:gd name="T52" fmla="*/ 0 h 15"/>
                    <a:gd name="T53" fmla="*/ 44 w 44"/>
                    <a:gd name="T54" fmla="*/ 15 h 1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4" h="15">
                      <a:moveTo>
                        <a:pt x="23" y="0"/>
                      </a:moveTo>
                      <a:lnTo>
                        <a:pt x="32" y="2"/>
                      </a:lnTo>
                      <a:lnTo>
                        <a:pt x="38" y="3"/>
                      </a:lnTo>
                      <a:lnTo>
                        <a:pt x="42" y="7"/>
                      </a:lnTo>
                      <a:lnTo>
                        <a:pt x="44" y="10"/>
                      </a:lnTo>
                      <a:lnTo>
                        <a:pt x="42" y="12"/>
                      </a:lnTo>
                      <a:lnTo>
                        <a:pt x="37" y="15"/>
                      </a:lnTo>
                      <a:lnTo>
                        <a:pt x="30" y="15"/>
                      </a:lnTo>
                      <a:lnTo>
                        <a:pt x="22" y="15"/>
                      </a:lnTo>
                      <a:lnTo>
                        <a:pt x="13" y="13"/>
                      </a:lnTo>
                      <a:lnTo>
                        <a:pt x="6" y="12"/>
                      </a:lnTo>
                      <a:lnTo>
                        <a:pt x="1" y="8"/>
                      </a:lnTo>
                      <a:lnTo>
                        <a:pt x="0" y="5"/>
                      </a:lnTo>
                      <a:lnTo>
                        <a:pt x="1" y="3"/>
                      </a:lnTo>
                      <a:lnTo>
                        <a:pt x="6" y="0"/>
                      </a:lnTo>
                      <a:lnTo>
                        <a:pt x="13" y="0"/>
                      </a:lnTo>
                      <a:lnTo>
                        <a:pt x="23" y="0"/>
                      </a:lnTo>
                      <a:close/>
                    </a:path>
                  </a:pathLst>
                </a:custGeom>
                <a:solidFill>
                  <a:srgbClr val="C6B59E"/>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32" name="Freeform 41"/>
                <p:cNvSpPr>
                  <a:spLocks/>
                </p:cNvSpPr>
                <p:nvPr/>
              </p:nvSpPr>
              <p:spPr bwMode="auto">
                <a:xfrm>
                  <a:off x="2519" y="2674"/>
                  <a:ext cx="77" cy="37"/>
                </a:xfrm>
                <a:custGeom>
                  <a:avLst/>
                  <a:gdLst>
                    <a:gd name="T0" fmla="*/ 0 w 155"/>
                    <a:gd name="T1" fmla="*/ 7 h 74"/>
                    <a:gd name="T2" fmla="*/ 38 w 155"/>
                    <a:gd name="T3" fmla="*/ 0 h 74"/>
                    <a:gd name="T4" fmla="*/ 38 w 155"/>
                    <a:gd name="T5" fmla="*/ 7 h 74"/>
                    <a:gd name="T6" fmla="*/ 28 w 155"/>
                    <a:gd name="T7" fmla="*/ 11 h 74"/>
                    <a:gd name="T8" fmla="*/ 0 w 155"/>
                    <a:gd name="T9" fmla="*/ 19 h 74"/>
                    <a:gd name="T10" fmla="*/ 0 w 155"/>
                    <a:gd name="T11" fmla="*/ 7 h 74"/>
                    <a:gd name="T12" fmla="*/ 0 60000 65536"/>
                    <a:gd name="T13" fmla="*/ 0 60000 65536"/>
                    <a:gd name="T14" fmla="*/ 0 60000 65536"/>
                    <a:gd name="T15" fmla="*/ 0 60000 65536"/>
                    <a:gd name="T16" fmla="*/ 0 60000 65536"/>
                    <a:gd name="T17" fmla="*/ 0 60000 65536"/>
                    <a:gd name="T18" fmla="*/ 0 w 155"/>
                    <a:gd name="T19" fmla="*/ 0 h 74"/>
                    <a:gd name="T20" fmla="*/ 155 w 155"/>
                    <a:gd name="T21" fmla="*/ 74 h 74"/>
                  </a:gdLst>
                  <a:ahLst/>
                  <a:cxnLst>
                    <a:cxn ang="T12">
                      <a:pos x="T0" y="T1"/>
                    </a:cxn>
                    <a:cxn ang="T13">
                      <a:pos x="T2" y="T3"/>
                    </a:cxn>
                    <a:cxn ang="T14">
                      <a:pos x="T4" y="T5"/>
                    </a:cxn>
                    <a:cxn ang="T15">
                      <a:pos x="T6" y="T7"/>
                    </a:cxn>
                    <a:cxn ang="T16">
                      <a:pos x="T8" y="T9"/>
                    </a:cxn>
                    <a:cxn ang="T17">
                      <a:pos x="T10" y="T11"/>
                    </a:cxn>
                  </a:cxnLst>
                  <a:rect l="T18" t="T19" r="T20" b="T21"/>
                  <a:pathLst>
                    <a:path w="155" h="74">
                      <a:moveTo>
                        <a:pt x="0" y="31"/>
                      </a:moveTo>
                      <a:lnTo>
                        <a:pt x="155" y="0"/>
                      </a:lnTo>
                      <a:lnTo>
                        <a:pt x="155" y="31"/>
                      </a:lnTo>
                      <a:lnTo>
                        <a:pt x="113" y="44"/>
                      </a:lnTo>
                      <a:lnTo>
                        <a:pt x="0" y="74"/>
                      </a:lnTo>
                      <a:lnTo>
                        <a:pt x="0" y="31"/>
                      </a:lnTo>
                      <a:close/>
                    </a:path>
                  </a:pathLst>
                </a:custGeom>
                <a:solidFill>
                  <a:srgbClr val="3A4447"/>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33" name="Freeform 42"/>
                <p:cNvSpPr>
                  <a:spLocks/>
                </p:cNvSpPr>
                <p:nvPr/>
              </p:nvSpPr>
              <p:spPr bwMode="auto">
                <a:xfrm>
                  <a:off x="2522" y="2674"/>
                  <a:ext cx="77" cy="36"/>
                </a:xfrm>
                <a:custGeom>
                  <a:avLst/>
                  <a:gdLst>
                    <a:gd name="T0" fmla="*/ 0 w 146"/>
                    <a:gd name="T1" fmla="*/ 7 h 73"/>
                    <a:gd name="T2" fmla="*/ 5 w 146"/>
                    <a:gd name="T3" fmla="*/ 6 h 73"/>
                    <a:gd name="T4" fmla="*/ 9 w 146"/>
                    <a:gd name="T5" fmla="*/ 5 h 73"/>
                    <a:gd name="T6" fmla="*/ 13 w 146"/>
                    <a:gd name="T7" fmla="*/ 4 h 73"/>
                    <a:gd name="T8" fmla="*/ 18 w 146"/>
                    <a:gd name="T9" fmla="*/ 4 h 73"/>
                    <a:gd name="T10" fmla="*/ 22 w 146"/>
                    <a:gd name="T11" fmla="*/ 3 h 73"/>
                    <a:gd name="T12" fmla="*/ 27 w 146"/>
                    <a:gd name="T13" fmla="*/ 1 h 73"/>
                    <a:gd name="T14" fmla="*/ 32 w 146"/>
                    <a:gd name="T15" fmla="*/ 1 h 73"/>
                    <a:gd name="T16" fmla="*/ 37 w 146"/>
                    <a:gd name="T17" fmla="*/ 0 h 73"/>
                    <a:gd name="T18" fmla="*/ 37 w 146"/>
                    <a:gd name="T19" fmla="*/ 1 h 73"/>
                    <a:gd name="T20" fmla="*/ 37 w 146"/>
                    <a:gd name="T21" fmla="*/ 4 h 73"/>
                    <a:gd name="T22" fmla="*/ 37 w 146"/>
                    <a:gd name="T23" fmla="*/ 5 h 73"/>
                    <a:gd name="T24" fmla="*/ 37 w 146"/>
                    <a:gd name="T25" fmla="*/ 7 h 73"/>
                    <a:gd name="T26" fmla="*/ 34 w 146"/>
                    <a:gd name="T27" fmla="*/ 8 h 73"/>
                    <a:gd name="T28" fmla="*/ 31 w 146"/>
                    <a:gd name="T29" fmla="*/ 9 h 73"/>
                    <a:gd name="T30" fmla="*/ 28 w 146"/>
                    <a:gd name="T31" fmla="*/ 10 h 73"/>
                    <a:gd name="T32" fmla="*/ 26 w 146"/>
                    <a:gd name="T33" fmla="*/ 11 h 73"/>
                    <a:gd name="T34" fmla="*/ 22 w 146"/>
                    <a:gd name="T35" fmla="*/ 11 h 73"/>
                    <a:gd name="T36" fmla="*/ 19 w 146"/>
                    <a:gd name="T37" fmla="*/ 12 h 73"/>
                    <a:gd name="T38" fmla="*/ 16 w 146"/>
                    <a:gd name="T39" fmla="*/ 13 h 73"/>
                    <a:gd name="T40" fmla="*/ 13 w 146"/>
                    <a:gd name="T41" fmla="*/ 14 h 73"/>
                    <a:gd name="T42" fmla="*/ 9 w 146"/>
                    <a:gd name="T43" fmla="*/ 15 h 73"/>
                    <a:gd name="T44" fmla="*/ 6 w 146"/>
                    <a:gd name="T45" fmla="*/ 16 h 73"/>
                    <a:gd name="T46" fmla="*/ 3 w 146"/>
                    <a:gd name="T47" fmla="*/ 17 h 73"/>
                    <a:gd name="T48" fmla="*/ 0 w 146"/>
                    <a:gd name="T49" fmla="*/ 18 h 73"/>
                    <a:gd name="T50" fmla="*/ 0 w 146"/>
                    <a:gd name="T51" fmla="*/ 15 h 73"/>
                    <a:gd name="T52" fmla="*/ 0 w 146"/>
                    <a:gd name="T53" fmla="*/ 12 h 73"/>
                    <a:gd name="T54" fmla="*/ 0 w 146"/>
                    <a:gd name="T55" fmla="*/ 10 h 73"/>
                    <a:gd name="T56" fmla="*/ 0 w 146"/>
                    <a:gd name="T57" fmla="*/ 7 h 7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46"/>
                    <a:gd name="T88" fmla="*/ 0 h 73"/>
                    <a:gd name="T89" fmla="*/ 146 w 146"/>
                    <a:gd name="T90" fmla="*/ 73 h 7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46" h="73">
                      <a:moveTo>
                        <a:pt x="0" y="29"/>
                      </a:moveTo>
                      <a:lnTo>
                        <a:pt x="18" y="26"/>
                      </a:lnTo>
                      <a:lnTo>
                        <a:pt x="37" y="22"/>
                      </a:lnTo>
                      <a:lnTo>
                        <a:pt x="55" y="19"/>
                      </a:lnTo>
                      <a:lnTo>
                        <a:pt x="74" y="16"/>
                      </a:lnTo>
                      <a:lnTo>
                        <a:pt x="91" y="12"/>
                      </a:lnTo>
                      <a:lnTo>
                        <a:pt x="109" y="7"/>
                      </a:lnTo>
                      <a:lnTo>
                        <a:pt x="128" y="4"/>
                      </a:lnTo>
                      <a:lnTo>
                        <a:pt x="146" y="0"/>
                      </a:lnTo>
                      <a:lnTo>
                        <a:pt x="146" y="7"/>
                      </a:lnTo>
                      <a:lnTo>
                        <a:pt x="146" y="16"/>
                      </a:lnTo>
                      <a:lnTo>
                        <a:pt x="146" y="22"/>
                      </a:lnTo>
                      <a:lnTo>
                        <a:pt x="146" y="31"/>
                      </a:lnTo>
                      <a:lnTo>
                        <a:pt x="135" y="34"/>
                      </a:lnTo>
                      <a:lnTo>
                        <a:pt x="125" y="37"/>
                      </a:lnTo>
                      <a:lnTo>
                        <a:pt x="114" y="41"/>
                      </a:lnTo>
                      <a:lnTo>
                        <a:pt x="104" y="44"/>
                      </a:lnTo>
                      <a:lnTo>
                        <a:pt x="91" y="47"/>
                      </a:lnTo>
                      <a:lnTo>
                        <a:pt x="77" y="51"/>
                      </a:lnTo>
                      <a:lnTo>
                        <a:pt x="64" y="54"/>
                      </a:lnTo>
                      <a:lnTo>
                        <a:pt x="52" y="58"/>
                      </a:lnTo>
                      <a:lnTo>
                        <a:pt x="39" y="63"/>
                      </a:lnTo>
                      <a:lnTo>
                        <a:pt x="25" y="66"/>
                      </a:lnTo>
                      <a:lnTo>
                        <a:pt x="13" y="69"/>
                      </a:lnTo>
                      <a:lnTo>
                        <a:pt x="0" y="73"/>
                      </a:lnTo>
                      <a:lnTo>
                        <a:pt x="0" y="61"/>
                      </a:lnTo>
                      <a:lnTo>
                        <a:pt x="0" y="51"/>
                      </a:lnTo>
                      <a:lnTo>
                        <a:pt x="0" y="41"/>
                      </a:lnTo>
                      <a:lnTo>
                        <a:pt x="0" y="29"/>
                      </a:lnTo>
                      <a:close/>
                    </a:path>
                  </a:pathLst>
                </a:custGeom>
                <a:solidFill>
                  <a:srgbClr val="424444"/>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34" name="Freeform 43"/>
                <p:cNvSpPr>
                  <a:spLocks/>
                </p:cNvSpPr>
                <p:nvPr/>
              </p:nvSpPr>
              <p:spPr bwMode="auto">
                <a:xfrm>
                  <a:off x="2526" y="2674"/>
                  <a:ext cx="70" cy="36"/>
                </a:xfrm>
                <a:custGeom>
                  <a:avLst/>
                  <a:gdLst>
                    <a:gd name="T0" fmla="*/ 0 w 139"/>
                    <a:gd name="T1" fmla="*/ 8 h 71"/>
                    <a:gd name="T2" fmla="*/ 4 w 139"/>
                    <a:gd name="T3" fmla="*/ 7 h 71"/>
                    <a:gd name="T4" fmla="*/ 9 w 139"/>
                    <a:gd name="T5" fmla="*/ 6 h 71"/>
                    <a:gd name="T6" fmla="*/ 13 w 139"/>
                    <a:gd name="T7" fmla="*/ 5 h 71"/>
                    <a:gd name="T8" fmla="*/ 18 w 139"/>
                    <a:gd name="T9" fmla="*/ 4 h 71"/>
                    <a:gd name="T10" fmla="*/ 22 w 139"/>
                    <a:gd name="T11" fmla="*/ 3 h 71"/>
                    <a:gd name="T12" fmla="*/ 26 w 139"/>
                    <a:gd name="T13" fmla="*/ 2 h 71"/>
                    <a:gd name="T14" fmla="*/ 31 w 139"/>
                    <a:gd name="T15" fmla="*/ 1 h 71"/>
                    <a:gd name="T16" fmla="*/ 35 w 139"/>
                    <a:gd name="T17" fmla="*/ 0 h 71"/>
                    <a:gd name="T18" fmla="*/ 35 w 139"/>
                    <a:gd name="T19" fmla="*/ 3 h 71"/>
                    <a:gd name="T20" fmla="*/ 35 w 139"/>
                    <a:gd name="T21" fmla="*/ 4 h 71"/>
                    <a:gd name="T22" fmla="*/ 35 w 139"/>
                    <a:gd name="T23" fmla="*/ 6 h 71"/>
                    <a:gd name="T24" fmla="*/ 35 w 139"/>
                    <a:gd name="T25" fmla="*/ 8 h 71"/>
                    <a:gd name="T26" fmla="*/ 33 w 139"/>
                    <a:gd name="T27" fmla="*/ 9 h 71"/>
                    <a:gd name="T28" fmla="*/ 30 w 139"/>
                    <a:gd name="T29" fmla="*/ 10 h 71"/>
                    <a:gd name="T30" fmla="*/ 27 w 139"/>
                    <a:gd name="T31" fmla="*/ 11 h 71"/>
                    <a:gd name="T32" fmla="*/ 25 w 139"/>
                    <a:gd name="T33" fmla="*/ 11 h 71"/>
                    <a:gd name="T34" fmla="*/ 22 w 139"/>
                    <a:gd name="T35" fmla="*/ 12 h 71"/>
                    <a:gd name="T36" fmla="*/ 19 w 139"/>
                    <a:gd name="T37" fmla="*/ 13 h 71"/>
                    <a:gd name="T38" fmla="*/ 16 w 139"/>
                    <a:gd name="T39" fmla="*/ 14 h 71"/>
                    <a:gd name="T40" fmla="*/ 13 w 139"/>
                    <a:gd name="T41" fmla="*/ 15 h 71"/>
                    <a:gd name="T42" fmla="*/ 10 w 139"/>
                    <a:gd name="T43" fmla="*/ 16 h 71"/>
                    <a:gd name="T44" fmla="*/ 7 w 139"/>
                    <a:gd name="T45" fmla="*/ 16 h 71"/>
                    <a:gd name="T46" fmla="*/ 4 w 139"/>
                    <a:gd name="T47" fmla="*/ 17 h 71"/>
                    <a:gd name="T48" fmla="*/ 1 w 139"/>
                    <a:gd name="T49" fmla="*/ 18 h 71"/>
                    <a:gd name="T50" fmla="*/ 1 w 139"/>
                    <a:gd name="T51" fmla="*/ 15 h 71"/>
                    <a:gd name="T52" fmla="*/ 1 w 139"/>
                    <a:gd name="T53" fmla="*/ 13 h 71"/>
                    <a:gd name="T54" fmla="*/ 0 w 139"/>
                    <a:gd name="T55" fmla="*/ 10 h 71"/>
                    <a:gd name="T56" fmla="*/ 0 w 139"/>
                    <a:gd name="T57" fmla="*/ 8 h 7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39"/>
                    <a:gd name="T88" fmla="*/ 0 h 71"/>
                    <a:gd name="T89" fmla="*/ 139 w 139"/>
                    <a:gd name="T90" fmla="*/ 71 h 7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39" h="71">
                      <a:moveTo>
                        <a:pt x="0" y="29"/>
                      </a:moveTo>
                      <a:lnTo>
                        <a:pt x="16" y="26"/>
                      </a:lnTo>
                      <a:lnTo>
                        <a:pt x="35" y="22"/>
                      </a:lnTo>
                      <a:lnTo>
                        <a:pt x="52" y="17"/>
                      </a:lnTo>
                      <a:lnTo>
                        <a:pt x="70" y="14"/>
                      </a:lnTo>
                      <a:lnTo>
                        <a:pt x="87" y="10"/>
                      </a:lnTo>
                      <a:lnTo>
                        <a:pt x="104" y="7"/>
                      </a:lnTo>
                      <a:lnTo>
                        <a:pt x="123" y="4"/>
                      </a:lnTo>
                      <a:lnTo>
                        <a:pt x="139" y="0"/>
                      </a:lnTo>
                      <a:lnTo>
                        <a:pt x="139" y="9"/>
                      </a:lnTo>
                      <a:lnTo>
                        <a:pt x="139" y="16"/>
                      </a:lnTo>
                      <a:lnTo>
                        <a:pt x="139" y="24"/>
                      </a:lnTo>
                      <a:lnTo>
                        <a:pt x="139" y="32"/>
                      </a:lnTo>
                      <a:lnTo>
                        <a:pt x="129" y="36"/>
                      </a:lnTo>
                      <a:lnTo>
                        <a:pt x="119" y="37"/>
                      </a:lnTo>
                      <a:lnTo>
                        <a:pt x="107" y="41"/>
                      </a:lnTo>
                      <a:lnTo>
                        <a:pt x="97" y="44"/>
                      </a:lnTo>
                      <a:lnTo>
                        <a:pt x="86" y="47"/>
                      </a:lnTo>
                      <a:lnTo>
                        <a:pt x="74" y="51"/>
                      </a:lnTo>
                      <a:lnTo>
                        <a:pt x="62" y="54"/>
                      </a:lnTo>
                      <a:lnTo>
                        <a:pt x="50" y="58"/>
                      </a:lnTo>
                      <a:lnTo>
                        <a:pt x="37" y="61"/>
                      </a:lnTo>
                      <a:lnTo>
                        <a:pt x="25" y="64"/>
                      </a:lnTo>
                      <a:lnTo>
                        <a:pt x="13" y="68"/>
                      </a:lnTo>
                      <a:lnTo>
                        <a:pt x="1" y="71"/>
                      </a:lnTo>
                      <a:lnTo>
                        <a:pt x="1" y="59"/>
                      </a:lnTo>
                      <a:lnTo>
                        <a:pt x="1" y="49"/>
                      </a:lnTo>
                      <a:lnTo>
                        <a:pt x="0" y="39"/>
                      </a:lnTo>
                      <a:lnTo>
                        <a:pt x="0" y="29"/>
                      </a:lnTo>
                      <a:close/>
                    </a:path>
                  </a:pathLst>
                </a:custGeom>
                <a:solidFill>
                  <a:srgbClr val="44423D"/>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35" name="Freeform 44"/>
                <p:cNvSpPr>
                  <a:spLocks/>
                </p:cNvSpPr>
                <p:nvPr/>
              </p:nvSpPr>
              <p:spPr bwMode="auto">
                <a:xfrm>
                  <a:off x="2531" y="2674"/>
                  <a:ext cx="68" cy="34"/>
                </a:xfrm>
                <a:custGeom>
                  <a:avLst/>
                  <a:gdLst>
                    <a:gd name="T0" fmla="*/ 0 w 131"/>
                    <a:gd name="T1" fmla="*/ 6 h 68"/>
                    <a:gd name="T2" fmla="*/ 4 w 131"/>
                    <a:gd name="T3" fmla="*/ 6 h 68"/>
                    <a:gd name="T4" fmla="*/ 8 w 131"/>
                    <a:gd name="T5" fmla="*/ 5 h 68"/>
                    <a:gd name="T6" fmla="*/ 12 w 131"/>
                    <a:gd name="T7" fmla="*/ 4 h 68"/>
                    <a:gd name="T8" fmla="*/ 16 w 131"/>
                    <a:gd name="T9" fmla="*/ 3 h 68"/>
                    <a:gd name="T10" fmla="*/ 20 w 131"/>
                    <a:gd name="T11" fmla="*/ 2 h 68"/>
                    <a:gd name="T12" fmla="*/ 24 w 131"/>
                    <a:gd name="T13" fmla="*/ 1 h 68"/>
                    <a:gd name="T14" fmla="*/ 28 w 131"/>
                    <a:gd name="T15" fmla="*/ 1 h 68"/>
                    <a:gd name="T16" fmla="*/ 32 w 131"/>
                    <a:gd name="T17" fmla="*/ 0 h 68"/>
                    <a:gd name="T18" fmla="*/ 32 w 131"/>
                    <a:gd name="T19" fmla="*/ 2 h 68"/>
                    <a:gd name="T20" fmla="*/ 32 w 131"/>
                    <a:gd name="T21" fmla="*/ 4 h 68"/>
                    <a:gd name="T22" fmla="*/ 32 w 131"/>
                    <a:gd name="T23" fmla="*/ 6 h 68"/>
                    <a:gd name="T24" fmla="*/ 32 w 131"/>
                    <a:gd name="T25" fmla="*/ 8 h 68"/>
                    <a:gd name="T26" fmla="*/ 30 w 131"/>
                    <a:gd name="T27" fmla="*/ 9 h 68"/>
                    <a:gd name="T28" fmla="*/ 27 w 131"/>
                    <a:gd name="T29" fmla="*/ 9 h 68"/>
                    <a:gd name="T30" fmla="*/ 25 w 131"/>
                    <a:gd name="T31" fmla="*/ 10 h 68"/>
                    <a:gd name="T32" fmla="*/ 22 w 131"/>
                    <a:gd name="T33" fmla="*/ 11 h 68"/>
                    <a:gd name="T34" fmla="*/ 19 w 131"/>
                    <a:gd name="T35" fmla="*/ 11 h 68"/>
                    <a:gd name="T36" fmla="*/ 17 w 131"/>
                    <a:gd name="T37" fmla="*/ 12 h 68"/>
                    <a:gd name="T38" fmla="*/ 14 w 131"/>
                    <a:gd name="T39" fmla="*/ 13 h 68"/>
                    <a:gd name="T40" fmla="*/ 11 w 131"/>
                    <a:gd name="T41" fmla="*/ 14 h 68"/>
                    <a:gd name="T42" fmla="*/ 8 w 131"/>
                    <a:gd name="T43" fmla="*/ 14 h 68"/>
                    <a:gd name="T44" fmla="*/ 6 w 131"/>
                    <a:gd name="T45" fmla="*/ 15 h 68"/>
                    <a:gd name="T46" fmla="*/ 3 w 131"/>
                    <a:gd name="T47" fmla="*/ 16 h 68"/>
                    <a:gd name="T48" fmla="*/ 0 w 131"/>
                    <a:gd name="T49" fmla="*/ 17 h 68"/>
                    <a:gd name="T50" fmla="*/ 0 w 131"/>
                    <a:gd name="T51" fmla="*/ 14 h 68"/>
                    <a:gd name="T52" fmla="*/ 0 w 131"/>
                    <a:gd name="T53" fmla="*/ 11 h 68"/>
                    <a:gd name="T54" fmla="*/ 0 w 131"/>
                    <a:gd name="T55" fmla="*/ 9 h 68"/>
                    <a:gd name="T56" fmla="*/ 0 w 131"/>
                    <a:gd name="T57" fmla="*/ 6 h 6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31"/>
                    <a:gd name="T88" fmla="*/ 0 h 68"/>
                    <a:gd name="T89" fmla="*/ 131 w 131"/>
                    <a:gd name="T90" fmla="*/ 68 h 6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31" h="68">
                      <a:moveTo>
                        <a:pt x="0" y="27"/>
                      </a:moveTo>
                      <a:lnTo>
                        <a:pt x="17" y="24"/>
                      </a:lnTo>
                      <a:lnTo>
                        <a:pt x="34" y="21"/>
                      </a:lnTo>
                      <a:lnTo>
                        <a:pt x="49" y="17"/>
                      </a:lnTo>
                      <a:lnTo>
                        <a:pt x="66" y="14"/>
                      </a:lnTo>
                      <a:lnTo>
                        <a:pt x="83" y="10"/>
                      </a:lnTo>
                      <a:lnTo>
                        <a:pt x="99" y="7"/>
                      </a:lnTo>
                      <a:lnTo>
                        <a:pt x="115" y="4"/>
                      </a:lnTo>
                      <a:lnTo>
                        <a:pt x="131" y="0"/>
                      </a:lnTo>
                      <a:lnTo>
                        <a:pt x="131" y="9"/>
                      </a:lnTo>
                      <a:lnTo>
                        <a:pt x="131" y="16"/>
                      </a:lnTo>
                      <a:lnTo>
                        <a:pt x="131" y="24"/>
                      </a:lnTo>
                      <a:lnTo>
                        <a:pt x="131" y="32"/>
                      </a:lnTo>
                      <a:lnTo>
                        <a:pt x="121" y="36"/>
                      </a:lnTo>
                      <a:lnTo>
                        <a:pt x="111" y="37"/>
                      </a:lnTo>
                      <a:lnTo>
                        <a:pt x="101" y="41"/>
                      </a:lnTo>
                      <a:lnTo>
                        <a:pt x="91" y="44"/>
                      </a:lnTo>
                      <a:lnTo>
                        <a:pt x="79" y="47"/>
                      </a:lnTo>
                      <a:lnTo>
                        <a:pt x="69" y="51"/>
                      </a:lnTo>
                      <a:lnTo>
                        <a:pt x="57" y="54"/>
                      </a:lnTo>
                      <a:lnTo>
                        <a:pt x="46" y="56"/>
                      </a:lnTo>
                      <a:lnTo>
                        <a:pt x="34" y="59"/>
                      </a:lnTo>
                      <a:lnTo>
                        <a:pt x="24" y="63"/>
                      </a:lnTo>
                      <a:lnTo>
                        <a:pt x="12" y="64"/>
                      </a:lnTo>
                      <a:lnTo>
                        <a:pt x="2" y="68"/>
                      </a:lnTo>
                      <a:lnTo>
                        <a:pt x="0" y="58"/>
                      </a:lnTo>
                      <a:lnTo>
                        <a:pt x="0" y="47"/>
                      </a:lnTo>
                      <a:lnTo>
                        <a:pt x="0" y="37"/>
                      </a:lnTo>
                      <a:lnTo>
                        <a:pt x="0" y="27"/>
                      </a:lnTo>
                      <a:close/>
                    </a:path>
                  </a:pathLst>
                </a:custGeom>
                <a:solidFill>
                  <a:srgbClr val="4C443A"/>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36" name="Freeform 45"/>
                <p:cNvSpPr>
                  <a:spLocks/>
                </p:cNvSpPr>
                <p:nvPr/>
              </p:nvSpPr>
              <p:spPr bwMode="auto">
                <a:xfrm>
                  <a:off x="2535" y="2674"/>
                  <a:ext cx="61" cy="34"/>
                </a:xfrm>
                <a:custGeom>
                  <a:avLst/>
                  <a:gdLst>
                    <a:gd name="T0" fmla="*/ 0 w 123"/>
                    <a:gd name="T1" fmla="*/ 6 h 66"/>
                    <a:gd name="T2" fmla="*/ 4 w 123"/>
                    <a:gd name="T3" fmla="*/ 5 h 66"/>
                    <a:gd name="T4" fmla="*/ 7 w 123"/>
                    <a:gd name="T5" fmla="*/ 4 h 66"/>
                    <a:gd name="T6" fmla="*/ 11 w 123"/>
                    <a:gd name="T7" fmla="*/ 4 h 66"/>
                    <a:gd name="T8" fmla="*/ 15 w 123"/>
                    <a:gd name="T9" fmla="*/ 3 h 66"/>
                    <a:gd name="T10" fmla="*/ 19 w 123"/>
                    <a:gd name="T11" fmla="*/ 2 h 66"/>
                    <a:gd name="T12" fmla="*/ 22 w 123"/>
                    <a:gd name="T13" fmla="*/ 1 h 66"/>
                    <a:gd name="T14" fmla="*/ 27 w 123"/>
                    <a:gd name="T15" fmla="*/ 1 h 66"/>
                    <a:gd name="T16" fmla="*/ 30 w 123"/>
                    <a:gd name="T17" fmla="*/ 0 h 66"/>
                    <a:gd name="T18" fmla="*/ 30 w 123"/>
                    <a:gd name="T19" fmla="*/ 2 h 66"/>
                    <a:gd name="T20" fmla="*/ 30 w 123"/>
                    <a:gd name="T21" fmla="*/ 4 h 66"/>
                    <a:gd name="T22" fmla="*/ 30 w 123"/>
                    <a:gd name="T23" fmla="*/ 6 h 66"/>
                    <a:gd name="T24" fmla="*/ 30 w 123"/>
                    <a:gd name="T25" fmla="*/ 8 h 66"/>
                    <a:gd name="T26" fmla="*/ 28 w 123"/>
                    <a:gd name="T27" fmla="*/ 9 h 66"/>
                    <a:gd name="T28" fmla="*/ 25 w 123"/>
                    <a:gd name="T29" fmla="*/ 9 h 66"/>
                    <a:gd name="T30" fmla="*/ 23 w 123"/>
                    <a:gd name="T31" fmla="*/ 10 h 66"/>
                    <a:gd name="T32" fmla="*/ 20 w 123"/>
                    <a:gd name="T33" fmla="*/ 11 h 66"/>
                    <a:gd name="T34" fmla="*/ 18 w 123"/>
                    <a:gd name="T35" fmla="*/ 11 h 66"/>
                    <a:gd name="T36" fmla="*/ 15 w 123"/>
                    <a:gd name="T37" fmla="*/ 12 h 66"/>
                    <a:gd name="T38" fmla="*/ 13 w 123"/>
                    <a:gd name="T39" fmla="*/ 13 h 66"/>
                    <a:gd name="T40" fmla="*/ 10 w 123"/>
                    <a:gd name="T41" fmla="*/ 13 h 66"/>
                    <a:gd name="T42" fmla="*/ 8 w 123"/>
                    <a:gd name="T43" fmla="*/ 14 h 66"/>
                    <a:gd name="T44" fmla="*/ 5 w 123"/>
                    <a:gd name="T45" fmla="*/ 15 h 66"/>
                    <a:gd name="T46" fmla="*/ 2 w 123"/>
                    <a:gd name="T47" fmla="*/ 15 h 66"/>
                    <a:gd name="T48" fmla="*/ 0 w 123"/>
                    <a:gd name="T49" fmla="*/ 17 h 66"/>
                    <a:gd name="T50" fmla="*/ 0 w 123"/>
                    <a:gd name="T51" fmla="*/ 14 h 66"/>
                    <a:gd name="T52" fmla="*/ 0 w 123"/>
                    <a:gd name="T53" fmla="*/ 11 h 66"/>
                    <a:gd name="T54" fmla="*/ 0 w 123"/>
                    <a:gd name="T55" fmla="*/ 9 h 66"/>
                    <a:gd name="T56" fmla="*/ 0 w 123"/>
                    <a:gd name="T57" fmla="*/ 6 h 6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23"/>
                    <a:gd name="T88" fmla="*/ 0 h 66"/>
                    <a:gd name="T89" fmla="*/ 123 w 123"/>
                    <a:gd name="T90" fmla="*/ 66 h 6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23" h="66">
                      <a:moveTo>
                        <a:pt x="0" y="26"/>
                      </a:moveTo>
                      <a:lnTo>
                        <a:pt x="16" y="22"/>
                      </a:lnTo>
                      <a:lnTo>
                        <a:pt x="31" y="19"/>
                      </a:lnTo>
                      <a:lnTo>
                        <a:pt x="46" y="16"/>
                      </a:lnTo>
                      <a:lnTo>
                        <a:pt x="61" y="12"/>
                      </a:lnTo>
                      <a:lnTo>
                        <a:pt x="76" y="10"/>
                      </a:lnTo>
                      <a:lnTo>
                        <a:pt x="91" y="7"/>
                      </a:lnTo>
                      <a:lnTo>
                        <a:pt x="108" y="4"/>
                      </a:lnTo>
                      <a:lnTo>
                        <a:pt x="123" y="0"/>
                      </a:lnTo>
                      <a:lnTo>
                        <a:pt x="123" y="9"/>
                      </a:lnTo>
                      <a:lnTo>
                        <a:pt x="123" y="16"/>
                      </a:lnTo>
                      <a:lnTo>
                        <a:pt x="123" y="24"/>
                      </a:lnTo>
                      <a:lnTo>
                        <a:pt x="123" y="32"/>
                      </a:lnTo>
                      <a:lnTo>
                        <a:pt x="113" y="36"/>
                      </a:lnTo>
                      <a:lnTo>
                        <a:pt x="103" y="39"/>
                      </a:lnTo>
                      <a:lnTo>
                        <a:pt x="93" y="41"/>
                      </a:lnTo>
                      <a:lnTo>
                        <a:pt x="83" y="44"/>
                      </a:lnTo>
                      <a:lnTo>
                        <a:pt x="73" y="47"/>
                      </a:lnTo>
                      <a:lnTo>
                        <a:pt x="63" y="49"/>
                      </a:lnTo>
                      <a:lnTo>
                        <a:pt x="53" y="53"/>
                      </a:lnTo>
                      <a:lnTo>
                        <a:pt x="43" y="54"/>
                      </a:lnTo>
                      <a:lnTo>
                        <a:pt x="32" y="58"/>
                      </a:lnTo>
                      <a:lnTo>
                        <a:pt x="22" y="61"/>
                      </a:lnTo>
                      <a:lnTo>
                        <a:pt x="11" y="63"/>
                      </a:lnTo>
                      <a:lnTo>
                        <a:pt x="0" y="66"/>
                      </a:lnTo>
                      <a:lnTo>
                        <a:pt x="0" y="56"/>
                      </a:lnTo>
                      <a:lnTo>
                        <a:pt x="0" y="46"/>
                      </a:lnTo>
                      <a:lnTo>
                        <a:pt x="0" y="36"/>
                      </a:lnTo>
                      <a:lnTo>
                        <a:pt x="0" y="26"/>
                      </a:lnTo>
                      <a:close/>
                    </a:path>
                  </a:pathLst>
                </a:custGeom>
                <a:solidFill>
                  <a:srgbClr val="544438"/>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37" name="Freeform 46"/>
                <p:cNvSpPr>
                  <a:spLocks/>
                </p:cNvSpPr>
                <p:nvPr/>
              </p:nvSpPr>
              <p:spPr bwMode="auto">
                <a:xfrm>
                  <a:off x="2539" y="2674"/>
                  <a:ext cx="59" cy="33"/>
                </a:xfrm>
                <a:custGeom>
                  <a:avLst/>
                  <a:gdLst>
                    <a:gd name="T0" fmla="*/ 0 w 114"/>
                    <a:gd name="T1" fmla="*/ 6 h 64"/>
                    <a:gd name="T2" fmla="*/ 4 w 114"/>
                    <a:gd name="T3" fmla="*/ 5 h 64"/>
                    <a:gd name="T4" fmla="*/ 7 w 114"/>
                    <a:gd name="T5" fmla="*/ 4 h 64"/>
                    <a:gd name="T6" fmla="*/ 11 w 114"/>
                    <a:gd name="T7" fmla="*/ 4 h 64"/>
                    <a:gd name="T8" fmla="*/ 14 w 114"/>
                    <a:gd name="T9" fmla="*/ 3 h 64"/>
                    <a:gd name="T10" fmla="*/ 18 w 114"/>
                    <a:gd name="T11" fmla="*/ 2 h 64"/>
                    <a:gd name="T12" fmla="*/ 22 w 114"/>
                    <a:gd name="T13" fmla="*/ 1 h 64"/>
                    <a:gd name="T14" fmla="*/ 25 w 114"/>
                    <a:gd name="T15" fmla="*/ 1 h 64"/>
                    <a:gd name="T16" fmla="*/ 29 w 114"/>
                    <a:gd name="T17" fmla="*/ 0 h 64"/>
                    <a:gd name="T18" fmla="*/ 29 w 114"/>
                    <a:gd name="T19" fmla="*/ 2 h 64"/>
                    <a:gd name="T20" fmla="*/ 29 w 114"/>
                    <a:gd name="T21" fmla="*/ 4 h 64"/>
                    <a:gd name="T22" fmla="*/ 29 w 114"/>
                    <a:gd name="T23" fmla="*/ 6 h 64"/>
                    <a:gd name="T24" fmla="*/ 29 w 114"/>
                    <a:gd name="T25" fmla="*/ 8 h 64"/>
                    <a:gd name="T26" fmla="*/ 26 w 114"/>
                    <a:gd name="T27" fmla="*/ 9 h 64"/>
                    <a:gd name="T28" fmla="*/ 24 w 114"/>
                    <a:gd name="T29" fmla="*/ 9 h 64"/>
                    <a:gd name="T30" fmla="*/ 21 w 114"/>
                    <a:gd name="T31" fmla="*/ 10 h 64"/>
                    <a:gd name="T32" fmla="*/ 19 w 114"/>
                    <a:gd name="T33" fmla="*/ 11 h 64"/>
                    <a:gd name="T34" fmla="*/ 17 w 114"/>
                    <a:gd name="T35" fmla="*/ 11 h 64"/>
                    <a:gd name="T36" fmla="*/ 14 w 114"/>
                    <a:gd name="T37" fmla="*/ 12 h 64"/>
                    <a:gd name="T38" fmla="*/ 12 w 114"/>
                    <a:gd name="T39" fmla="*/ 12 h 64"/>
                    <a:gd name="T40" fmla="*/ 10 w 114"/>
                    <a:gd name="T41" fmla="*/ 13 h 64"/>
                    <a:gd name="T42" fmla="*/ 7 w 114"/>
                    <a:gd name="T43" fmla="*/ 14 h 64"/>
                    <a:gd name="T44" fmla="*/ 5 w 114"/>
                    <a:gd name="T45" fmla="*/ 14 h 64"/>
                    <a:gd name="T46" fmla="*/ 3 w 114"/>
                    <a:gd name="T47" fmla="*/ 15 h 64"/>
                    <a:gd name="T48" fmla="*/ 0 w 114"/>
                    <a:gd name="T49" fmla="*/ 16 h 64"/>
                    <a:gd name="T50" fmla="*/ 0 w 114"/>
                    <a:gd name="T51" fmla="*/ 13 h 64"/>
                    <a:gd name="T52" fmla="*/ 0 w 114"/>
                    <a:gd name="T53" fmla="*/ 11 h 64"/>
                    <a:gd name="T54" fmla="*/ 0 w 114"/>
                    <a:gd name="T55" fmla="*/ 8 h 64"/>
                    <a:gd name="T56" fmla="*/ 0 w 114"/>
                    <a:gd name="T57" fmla="*/ 6 h 6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14"/>
                    <a:gd name="T88" fmla="*/ 0 h 64"/>
                    <a:gd name="T89" fmla="*/ 114 w 114"/>
                    <a:gd name="T90" fmla="*/ 64 h 6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14" h="64">
                      <a:moveTo>
                        <a:pt x="0" y="24"/>
                      </a:moveTo>
                      <a:lnTo>
                        <a:pt x="13" y="21"/>
                      </a:lnTo>
                      <a:lnTo>
                        <a:pt x="29" y="19"/>
                      </a:lnTo>
                      <a:lnTo>
                        <a:pt x="42" y="16"/>
                      </a:lnTo>
                      <a:lnTo>
                        <a:pt x="57" y="12"/>
                      </a:lnTo>
                      <a:lnTo>
                        <a:pt x="71" y="10"/>
                      </a:lnTo>
                      <a:lnTo>
                        <a:pt x="86" y="7"/>
                      </a:lnTo>
                      <a:lnTo>
                        <a:pt x="99" y="4"/>
                      </a:lnTo>
                      <a:lnTo>
                        <a:pt x="114" y="0"/>
                      </a:lnTo>
                      <a:lnTo>
                        <a:pt x="114" y="9"/>
                      </a:lnTo>
                      <a:lnTo>
                        <a:pt x="114" y="17"/>
                      </a:lnTo>
                      <a:lnTo>
                        <a:pt x="114" y="26"/>
                      </a:lnTo>
                      <a:lnTo>
                        <a:pt x="114" y="34"/>
                      </a:lnTo>
                      <a:lnTo>
                        <a:pt x="104" y="36"/>
                      </a:lnTo>
                      <a:lnTo>
                        <a:pt x="94" y="39"/>
                      </a:lnTo>
                      <a:lnTo>
                        <a:pt x="84" y="41"/>
                      </a:lnTo>
                      <a:lnTo>
                        <a:pt x="74" y="44"/>
                      </a:lnTo>
                      <a:lnTo>
                        <a:pt x="66" y="46"/>
                      </a:lnTo>
                      <a:lnTo>
                        <a:pt x="55" y="49"/>
                      </a:lnTo>
                      <a:lnTo>
                        <a:pt x="47" y="51"/>
                      </a:lnTo>
                      <a:lnTo>
                        <a:pt x="37" y="54"/>
                      </a:lnTo>
                      <a:lnTo>
                        <a:pt x="29" y="56"/>
                      </a:lnTo>
                      <a:lnTo>
                        <a:pt x="18" y="59"/>
                      </a:lnTo>
                      <a:lnTo>
                        <a:pt x="10" y="61"/>
                      </a:lnTo>
                      <a:lnTo>
                        <a:pt x="0" y="64"/>
                      </a:lnTo>
                      <a:lnTo>
                        <a:pt x="0" y="54"/>
                      </a:lnTo>
                      <a:lnTo>
                        <a:pt x="0" y="44"/>
                      </a:lnTo>
                      <a:lnTo>
                        <a:pt x="0" y="34"/>
                      </a:lnTo>
                      <a:lnTo>
                        <a:pt x="0" y="24"/>
                      </a:lnTo>
                      <a:close/>
                    </a:path>
                  </a:pathLst>
                </a:custGeom>
                <a:solidFill>
                  <a:srgbClr val="594435"/>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38" name="Freeform 47"/>
                <p:cNvSpPr>
                  <a:spLocks/>
                </p:cNvSpPr>
                <p:nvPr/>
              </p:nvSpPr>
              <p:spPr bwMode="auto">
                <a:xfrm>
                  <a:off x="2542" y="2674"/>
                  <a:ext cx="54" cy="30"/>
                </a:xfrm>
                <a:custGeom>
                  <a:avLst/>
                  <a:gdLst>
                    <a:gd name="T0" fmla="*/ 0 w 107"/>
                    <a:gd name="T1" fmla="*/ 6 h 61"/>
                    <a:gd name="T2" fmla="*/ 4 w 107"/>
                    <a:gd name="T3" fmla="*/ 5 h 61"/>
                    <a:gd name="T4" fmla="*/ 7 w 107"/>
                    <a:gd name="T5" fmla="*/ 4 h 61"/>
                    <a:gd name="T6" fmla="*/ 10 w 107"/>
                    <a:gd name="T7" fmla="*/ 3 h 61"/>
                    <a:gd name="T8" fmla="*/ 14 w 107"/>
                    <a:gd name="T9" fmla="*/ 3 h 61"/>
                    <a:gd name="T10" fmla="*/ 17 w 107"/>
                    <a:gd name="T11" fmla="*/ 2 h 61"/>
                    <a:gd name="T12" fmla="*/ 20 w 107"/>
                    <a:gd name="T13" fmla="*/ 1 h 61"/>
                    <a:gd name="T14" fmla="*/ 24 w 107"/>
                    <a:gd name="T15" fmla="*/ 1 h 61"/>
                    <a:gd name="T16" fmla="*/ 27 w 107"/>
                    <a:gd name="T17" fmla="*/ 0 h 61"/>
                    <a:gd name="T18" fmla="*/ 27 w 107"/>
                    <a:gd name="T19" fmla="*/ 2 h 61"/>
                    <a:gd name="T20" fmla="*/ 27 w 107"/>
                    <a:gd name="T21" fmla="*/ 4 h 61"/>
                    <a:gd name="T22" fmla="*/ 27 w 107"/>
                    <a:gd name="T23" fmla="*/ 6 h 61"/>
                    <a:gd name="T24" fmla="*/ 27 w 107"/>
                    <a:gd name="T25" fmla="*/ 8 h 61"/>
                    <a:gd name="T26" fmla="*/ 25 w 107"/>
                    <a:gd name="T27" fmla="*/ 9 h 61"/>
                    <a:gd name="T28" fmla="*/ 22 w 107"/>
                    <a:gd name="T29" fmla="*/ 9 h 61"/>
                    <a:gd name="T30" fmla="*/ 20 w 107"/>
                    <a:gd name="T31" fmla="*/ 10 h 61"/>
                    <a:gd name="T32" fmla="*/ 18 w 107"/>
                    <a:gd name="T33" fmla="*/ 11 h 61"/>
                    <a:gd name="T34" fmla="*/ 15 w 107"/>
                    <a:gd name="T35" fmla="*/ 11 h 61"/>
                    <a:gd name="T36" fmla="*/ 13 w 107"/>
                    <a:gd name="T37" fmla="*/ 12 h 61"/>
                    <a:gd name="T38" fmla="*/ 11 w 107"/>
                    <a:gd name="T39" fmla="*/ 12 h 61"/>
                    <a:gd name="T40" fmla="*/ 9 w 107"/>
                    <a:gd name="T41" fmla="*/ 13 h 61"/>
                    <a:gd name="T42" fmla="*/ 7 w 107"/>
                    <a:gd name="T43" fmla="*/ 14 h 61"/>
                    <a:gd name="T44" fmla="*/ 5 w 107"/>
                    <a:gd name="T45" fmla="*/ 14 h 61"/>
                    <a:gd name="T46" fmla="*/ 3 w 107"/>
                    <a:gd name="T47" fmla="*/ 14 h 61"/>
                    <a:gd name="T48" fmla="*/ 1 w 107"/>
                    <a:gd name="T49" fmla="*/ 15 h 61"/>
                    <a:gd name="T50" fmla="*/ 1 w 107"/>
                    <a:gd name="T51" fmla="*/ 13 h 61"/>
                    <a:gd name="T52" fmla="*/ 1 w 107"/>
                    <a:gd name="T53" fmla="*/ 10 h 61"/>
                    <a:gd name="T54" fmla="*/ 1 w 107"/>
                    <a:gd name="T55" fmla="*/ 8 h 61"/>
                    <a:gd name="T56" fmla="*/ 0 w 107"/>
                    <a:gd name="T57" fmla="*/ 6 h 6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07"/>
                    <a:gd name="T88" fmla="*/ 0 h 61"/>
                    <a:gd name="T89" fmla="*/ 107 w 107"/>
                    <a:gd name="T90" fmla="*/ 61 h 6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07" h="61">
                      <a:moveTo>
                        <a:pt x="0" y="24"/>
                      </a:moveTo>
                      <a:lnTo>
                        <a:pt x="13" y="21"/>
                      </a:lnTo>
                      <a:lnTo>
                        <a:pt x="27" y="17"/>
                      </a:lnTo>
                      <a:lnTo>
                        <a:pt x="40" y="14"/>
                      </a:lnTo>
                      <a:lnTo>
                        <a:pt x="54" y="12"/>
                      </a:lnTo>
                      <a:lnTo>
                        <a:pt x="67" y="9"/>
                      </a:lnTo>
                      <a:lnTo>
                        <a:pt x="80" y="5"/>
                      </a:lnTo>
                      <a:lnTo>
                        <a:pt x="94" y="4"/>
                      </a:lnTo>
                      <a:lnTo>
                        <a:pt x="107" y="0"/>
                      </a:lnTo>
                      <a:lnTo>
                        <a:pt x="107" y="9"/>
                      </a:lnTo>
                      <a:lnTo>
                        <a:pt x="107" y="17"/>
                      </a:lnTo>
                      <a:lnTo>
                        <a:pt x="107" y="26"/>
                      </a:lnTo>
                      <a:lnTo>
                        <a:pt x="107" y="34"/>
                      </a:lnTo>
                      <a:lnTo>
                        <a:pt x="97" y="36"/>
                      </a:lnTo>
                      <a:lnTo>
                        <a:pt x="87" y="39"/>
                      </a:lnTo>
                      <a:lnTo>
                        <a:pt x="77" y="41"/>
                      </a:lnTo>
                      <a:lnTo>
                        <a:pt x="69" y="44"/>
                      </a:lnTo>
                      <a:lnTo>
                        <a:pt x="60" y="46"/>
                      </a:lnTo>
                      <a:lnTo>
                        <a:pt x="52" y="49"/>
                      </a:lnTo>
                      <a:lnTo>
                        <a:pt x="43" y="51"/>
                      </a:lnTo>
                      <a:lnTo>
                        <a:pt x="35" y="53"/>
                      </a:lnTo>
                      <a:lnTo>
                        <a:pt x="27" y="56"/>
                      </a:lnTo>
                      <a:lnTo>
                        <a:pt x="18" y="58"/>
                      </a:lnTo>
                      <a:lnTo>
                        <a:pt x="10" y="59"/>
                      </a:lnTo>
                      <a:lnTo>
                        <a:pt x="1" y="61"/>
                      </a:lnTo>
                      <a:lnTo>
                        <a:pt x="1" y="53"/>
                      </a:lnTo>
                      <a:lnTo>
                        <a:pt x="1" y="42"/>
                      </a:lnTo>
                      <a:lnTo>
                        <a:pt x="1" y="32"/>
                      </a:lnTo>
                      <a:lnTo>
                        <a:pt x="0" y="24"/>
                      </a:lnTo>
                      <a:close/>
                    </a:path>
                  </a:pathLst>
                </a:custGeom>
                <a:solidFill>
                  <a:srgbClr val="5E422D"/>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39" name="Freeform 48"/>
                <p:cNvSpPr>
                  <a:spLocks/>
                </p:cNvSpPr>
                <p:nvPr/>
              </p:nvSpPr>
              <p:spPr bwMode="auto">
                <a:xfrm>
                  <a:off x="2547" y="2674"/>
                  <a:ext cx="50" cy="30"/>
                </a:xfrm>
                <a:custGeom>
                  <a:avLst/>
                  <a:gdLst>
                    <a:gd name="T0" fmla="*/ 0 w 99"/>
                    <a:gd name="T1" fmla="*/ 6 h 59"/>
                    <a:gd name="T2" fmla="*/ 3 w 99"/>
                    <a:gd name="T3" fmla="*/ 5 h 59"/>
                    <a:gd name="T4" fmla="*/ 6 w 99"/>
                    <a:gd name="T5" fmla="*/ 5 h 59"/>
                    <a:gd name="T6" fmla="*/ 9 w 99"/>
                    <a:gd name="T7" fmla="*/ 4 h 59"/>
                    <a:gd name="T8" fmla="*/ 12 w 99"/>
                    <a:gd name="T9" fmla="*/ 3 h 59"/>
                    <a:gd name="T10" fmla="*/ 15 w 99"/>
                    <a:gd name="T11" fmla="*/ 3 h 59"/>
                    <a:gd name="T12" fmla="*/ 18 w 99"/>
                    <a:gd name="T13" fmla="*/ 2 h 59"/>
                    <a:gd name="T14" fmla="*/ 22 w 99"/>
                    <a:gd name="T15" fmla="*/ 1 h 59"/>
                    <a:gd name="T16" fmla="*/ 24 w 99"/>
                    <a:gd name="T17" fmla="*/ 0 h 59"/>
                    <a:gd name="T18" fmla="*/ 24 w 99"/>
                    <a:gd name="T19" fmla="*/ 3 h 59"/>
                    <a:gd name="T20" fmla="*/ 24 w 99"/>
                    <a:gd name="T21" fmla="*/ 5 h 59"/>
                    <a:gd name="T22" fmla="*/ 24 w 99"/>
                    <a:gd name="T23" fmla="*/ 7 h 59"/>
                    <a:gd name="T24" fmla="*/ 24 w 99"/>
                    <a:gd name="T25" fmla="*/ 9 h 59"/>
                    <a:gd name="T26" fmla="*/ 22 w 99"/>
                    <a:gd name="T27" fmla="*/ 9 h 59"/>
                    <a:gd name="T28" fmla="*/ 20 w 99"/>
                    <a:gd name="T29" fmla="*/ 10 h 59"/>
                    <a:gd name="T30" fmla="*/ 17 w 99"/>
                    <a:gd name="T31" fmla="*/ 11 h 59"/>
                    <a:gd name="T32" fmla="*/ 15 w 99"/>
                    <a:gd name="T33" fmla="*/ 11 h 59"/>
                    <a:gd name="T34" fmla="*/ 13 w 99"/>
                    <a:gd name="T35" fmla="*/ 12 h 59"/>
                    <a:gd name="T36" fmla="*/ 11 w 99"/>
                    <a:gd name="T37" fmla="*/ 12 h 59"/>
                    <a:gd name="T38" fmla="*/ 9 w 99"/>
                    <a:gd name="T39" fmla="*/ 13 h 59"/>
                    <a:gd name="T40" fmla="*/ 8 w 99"/>
                    <a:gd name="T41" fmla="*/ 13 h 59"/>
                    <a:gd name="T42" fmla="*/ 6 w 99"/>
                    <a:gd name="T43" fmla="*/ 14 h 59"/>
                    <a:gd name="T44" fmla="*/ 4 w 99"/>
                    <a:gd name="T45" fmla="*/ 14 h 59"/>
                    <a:gd name="T46" fmla="*/ 2 w 99"/>
                    <a:gd name="T47" fmla="*/ 15 h 59"/>
                    <a:gd name="T48" fmla="*/ 0 w 99"/>
                    <a:gd name="T49" fmla="*/ 15 h 59"/>
                    <a:gd name="T50" fmla="*/ 0 w 99"/>
                    <a:gd name="T51" fmla="*/ 13 h 59"/>
                    <a:gd name="T52" fmla="*/ 0 w 99"/>
                    <a:gd name="T53" fmla="*/ 11 h 59"/>
                    <a:gd name="T54" fmla="*/ 0 w 99"/>
                    <a:gd name="T55" fmla="*/ 8 h 59"/>
                    <a:gd name="T56" fmla="*/ 0 w 99"/>
                    <a:gd name="T57" fmla="*/ 6 h 5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99"/>
                    <a:gd name="T88" fmla="*/ 0 h 59"/>
                    <a:gd name="T89" fmla="*/ 99 w 99"/>
                    <a:gd name="T90" fmla="*/ 59 h 5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99" h="59">
                      <a:moveTo>
                        <a:pt x="0" y="22"/>
                      </a:moveTo>
                      <a:lnTo>
                        <a:pt x="12" y="19"/>
                      </a:lnTo>
                      <a:lnTo>
                        <a:pt x="25" y="17"/>
                      </a:lnTo>
                      <a:lnTo>
                        <a:pt x="37" y="14"/>
                      </a:lnTo>
                      <a:lnTo>
                        <a:pt x="51" y="10"/>
                      </a:lnTo>
                      <a:lnTo>
                        <a:pt x="62" y="9"/>
                      </a:lnTo>
                      <a:lnTo>
                        <a:pt x="74" y="5"/>
                      </a:lnTo>
                      <a:lnTo>
                        <a:pt x="88" y="4"/>
                      </a:lnTo>
                      <a:lnTo>
                        <a:pt x="99" y="0"/>
                      </a:lnTo>
                      <a:lnTo>
                        <a:pt x="99" y="9"/>
                      </a:lnTo>
                      <a:lnTo>
                        <a:pt x="99" y="17"/>
                      </a:lnTo>
                      <a:lnTo>
                        <a:pt x="99" y="26"/>
                      </a:lnTo>
                      <a:lnTo>
                        <a:pt x="99" y="34"/>
                      </a:lnTo>
                      <a:lnTo>
                        <a:pt x="89" y="36"/>
                      </a:lnTo>
                      <a:lnTo>
                        <a:pt x="81" y="39"/>
                      </a:lnTo>
                      <a:lnTo>
                        <a:pt x="71" y="41"/>
                      </a:lnTo>
                      <a:lnTo>
                        <a:pt x="61" y="44"/>
                      </a:lnTo>
                      <a:lnTo>
                        <a:pt x="54" y="46"/>
                      </a:lnTo>
                      <a:lnTo>
                        <a:pt x="46" y="47"/>
                      </a:lnTo>
                      <a:lnTo>
                        <a:pt x="39" y="49"/>
                      </a:lnTo>
                      <a:lnTo>
                        <a:pt x="32" y="51"/>
                      </a:lnTo>
                      <a:lnTo>
                        <a:pt x="24" y="54"/>
                      </a:lnTo>
                      <a:lnTo>
                        <a:pt x="17" y="56"/>
                      </a:lnTo>
                      <a:lnTo>
                        <a:pt x="8" y="58"/>
                      </a:lnTo>
                      <a:lnTo>
                        <a:pt x="2" y="59"/>
                      </a:lnTo>
                      <a:lnTo>
                        <a:pt x="2" y="51"/>
                      </a:lnTo>
                      <a:lnTo>
                        <a:pt x="2" y="41"/>
                      </a:lnTo>
                      <a:lnTo>
                        <a:pt x="2" y="31"/>
                      </a:lnTo>
                      <a:lnTo>
                        <a:pt x="0" y="22"/>
                      </a:lnTo>
                      <a:close/>
                    </a:path>
                  </a:pathLst>
                </a:custGeom>
                <a:solidFill>
                  <a:srgbClr val="63422B"/>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40" name="Freeform 49"/>
                <p:cNvSpPr>
                  <a:spLocks/>
                </p:cNvSpPr>
                <p:nvPr/>
              </p:nvSpPr>
              <p:spPr bwMode="auto">
                <a:xfrm>
                  <a:off x="2551" y="2674"/>
                  <a:ext cx="45" cy="29"/>
                </a:xfrm>
                <a:custGeom>
                  <a:avLst/>
                  <a:gdLst>
                    <a:gd name="T0" fmla="*/ 0 w 91"/>
                    <a:gd name="T1" fmla="*/ 6 h 58"/>
                    <a:gd name="T2" fmla="*/ 3 w 91"/>
                    <a:gd name="T3" fmla="*/ 5 h 58"/>
                    <a:gd name="T4" fmla="*/ 6 w 91"/>
                    <a:gd name="T5" fmla="*/ 4 h 58"/>
                    <a:gd name="T6" fmla="*/ 8 w 91"/>
                    <a:gd name="T7" fmla="*/ 3 h 58"/>
                    <a:gd name="T8" fmla="*/ 11 w 91"/>
                    <a:gd name="T9" fmla="*/ 3 h 58"/>
                    <a:gd name="T10" fmla="*/ 14 w 91"/>
                    <a:gd name="T11" fmla="*/ 2 h 58"/>
                    <a:gd name="T12" fmla="*/ 17 w 91"/>
                    <a:gd name="T13" fmla="*/ 2 h 58"/>
                    <a:gd name="T14" fmla="*/ 20 w 91"/>
                    <a:gd name="T15" fmla="*/ 1 h 58"/>
                    <a:gd name="T16" fmla="*/ 22 w 91"/>
                    <a:gd name="T17" fmla="*/ 0 h 58"/>
                    <a:gd name="T18" fmla="*/ 22 w 91"/>
                    <a:gd name="T19" fmla="*/ 3 h 58"/>
                    <a:gd name="T20" fmla="*/ 22 w 91"/>
                    <a:gd name="T21" fmla="*/ 5 h 58"/>
                    <a:gd name="T22" fmla="*/ 22 w 91"/>
                    <a:gd name="T23" fmla="*/ 7 h 58"/>
                    <a:gd name="T24" fmla="*/ 22 w 91"/>
                    <a:gd name="T25" fmla="*/ 9 h 58"/>
                    <a:gd name="T26" fmla="*/ 20 w 91"/>
                    <a:gd name="T27" fmla="*/ 10 h 58"/>
                    <a:gd name="T28" fmla="*/ 18 w 91"/>
                    <a:gd name="T29" fmla="*/ 10 h 58"/>
                    <a:gd name="T30" fmla="*/ 15 w 91"/>
                    <a:gd name="T31" fmla="*/ 11 h 58"/>
                    <a:gd name="T32" fmla="*/ 13 w 91"/>
                    <a:gd name="T33" fmla="*/ 11 h 58"/>
                    <a:gd name="T34" fmla="*/ 11 w 91"/>
                    <a:gd name="T35" fmla="*/ 12 h 58"/>
                    <a:gd name="T36" fmla="*/ 10 w 91"/>
                    <a:gd name="T37" fmla="*/ 12 h 58"/>
                    <a:gd name="T38" fmla="*/ 8 w 91"/>
                    <a:gd name="T39" fmla="*/ 13 h 58"/>
                    <a:gd name="T40" fmla="*/ 6 w 91"/>
                    <a:gd name="T41" fmla="*/ 13 h 58"/>
                    <a:gd name="T42" fmla="*/ 5 w 91"/>
                    <a:gd name="T43" fmla="*/ 14 h 58"/>
                    <a:gd name="T44" fmla="*/ 4 w 91"/>
                    <a:gd name="T45" fmla="*/ 14 h 58"/>
                    <a:gd name="T46" fmla="*/ 2 w 91"/>
                    <a:gd name="T47" fmla="*/ 14 h 58"/>
                    <a:gd name="T48" fmla="*/ 0 w 91"/>
                    <a:gd name="T49" fmla="*/ 15 h 58"/>
                    <a:gd name="T50" fmla="*/ 0 w 91"/>
                    <a:gd name="T51" fmla="*/ 12 h 58"/>
                    <a:gd name="T52" fmla="*/ 0 w 91"/>
                    <a:gd name="T53" fmla="*/ 10 h 58"/>
                    <a:gd name="T54" fmla="*/ 0 w 91"/>
                    <a:gd name="T55" fmla="*/ 7 h 58"/>
                    <a:gd name="T56" fmla="*/ 0 w 91"/>
                    <a:gd name="T57" fmla="*/ 6 h 5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91"/>
                    <a:gd name="T88" fmla="*/ 0 h 58"/>
                    <a:gd name="T89" fmla="*/ 91 w 91"/>
                    <a:gd name="T90" fmla="*/ 58 h 5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91" h="58">
                      <a:moveTo>
                        <a:pt x="0" y="21"/>
                      </a:moveTo>
                      <a:lnTo>
                        <a:pt x="12" y="17"/>
                      </a:lnTo>
                      <a:lnTo>
                        <a:pt x="24" y="16"/>
                      </a:lnTo>
                      <a:lnTo>
                        <a:pt x="34" y="12"/>
                      </a:lnTo>
                      <a:lnTo>
                        <a:pt x="46" y="10"/>
                      </a:lnTo>
                      <a:lnTo>
                        <a:pt x="58" y="7"/>
                      </a:lnTo>
                      <a:lnTo>
                        <a:pt x="70" y="5"/>
                      </a:lnTo>
                      <a:lnTo>
                        <a:pt x="80" y="2"/>
                      </a:lnTo>
                      <a:lnTo>
                        <a:pt x="91" y="0"/>
                      </a:lnTo>
                      <a:lnTo>
                        <a:pt x="91" y="9"/>
                      </a:lnTo>
                      <a:lnTo>
                        <a:pt x="91" y="17"/>
                      </a:lnTo>
                      <a:lnTo>
                        <a:pt x="91" y="27"/>
                      </a:lnTo>
                      <a:lnTo>
                        <a:pt x="91" y="36"/>
                      </a:lnTo>
                      <a:lnTo>
                        <a:pt x="81" y="37"/>
                      </a:lnTo>
                      <a:lnTo>
                        <a:pt x="73" y="39"/>
                      </a:lnTo>
                      <a:lnTo>
                        <a:pt x="63" y="42"/>
                      </a:lnTo>
                      <a:lnTo>
                        <a:pt x="53" y="44"/>
                      </a:lnTo>
                      <a:lnTo>
                        <a:pt x="46" y="46"/>
                      </a:lnTo>
                      <a:lnTo>
                        <a:pt x="41" y="47"/>
                      </a:lnTo>
                      <a:lnTo>
                        <a:pt x="34" y="49"/>
                      </a:lnTo>
                      <a:lnTo>
                        <a:pt x="27" y="51"/>
                      </a:lnTo>
                      <a:lnTo>
                        <a:pt x="21" y="53"/>
                      </a:lnTo>
                      <a:lnTo>
                        <a:pt x="16" y="54"/>
                      </a:lnTo>
                      <a:lnTo>
                        <a:pt x="9" y="56"/>
                      </a:lnTo>
                      <a:lnTo>
                        <a:pt x="2" y="58"/>
                      </a:lnTo>
                      <a:lnTo>
                        <a:pt x="2" y="47"/>
                      </a:lnTo>
                      <a:lnTo>
                        <a:pt x="2" y="39"/>
                      </a:lnTo>
                      <a:lnTo>
                        <a:pt x="0" y="29"/>
                      </a:lnTo>
                      <a:lnTo>
                        <a:pt x="0" y="21"/>
                      </a:lnTo>
                      <a:close/>
                    </a:path>
                  </a:pathLst>
                </a:custGeom>
                <a:solidFill>
                  <a:srgbClr val="6B4228"/>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41" name="Freeform 50"/>
                <p:cNvSpPr>
                  <a:spLocks/>
                </p:cNvSpPr>
                <p:nvPr/>
              </p:nvSpPr>
              <p:spPr bwMode="auto">
                <a:xfrm>
                  <a:off x="2555" y="2674"/>
                  <a:ext cx="41" cy="28"/>
                </a:xfrm>
                <a:custGeom>
                  <a:avLst/>
                  <a:gdLst>
                    <a:gd name="T0" fmla="*/ 0 w 82"/>
                    <a:gd name="T1" fmla="*/ 5 h 54"/>
                    <a:gd name="T2" fmla="*/ 3 w 82"/>
                    <a:gd name="T3" fmla="*/ 5 h 54"/>
                    <a:gd name="T4" fmla="*/ 5 w 82"/>
                    <a:gd name="T5" fmla="*/ 4 h 54"/>
                    <a:gd name="T6" fmla="*/ 7 w 82"/>
                    <a:gd name="T7" fmla="*/ 3 h 54"/>
                    <a:gd name="T8" fmla="*/ 10 w 82"/>
                    <a:gd name="T9" fmla="*/ 3 h 54"/>
                    <a:gd name="T10" fmla="*/ 13 w 82"/>
                    <a:gd name="T11" fmla="*/ 2 h 54"/>
                    <a:gd name="T12" fmla="*/ 15 w 82"/>
                    <a:gd name="T13" fmla="*/ 2 h 54"/>
                    <a:gd name="T14" fmla="*/ 18 w 82"/>
                    <a:gd name="T15" fmla="*/ 1 h 54"/>
                    <a:gd name="T16" fmla="*/ 21 w 82"/>
                    <a:gd name="T17" fmla="*/ 0 h 54"/>
                    <a:gd name="T18" fmla="*/ 21 w 82"/>
                    <a:gd name="T19" fmla="*/ 3 h 54"/>
                    <a:gd name="T20" fmla="*/ 21 w 82"/>
                    <a:gd name="T21" fmla="*/ 5 h 54"/>
                    <a:gd name="T22" fmla="*/ 21 w 82"/>
                    <a:gd name="T23" fmla="*/ 7 h 54"/>
                    <a:gd name="T24" fmla="*/ 21 w 82"/>
                    <a:gd name="T25" fmla="*/ 9 h 54"/>
                    <a:gd name="T26" fmla="*/ 19 w 82"/>
                    <a:gd name="T27" fmla="*/ 10 h 54"/>
                    <a:gd name="T28" fmla="*/ 16 w 82"/>
                    <a:gd name="T29" fmla="*/ 11 h 54"/>
                    <a:gd name="T30" fmla="*/ 13 w 82"/>
                    <a:gd name="T31" fmla="*/ 11 h 54"/>
                    <a:gd name="T32" fmla="*/ 11 w 82"/>
                    <a:gd name="T33" fmla="*/ 11 h 54"/>
                    <a:gd name="T34" fmla="*/ 9 w 82"/>
                    <a:gd name="T35" fmla="*/ 12 h 54"/>
                    <a:gd name="T36" fmla="*/ 5 w 82"/>
                    <a:gd name="T37" fmla="*/ 13 h 54"/>
                    <a:gd name="T38" fmla="*/ 3 w 82"/>
                    <a:gd name="T39" fmla="*/ 13 h 54"/>
                    <a:gd name="T40" fmla="*/ 1 w 82"/>
                    <a:gd name="T41" fmla="*/ 14 h 54"/>
                    <a:gd name="T42" fmla="*/ 1 w 82"/>
                    <a:gd name="T43" fmla="*/ 12 h 54"/>
                    <a:gd name="T44" fmla="*/ 1 w 82"/>
                    <a:gd name="T45" fmla="*/ 9 h 54"/>
                    <a:gd name="T46" fmla="*/ 0 w 82"/>
                    <a:gd name="T47" fmla="*/ 7 h 54"/>
                    <a:gd name="T48" fmla="*/ 0 w 82"/>
                    <a:gd name="T49" fmla="*/ 5 h 5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2"/>
                    <a:gd name="T76" fmla="*/ 0 h 54"/>
                    <a:gd name="T77" fmla="*/ 82 w 82"/>
                    <a:gd name="T78" fmla="*/ 54 h 5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2" h="54">
                      <a:moveTo>
                        <a:pt x="0" y="19"/>
                      </a:moveTo>
                      <a:lnTo>
                        <a:pt x="10" y="17"/>
                      </a:lnTo>
                      <a:lnTo>
                        <a:pt x="20" y="16"/>
                      </a:lnTo>
                      <a:lnTo>
                        <a:pt x="30" y="12"/>
                      </a:lnTo>
                      <a:lnTo>
                        <a:pt x="42" y="10"/>
                      </a:lnTo>
                      <a:lnTo>
                        <a:pt x="52" y="7"/>
                      </a:lnTo>
                      <a:lnTo>
                        <a:pt x="62" y="5"/>
                      </a:lnTo>
                      <a:lnTo>
                        <a:pt x="72" y="2"/>
                      </a:lnTo>
                      <a:lnTo>
                        <a:pt x="82" y="0"/>
                      </a:lnTo>
                      <a:lnTo>
                        <a:pt x="82" y="9"/>
                      </a:lnTo>
                      <a:lnTo>
                        <a:pt x="82" y="17"/>
                      </a:lnTo>
                      <a:lnTo>
                        <a:pt x="82" y="27"/>
                      </a:lnTo>
                      <a:lnTo>
                        <a:pt x="82" y="36"/>
                      </a:lnTo>
                      <a:lnTo>
                        <a:pt x="74" y="37"/>
                      </a:lnTo>
                      <a:lnTo>
                        <a:pt x="64" y="41"/>
                      </a:lnTo>
                      <a:lnTo>
                        <a:pt x="54" y="42"/>
                      </a:lnTo>
                      <a:lnTo>
                        <a:pt x="45" y="44"/>
                      </a:lnTo>
                      <a:lnTo>
                        <a:pt x="34" y="46"/>
                      </a:lnTo>
                      <a:lnTo>
                        <a:pt x="23" y="49"/>
                      </a:lnTo>
                      <a:lnTo>
                        <a:pt x="13" y="51"/>
                      </a:lnTo>
                      <a:lnTo>
                        <a:pt x="2" y="54"/>
                      </a:lnTo>
                      <a:lnTo>
                        <a:pt x="2" y="46"/>
                      </a:lnTo>
                      <a:lnTo>
                        <a:pt x="2" y="36"/>
                      </a:lnTo>
                      <a:lnTo>
                        <a:pt x="0" y="27"/>
                      </a:lnTo>
                      <a:lnTo>
                        <a:pt x="0" y="19"/>
                      </a:lnTo>
                      <a:close/>
                    </a:path>
                  </a:pathLst>
                </a:custGeom>
                <a:solidFill>
                  <a:srgbClr val="724426"/>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42" name="Freeform 51"/>
                <p:cNvSpPr>
                  <a:spLocks/>
                </p:cNvSpPr>
                <p:nvPr/>
              </p:nvSpPr>
              <p:spPr bwMode="auto">
                <a:xfrm>
                  <a:off x="2558" y="2674"/>
                  <a:ext cx="41" cy="26"/>
                </a:xfrm>
                <a:custGeom>
                  <a:avLst/>
                  <a:gdLst>
                    <a:gd name="T0" fmla="*/ 0 w 74"/>
                    <a:gd name="T1" fmla="*/ 4 h 53"/>
                    <a:gd name="T2" fmla="*/ 2 w 74"/>
                    <a:gd name="T3" fmla="*/ 4 h 53"/>
                    <a:gd name="T4" fmla="*/ 5 w 74"/>
                    <a:gd name="T5" fmla="*/ 3 h 53"/>
                    <a:gd name="T6" fmla="*/ 6 w 74"/>
                    <a:gd name="T7" fmla="*/ 3 h 53"/>
                    <a:gd name="T8" fmla="*/ 9 w 74"/>
                    <a:gd name="T9" fmla="*/ 2 h 53"/>
                    <a:gd name="T10" fmla="*/ 11 w 74"/>
                    <a:gd name="T11" fmla="*/ 1 h 53"/>
                    <a:gd name="T12" fmla="*/ 14 w 74"/>
                    <a:gd name="T13" fmla="*/ 1 h 53"/>
                    <a:gd name="T14" fmla="*/ 16 w 74"/>
                    <a:gd name="T15" fmla="*/ 0 h 53"/>
                    <a:gd name="T16" fmla="*/ 19 w 74"/>
                    <a:gd name="T17" fmla="*/ 0 h 53"/>
                    <a:gd name="T18" fmla="*/ 19 w 74"/>
                    <a:gd name="T19" fmla="*/ 2 h 53"/>
                    <a:gd name="T20" fmla="*/ 19 w 74"/>
                    <a:gd name="T21" fmla="*/ 4 h 53"/>
                    <a:gd name="T22" fmla="*/ 19 w 74"/>
                    <a:gd name="T23" fmla="*/ 6 h 53"/>
                    <a:gd name="T24" fmla="*/ 19 w 74"/>
                    <a:gd name="T25" fmla="*/ 9 h 53"/>
                    <a:gd name="T26" fmla="*/ 17 w 74"/>
                    <a:gd name="T27" fmla="*/ 9 h 53"/>
                    <a:gd name="T28" fmla="*/ 14 w 74"/>
                    <a:gd name="T29" fmla="*/ 10 h 53"/>
                    <a:gd name="T30" fmla="*/ 11 w 74"/>
                    <a:gd name="T31" fmla="*/ 10 h 53"/>
                    <a:gd name="T32" fmla="*/ 9 w 74"/>
                    <a:gd name="T33" fmla="*/ 11 h 53"/>
                    <a:gd name="T34" fmla="*/ 7 w 74"/>
                    <a:gd name="T35" fmla="*/ 11 h 53"/>
                    <a:gd name="T36" fmla="*/ 5 w 74"/>
                    <a:gd name="T37" fmla="*/ 11 h 53"/>
                    <a:gd name="T38" fmla="*/ 2 w 74"/>
                    <a:gd name="T39" fmla="*/ 12 h 53"/>
                    <a:gd name="T40" fmla="*/ 1 w 74"/>
                    <a:gd name="T41" fmla="*/ 13 h 53"/>
                    <a:gd name="T42" fmla="*/ 1 w 74"/>
                    <a:gd name="T43" fmla="*/ 11 h 53"/>
                    <a:gd name="T44" fmla="*/ 1 w 74"/>
                    <a:gd name="T45" fmla="*/ 9 h 53"/>
                    <a:gd name="T46" fmla="*/ 0 w 74"/>
                    <a:gd name="T47" fmla="*/ 6 h 53"/>
                    <a:gd name="T48" fmla="*/ 0 w 74"/>
                    <a:gd name="T49" fmla="*/ 4 h 5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4"/>
                    <a:gd name="T76" fmla="*/ 0 h 53"/>
                    <a:gd name="T77" fmla="*/ 74 w 74"/>
                    <a:gd name="T78" fmla="*/ 53 h 5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4" h="53">
                      <a:moveTo>
                        <a:pt x="0" y="19"/>
                      </a:moveTo>
                      <a:lnTo>
                        <a:pt x="9" y="17"/>
                      </a:lnTo>
                      <a:lnTo>
                        <a:pt x="19" y="14"/>
                      </a:lnTo>
                      <a:lnTo>
                        <a:pt x="27" y="12"/>
                      </a:lnTo>
                      <a:lnTo>
                        <a:pt x="37" y="9"/>
                      </a:lnTo>
                      <a:lnTo>
                        <a:pt x="46" y="7"/>
                      </a:lnTo>
                      <a:lnTo>
                        <a:pt x="56" y="5"/>
                      </a:lnTo>
                      <a:lnTo>
                        <a:pt x="64" y="2"/>
                      </a:lnTo>
                      <a:lnTo>
                        <a:pt x="74" y="0"/>
                      </a:lnTo>
                      <a:lnTo>
                        <a:pt x="74" y="9"/>
                      </a:lnTo>
                      <a:lnTo>
                        <a:pt x="74" y="17"/>
                      </a:lnTo>
                      <a:lnTo>
                        <a:pt x="74" y="27"/>
                      </a:lnTo>
                      <a:lnTo>
                        <a:pt x="74" y="36"/>
                      </a:lnTo>
                      <a:lnTo>
                        <a:pt x="66" y="37"/>
                      </a:lnTo>
                      <a:lnTo>
                        <a:pt x="56" y="41"/>
                      </a:lnTo>
                      <a:lnTo>
                        <a:pt x="46" y="42"/>
                      </a:lnTo>
                      <a:lnTo>
                        <a:pt x="37" y="44"/>
                      </a:lnTo>
                      <a:lnTo>
                        <a:pt x="29" y="46"/>
                      </a:lnTo>
                      <a:lnTo>
                        <a:pt x="21" y="47"/>
                      </a:lnTo>
                      <a:lnTo>
                        <a:pt x="10" y="51"/>
                      </a:lnTo>
                      <a:lnTo>
                        <a:pt x="2" y="53"/>
                      </a:lnTo>
                      <a:lnTo>
                        <a:pt x="2" y="44"/>
                      </a:lnTo>
                      <a:lnTo>
                        <a:pt x="2" y="36"/>
                      </a:lnTo>
                      <a:lnTo>
                        <a:pt x="0" y="27"/>
                      </a:lnTo>
                      <a:lnTo>
                        <a:pt x="0" y="19"/>
                      </a:lnTo>
                      <a:close/>
                    </a:path>
                  </a:pathLst>
                </a:custGeom>
                <a:solidFill>
                  <a:srgbClr val="75421E"/>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43" name="Freeform 52"/>
                <p:cNvSpPr>
                  <a:spLocks/>
                </p:cNvSpPr>
                <p:nvPr/>
              </p:nvSpPr>
              <p:spPr bwMode="auto">
                <a:xfrm>
                  <a:off x="2563" y="2674"/>
                  <a:ext cx="33" cy="25"/>
                </a:xfrm>
                <a:custGeom>
                  <a:avLst/>
                  <a:gdLst>
                    <a:gd name="T0" fmla="*/ 0 w 67"/>
                    <a:gd name="T1" fmla="*/ 4 h 51"/>
                    <a:gd name="T2" fmla="*/ 16 w 67"/>
                    <a:gd name="T3" fmla="*/ 0 h 51"/>
                    <a:gd name="T4" fmla="*/ 16 w 67"/>
                    <a:gd name="T5" fmla="*/ 9 h 51"/>
                    <a:gd name="T6" fmla="*/ 7 w 67"/>
                    <a:gd name="T7" fmla="*/ 11 h 51"/>
                    <a:gd name="T8" fmla="*/ 0 w 67"/>
                    <a:gd name="T9" fmla="*/ 12 h 51"/>
                    <a:gd name="T10" fmla="*/ 0 w 67"/>
                    <a:gd name="T11" fmla="*/ 4 h 51"/>
                    <a:gd name="T12" fmla="*/ 0 60000 65536"/>
                    <a:gd name="T13" fmla="*/ 0 60000 65536"/>
                    <a:gd name="T14" fmla="*/ 0 60000 65536"/>
                    <a:gd name="T15" fmla="*/ 0 60000 65536"/>
                    <a:gd name="T16" fmla="*/ 0 60000 65536"/>
                    <a:gd name="T17" fmla="*/ 0 60000 65536"/>
                    <a:gd name="T18" fmla="*/ 0 w 67"/>
                    <a:gd name="T19" fmla="*/ 0 h 51"/>
                    <a:gd name="T20" fmla="*/ 67 w 67"/>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67" h="51">
                      <a:moveTo>
                        <a:pt x="0" y="17"/>
                      </a:moveTo>
                      <a:lnTo>
                        <a:pt x="67" y="0"/>
                      </a:lnTo>
                      <a:lnTo>
                        <a:pt x="67" y="37"/>
                      </a:lnTo>
                      <a:lnTo>
                        <a:pt x="30" y="44"/>
                      </a:lnTo>
                      <a:lnTo>
                        <a:pt x="3" y="51"/>
                      </a:lnTo>
                      <a:lnTo>
                        <a:pt x="0" y="17"/>
                      </a:lnTo>
                      <a:close/>
                    </a:path>
                  </a:pathLst>
                </a:custGeom>
                <a:solidFill>
                  <a:srgbClr val="7C421C"/>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44" name="Freeform 53"/>
                <p:cNvSpPr>
                  <a:spLocks/>
                </p:cNvSpPr>
                <p:nvPr/>
              </p:nvSpPr>
              <p:spPr bwMode="auto">
                <a:xfrm>
                  <a:off x="2521" y="2423"/>
                  <a:ext cx="52" cy="19"/>
                </a:xfrm>
                <a:custGeom>
                  <a:avLst/>
                  <a:gdLst>
                    <a:gd name="T0" fmla="*/ 0 w 104"/>
                    <a:gd name="T1" fmla="*/ 0 h 37"/>
                    <a:gd name="T2" fmla="*/ 0 w 104"/>
                    <a:gd name="T3" fmla="*/ 10 h 37"/>
                    <a:gd name="T4" fmla="*/ 7 w 104"/>
                    <a:gd name="T5" fmla="*/ 10 h 37"/>
                    <a:gd name="T6" fmla="*/ 26 w 104"/>
                    <a:gd name="T7" fmla="*/ 9 h 37"/>
                    <a:gd name="T8" fmla="*/ 25 w 104"/>
                    <a:gd name="T9" fmla="*/ 0 h 37"/>
                    <a:gd name="T10" fmla="*/ 0 w 104"/>
                    <a:gd name="T11" fmla="*/ 0 h 37"/>
                    <a:gd name="T12" fmla="*/ 0 60000 65536"/>
                    <a:gd name="T13" fmla="*/ 0 60000 65536"/>
                    <a:gd name="T14" fmla="*/ 0 60000 65536"/>
                    <a:gd name="T15" fmla="*/ 0 60000 65536"/>
                    <a:gd name="T16" fmla="*/ 0 60000 65536"/>
                    <a:gd name="T17" fmla="*/ 0 60000 65536"/>
                    <a:gd name="T18" fmla="*/ 0 w 104"/>
                    <a:gd name="T19" fmla="*/ 0 h 37"/>
                    <a:gd name="T20" fmla="*/ 104 w 104"/>
                    <a:gd name="T21" fmla="*/ 37 h 37"/>
                  </a:gdLst>
                  <a:ahLst/>
                  <a:cxnLst>
                    <a:cxn ang="T12">
                      <a:pos x="T0" y="T1"/>
                    </a:cxn>
                    <a:cxn ang="T13">
                      <a:pos x="T2" y="T3"/>
                    </a:cxn>
                    <a:cxn ang="T14">
                      <a:pos x="T4" y="T5"/>
                    </a:cxn>
                    <a:cxn ang="T15">
                      <a:pos x="T6" y="T7"/>
                    </a:cxn>
                    <a:cxn ang="T16">
                      <a:pos x="T8" y="T9"/>
                    </a:cxn>
                    <a:cxn ang="T17">
                      <a:pos x="T10" y="T11"/>
                    </a:cxn>
                  </a:cxnLst>
                  <a:rect l="T18" t="T19" r="T20" b="T21"/>
                  <a:pathLst>
                    <a:path w="104" h="37">
                      <a:moveTo>
                        <a:pt x="0" y="0"/>
                      </a:moveTo>
                      <a:lnTo>
                        <a:pt x="0" y="37"/>
                      </a:lnTo>
                      <a:lnTo>
                        <a:pt x="28" y="37"/>
                      </a:lnTo>
                      <a:lnTo>
                        <a:pt x="104" y="33"/>
                      </a:lnTo>
                      <a:lnTo>
                        <a:pt x="99" y="0"/>
                      </a:lnTo>
                      <a:lnTo>
                        <a:pt x="0" y="0"/>
                      </a:lnTo>
                      <a:close/>
                    </a:path>
                  </a:pathLst>
                </a:custGeom>
                <a:solidFill>
                  <a:srgbClr val="3A4447"/>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45" name="Freeform 54"/>
                <p:cNvSpPr>
                  <a:spLocks/>
                </p:cNvSpPr>
                <p:nvPr/>
              </p:nvSpPr>
              <p:spPr bwMode="auto">
                <a:xfrm>
                  <a:off x="2525" y="2423"/>
                  <a:ext cx="48" cy="19"/>
                </a:xfrm>
                <a:custGeom>
                  <a:avLst/>
                  <a:gdLst>
                    <a:gd name="T0" fmla="*/ 0 w 98"/>
                    <a:gd name="T1" fmla="*/ 0 h 37"/>
                    <a:gd name="T2" fmla="*/ 0 w 98"/>
                    <a:gd name="T3" fmla="*/ 3 h 37"/>
                    <a:gd name="T4" fmla="*/ 0 w 98"/>
                    <a:gd name="T5" fmla="*/ 5 h 37"/>
                    <a:gd name="T6" fmla="*/ 0 w 98"/>
                    <a:gd name="T7" fmla="*/ 7 h 37"/>
                    <a:gd name="T8" fmla="*/ 0 w 98"/>
                    <a:gd name="T9" fmla="*/ 10 h 37"/>
                    <a:gd name="T10" fmla="*/ 1 w 98"/>
                    <a:gd name="T11" fmla="*/ 10 h 37"/>
                    <a:gd name="T12" fmla="*/ 3 w 98"/>
                    <a:gd name="T13" fmla="*/ 10 h 37"/>
                    <a:gd name="T14" fmla="*/ 4 w 98"/>
                    <a:gd name="T15" fmla="*/ 10 h 37"/>
                    <a:gd name="T16" fmla="*/ 6 w 98"/>
                    <a:gd name="T17" fmla="*/ 10 h 37"/>
                    <a:gd name="T18" fmla="*/ 9 w 98"/>
                    <a:gd name="T19" fmla="*/ 10 h 37"/>
                    <a:gd name="T20" fmla="*/ 11 w 98"/>
                    <a:gd name="T21" fmla="*/ 10 h 37"/>
                    <a:gd name="T22" fmla="*/ 13 w 98"/>
                    <a:gd name="T23" fmla="*/ 10 h 37"/>
                    <a:gd name="T24" fmla="*/ 15 w 98"/>
                    <a:gd name="T25" fmla="*/ 9 h 37"/>
                    <a:gd name="T26" fmla="*/ 17 w 98"/>
                    <a:gd name="T27" fmla="*/ 9 h 37"/>
                    <a:gd name="T28" fmla="*/ 19 w 98"/>
                    <a:gd name="T29" fmla="*/ 9 h 37"/>
                    <a:gd name="T30" fmla="*/ 22 w 98"/>
                    <a:gd name="T31" fmla="*/ 9 h 37"/>
                    <a:gd name="T32" fmla="*/ 24 w 98"/>
                    <a:gd name="T33" fmla="*/ 9 h 37"/>
                    <a:gd name="T34" fmla="*/ 23 w 98"/>
                    <a:gd name="T35" fmla="*/ 7 h 37"/>
                    <a:gd name="T36" fmla="*/ 23 w 98"/>
                    <a:gd name="T37" fmla="*/ 5 h 37"/>
                    <a:gd name="T38" fmla="*/ 23 w 98"/>
                    <a:gd name="T39" fmla="*/ 2 h 37"/>
                    <a:gd name="T40" fmla="*/ 23 w 98"/>
                    <a:gd name="T41" fmla="*/ 0 h 37"/>
                    <a:gd name="T42" fmla="*/ 20 w 98"/>
                    <a:gd name="T43" fmla="*/ 0 h 37"/>
                    <a:gd name="T44" fmla="*/ 17 w 98"/>
                    <a:gd name="T45" fmla="*/ 0 h 37"/>
                    <a:gd name="T46" fmla="*/ 14 w 98"/>
                    <a:gd name="T47" fmla="*/ 0 h 37"/>
                    <a:gd name="T48" fmla="*/ 11 w 98"/>
                    <a:gd name="T49" fmla="*/ 0 h 37"/>
                    <a:gd name="T50" fmla="*/ 8 w 98"/>
                    <a:gd name="T51" fmla="*/ 0 h 37"/>
                    <a:gd name="T52" fmla="*/ 6 w 98"/>
                    <a:gd name="T53" fmla="*/ 0 h 37"/>
                    <a:gd name="T54" fmla="*/ 3 w 98"/>
                    <a:gd name="T55" fmla="*/ 0 h 37"/>
                    <a:gd name="T56" fmla="*/ 0 w 98"/>
                    <a:gd name="T57" fmla="*/ 0 h 3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98"/>
                    <a:gd name="T88" fmla="*/ 0 h 37"/>
                    <a:gd name="T89" fmla="*/ 98 w 98"/>
                    <a:gd name="T90" fmla="*/ 37 h 3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98" h="37">
                      <a:moveTo>
                        <a:pt x="0" y="0"/>
                      </a:moveTo>
                      <a:lnTo>
                        <a:pt x="0" y="10"/>
                      </a:lnTo>
                      <a:lnTo>
                        <a:pt x="0" y="18"/>
                      </a:lnTo>
                      <a:lnTo>
                        <a:pt x="0" y="28"/>
                      </a:lnTo>
                      <a:lnTo>
                        <a:pt x="0" y="37"/>
                      </a:lnTo>
                      <a:lnTo>
                        <a:pt x="7" y="37"/>
                      </a:lnTo>
                      <a:lnTo>
                        <a:pt x="14" y="37"/>
                      </a:lnTo>
                      <a:lnTo>
                        <a:pt x="19" y="37"/>
                      </a:lnTo>
                      <a:lnTo>
                        <a:pt x="26" y="37"/>
                      </a:lnTo>
                      <a:lnTo>
                        <a:pt x="36" y="37"/>
                      </a:lnTo>
                      <a:lnTo>
                        <a:pt x="44" y="37"/>
                      </a:lnTo>
                      <a:lnTo>
                        <a:pt x="54" y="37"/>
                      </a:lnTo>
                      <a:lnTo>
                        <a:pt x="63" y="35"/>
                      </a:lnTo>
                      <a:lnTo>
                        <a:pt x="71" y="35"/>
                      </a:lnTo>
                      <a:lnTo>
                        <a:pt x="79" y="35"/>
                      </a:lnTo>
                      <a:lnTo>
                        <a:pt x="90" y="33"/>
                      </a:lnTo>
                      <a:lnTo>
                        <a:pt x="98" y="33"/>
                      </a:lnTo>
                      <a:lnTo>
                        <a:pt x="96" y="25"/>
                      </a:lnTo>
                      <a:lnTo>
                        <a:pt x="96" y="17"/>
                      </a:lnTo>
                      <a:lnTo>
                        <a:pt x="95" y="8"/>
                      </a:lnTo>
                      <a:lnTo>
                        <a:pt x="93" y="0"/>
                      </a:lnTo>
                      <a:lnTo>
                        <a:pt x="81" y="0"/>
                      </a:lnTo>
                      <a:lnTo>
                        <a:pt x="69" y="0"/>
                      </a:lnTo>
                      <a:lnTo>
                        <a:pt x="58" y="0"/>
                      </a:lnTo>
                      <a:lnTo>
                        <a:pt x="46" y="0"/>
                      </a:lnTo>
                      <a:lnTo>
                        <a:pt x="34" y="0"/>
                      </a:lnTo>
                      <a:lnTo>
                        <a:pt x="24" y="0"/>
                      </a:lnTo>
                      <a:lnTo>
                        <a:pt x="12" y="0"/>
                      </a:lnTo>
                      <a:lnTo>
                        <a:pt x="0" y="0"/>
                      </a:lnTo>
                      <a:close/>
                    </a:path>
                  </a:pathLst>
                </a:custGeom>
                <a:solidFill>
                  <a:srgbClr val="424444"/>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46" name="Freeform 55"/>
                <p:cNvSpPr>
                  <a:spLocks/>
                </p:cNvSpPr>
                <p:nvPr/>
              </p:nvSpPr>
              <p:spPr bwMode="auto">
                <a:xfrm>
                  <a:off x="2528" y="2423"/>
                  <a:ext cx="45" cy="19"/>
                </a:xfrm>
                <a:custGeom>
                  <a:avLst/>
                  <a:gdLst>
                    <a:gd name="T0" fmla="*/ 0 w 91"/>
                    <a:gd name="T1" fmla="*/ 0 h 37"/>
                    <a:gd name="T2" fmla="*/ 0 w 91"/>
                    <a:gd name="T3" fmla="*/ 3 h 37"/>
                    <a:gd name="T4" fmla="*/ 0 w 91"/>
                    <a:gd name="T5" fmla="*/ 5 h 37"/>
                    <a:gd name="T6" fmla="*/ 0 w 91"/>
                    <a:gd name="T7" fmla="*/ 7 h 37"/>
                    <a:gd name="T8" fmla="*/ 0 w 91"/>
                    <a:gd name="T9" fmla="*/ 10 h 37"/>
                    <a:gd name="T10" fmla="*/ 1 w 91"/>
                    <a:gd name="T11" fmla="*/ 10 h 37"/>
                    <a:gd name="T12" fmla="*/ 3 w 91"/>
                    <a:gd name="T13" fmla="*/ 10 h 37"/>
                    <a:gd name="T14" fmla="*/ 4 w 91"/>
                    <a:gd name="T15" fmla="*/ 10 h 37"/>
                    <a:gd name="T16" fmla="*/ 6 w 91"/>
                    <a:gd name="T17" fmla="*/ 10 h 37"/>
                    <a:gd name="T18" fmla="*/ 8 w 91"/>
                    <a:gd name="T19" fmla="*/ 10 h 37"/>
                    <a:gd name="T20" fmla="*/ 10 w 91"/>
                    <a:gd name="T21" fmla="*/ 10 h 37"/>
                    <a:gd name="T22" fmla="*/ 12 w 91"/>
                    <a:gd name="T23" fmla="*/ 10 h 37"/>
                    <a:gd name="T24" fmla="*/ 14 w 91"/>
                    <a:gd name="T25" fmla="*/ 9 h 37"/>
                    <a:gd name="T26" fmla="*/ 16 w 91"/>
                    <a:gd name="T27" fmla="*/ 9 h 37"/>
                    <a:gd name="T28" fmla="*/ 18 w 91"/>
                    <a:gd name="T29" fmla="*/ 9 h 37"/>
                    <a:gd name="T30" fmla="*/ 20 w 91"/>
                    <a:gd name="T31" fmla="*/ 9 h 37"/>
                    <a:gd name="T32" fmla="*/ 22 w 91"/>
                    <a:gd name="T33" fmla="*/ 9 h 37"/>
                    <a:gd name="T34" fmla="*/ 22 w 91"/>
                    <a:gd name="T35" fmla="*/ 7 h 37"/>
                    <a:gd name="T36" fmla="*/ 22 w 91"/>
                    <a:gd name="T37" fmla="*/ 5 h 37"/>
                    <a:gd name="T38" fmla="*/ 22 w 91"/>
                    <a:gd name="T39" fmla="*/ 2 h 37"/>
                    <a:gd name="T40" fmla="*/ 21 w 91"/>
                    <a:gd name="T41" fmla="*/ 0 h 37"/>
                    <a:gd name="T42" fmla="*/ 19 w 91"/>
                    <a:gd name="T43" fmla="*/ 0 h 37"/>
                    <a:gd name="T44" fmla="*/ 16 w 91"/>
                    <a:gd name="T45" fmla="*/ 0 h 37"/>
                    <a:gd name="T46" fmla="*/ 13 w 91"/>
                    <a:gd name="T47" fmla="*/ 0 h 37"/>
                    <a:gd name="T48" fmla="*/ 11 w 91"/>
                    <a:gd name="T49" fmla="*/ 0 h 37"/>
                    <a:gd name="T50" fmla="*/ 8 w 91"/>
                    <a:gd name="T51" fmla="*/ 0 h 37"/>
                    <a:gd name="T52" fmla="*/ 5 w 91"/>
                    <a:gd name="T53" fmla="*/ 0 h 37"/>
                    <a:gd name="T54" fmla="*/ 2 w 91"/>
                    <a:gd name="T55" fmla="*/ 0 h 37"/>
                    <a:gd name="T56" fmla="*/ 0 w 91"/>
                    <a:gd name="T57" fmla="*/ 0 h 3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91"/>
                    <a:gd name="T88" fmla="*/ 0 h 37"/>
                    <a:gd name="T89" fmla="*/ 91 w 91"/>
                    <a:gd name="T90" fmla="*/ 37 h 3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91" h="37">
                      <a:moveTo>
                        <a:pt x="0" y="0"/>
                      </a:moveTo>
                      <a:lnTo>
                        <a:pt x="0" y="10"/>
                      </a:lnTo>
                      <a:lnTo>
                        <a:pt x="0" y="18"/>
                      </a:lnTo>
                      <a:lnTo>
                        <a:pt x="0" y="28"/>
                      </a:lnTo>
                      <a:lnTo>
                        <a:pt x="0" y="37"/>
                      </a:lnTo>
                      <a:lnTo>
                        <a:pt x="5" y="37"/>
                      </a:lnTo>
                      <a:lnTo>
                        <a:pt x="12" y="37"/>
                      </a:lnTo>
                      <a:lnTo>
                        <a:pt x="17" y="37"/>
                      </a:lnTo>
                      <a:lnTo>
                        <a:pt x="24" y="37"/>
                      </a:lnTo>
                      <a:lnTo>
                        <a:pt x="32" y="37"/>
                      </a:lnTo>
                      <a:lnTo>
                        <a:pt x="40" y="37"/>
                      </a:lnTo>
                      <a:lnTo>
                        <a:pt x="49" y="37"/>
                      </a:lnTo>
                      <a:lnTo>
                        <a:pt x="57" y="35"/>
                      </a:lnTo>
                      <a:lnTo>
                        <a:pt x="66" y="35"/>
                      </a:lnTo>
                      <a:lnTo>
                        <a:pt x="74" y="35"/>
                      </a:lnTo>
                      <a:lnTo>
                        <a:pt x="83" y="33"/>
                      </a:lnTo>
                      <a:lnTo>
                        <a:pt x="91" y="33"/>
                      </a:lnTo>
                      <a:lnTo>
                        <a:pt x="89" y="25"/>
                      </a:lnTo>
                      <a:lnTo>
                        <a:pt x="89" y="17"/>
                      </a:lnTo>
                      <a:lnTo>
                        <a:pt x="88" y="8"/>
                      </a:lnTo>
                      <a:lnTo>
                        <a:pt x="86" y="0"/>
                      </a:lnTo>
                      <a:lnTo>
                        <a:pt x="76" y="0"/>
                      </a:lnTo>
                      <a:lnTo>
                        <a:pt x="64" y="0"/>
                      </a:lnTo>
                      <a:lnTo>
                        <a:pt x="54" y="0"/>
                      </a:lnTo>
                      <a:lnTo>
                        <a:pt x="44" y="0"/>
                      </a:lnTo>
                      <a:lnTo>
                        <a:pt x="32" y="0"/>
                      </a:lnTo>
                      <a:lnTo>
                        <a:pt x="22" y="0"/>
                      </a:lnTo>
                      <a:lnTo>
                        <a:pt x="10" y="0"/>
                      </a:lnTo>
                      <a:lnTo>
                        <a:pt x="0" y="0"/>
                      </a:lnTo>
                      <a:close/>
                    </a:path>
                  </a:pathLst>
                </a:custGeom>
                <a:solidFill>
                  <a:srgbClr val="44423D"/>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47" name="Freeform 56"/>
                <p:cNvSpPr>
                  <a:spLocks/>
                </p:cNvSpPr>
                <p:nvPr/>
              </p:nvSpPr>
              <p:spPr bwMode="auto">
                <a:xfrm>
                  <a:off x="2531" y="2423"/>
                  <a:ext cx="42" cy="19"/>
                </a:xfrm>
                <a:custGeom>
                  <a:avLst/>
                  <a:gdLst>
                    <a:gd name="T0" fmla="*/ 0 w 86"/>
                    <a:gd name="T1" fmla="*/ 0 h 37"/>
                    <a:gd name="T2" fmla="*/ 0 w 86"/>
                    <a:gd name="T3" fmla="*/ 3 h 37"/>
                    <a:gd name="T4" fmla="*/ 0 w 86"/>
                    <a:gd name="T5" fmla="*/ 5 h 37"/>
                    <a:gd name="T6" fmla="*/ 0 w 86"/>
                    <a:gd name="T7" fmla="*/ 7 h 37"/>
                    <a:gd name="T8" fmla="*/ 0 w 86"/>
                    <a:gd name="T9" fmla="*/ 10 h 37"/>
                    <a:gd name="T10" fmla="*/ 1 w 86"/>
                    <a:gd name="T11" fmla="*/ 10 h 37"/>
                    <a:gd name="T12" fmla="*/ 3 w 86"/>
                    <a:gd name="T13" fmla="*/ 10 h 37"/>
                    <a:gd name="T14" fmla="*/ 4 w 86"/>
                    <a:gd name="T15" fmla="*/ 10 h 37"/>
                    <a:gd name="T16" fmla="*/ 6 w 86"/>
                    <a:gd name="T17" fmla="*/ 10 h 37"/>
                    <a:gd name="T18" fmla="*/ 8 w 86"/>
                    <a:gd name="T19" fmla="*/ 10 h 37"/>
                    <a:gd name="T20" fmla="*/ 10 w 86"/>
                    <a:gd name="T21" fmla="*/ 10 h 37"/>
                    <a:gd name="T22" fmla="*/ 11 w 86"/>
                    <a:gd name="T23" fmla="*/ 10 h 37"/>
                    <a:gd name="T24" fmla="*/ 13 w 86"/>
                    <a:gd name="T25" fmla="*/ 9 h 37"/>
                    <a:gd name="T26" fmla="*/ 15 w 86"/>
                    <a:gd name="T27" fmla="*/ 9 h 37"/>
                    <a:gd name="T28" fmla="*/ 17 w 86"/>
                    <a:gd name="T29" fmla="*/ 9 h 37"/>
                    <a:gd name="T30" fmla="*/ 19 w 86"/>
                    <a:gd name="T31" fmla="*/ 9 h 37"/>
                    <a:gd name="T32" fmla="*/ 21 w 86"/>
                    <a:gd name="T33" fmla="*/ 9 h 37"/>
                    <a:gd name="T34" fmla="*/ 20 w 86"/>
                    <a:gd name="T35" fmla="*/ 7 h 37"/>
                    <a:gd name="T36" fmla="*/ 20 w 86"/>
                    <a:gd name="T37" fmla="*/ 5 h 37"/>
                    <a:gd name="T38" fmla="*/ 20 w 86"/>
                    <a:gd name="T39" fmla="*/ 2 h 37"/>
                    <a:gd name="T40" fmla="*/ 20 w 86"/>
                    <a:gd name="T41" fmla="*/ 0 h 37"/>
                    <a:gd name="T42" fmla="*/ 17 w 86"/>
                    <a:gd name="T43" fmla="*/ 0 h 37"/>
                    <a:gd name="T44" fmla="*/ 15 w 86"/>
                    <a:gd name="T45" fmla="*/ 0 h 37"/>
                    <a:gd name="T46" fmla="*/ 12 w 86"/>
                    <a:gd name="T47" fmla="*/ 0 h 37"/>
                    <a:gd name="T48" fmla="*/ 10 w 86"/>
                    <a:gd name="T49" fmla="*/ 0 h 37"/>
                    <a:gd name="T50" fmla="*/ 7 w 86"/>
                    <a:gd name="T51" fmla="*/ 0 h 37"/>
                    <a:gd name="T52" fmla="*/ 5 w 86"/>
                    <a:gd name="T53" fmla="*/ 0 h 37"/>
                    <a:gd name="T54" fmla="*/ 2 w 86"/>
                    <a:gd name="T55" fmla="*/ 0 h 37"/>
                    <a:gd name="T56" fmla="*/ 0 w 86"/>
                    <a:gd name="T57" fmla="*/ 0 h 3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6"/>
                    <a:gd name="T88" fmla="*/ 0 h 37"/>
                    <a:gd name="T89" fmla="*/ 86 w 86"/>
                    <a:gd name="T90" fmla="*/ 37 h 3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6" h="37">
                      <a:moveTo>
                        <a:pt x="0" y="0"/>
                      </a:moveTo>
                      <a:lnTo>
                        <a:pt x="0" y="10"/>
                      </a:lnTo>
                      <a:lnTo>
                        <a:pt x="0" y="18"/>
                      </a:lnTo>
                      <a:lnTo>
                        <a:pt x="0" y="28"/>
                      </a:lnTo>
                      <a:lnTo>
                        <a:pt x="0" y="37"/>
                      </a:lnTo>
                      <a:lnTo>
                        <a:pt x="7" y="37"/>
                      </a:lnTo>
                      <a:lnTo>
                        <a:pt x="12" y="37"/>
                      </a:lnTo>
                      <a:lnTo>
                        <a:pt x="17" y="37"/>
                      </a:lnTo>
                      <a:lnTo>
                        <a:pt x="24" y="37"/>
                      </a:lnTo>
                      <a:lnTo>
                        <a:pt x="32" y="37"/>
                      </a:lnTo>
                      <a:lnTo>
                        <a:pt x="40" y="37"/>
                      </a:lnTo>
                      <a:lnTo>
                        <a:pt x="47" y="37"/>
                      </a:lnTo>
                      <a:lnTo>
                        <a:pt x="56" y="35"/>
                      </a:lnTo>
                      <a:lnTo>
                        <a:pt x="62" y="35"/>
                      </a:lnTo>
                      <a:lnTo>
                        <a:pt x="71" y="35"/>
                      </a:lnTo>
                      <a:lnTo>
                        <a:pt x="78" y="33"/>
                      </a:lnTo>
                      <a:lnTo>
                        <a:pt x="86" y="33"/>
                      </a:lnTo>
                      <a:lnTo>
                        <a:pt x="84" y="25"/>
                      </a:lnTo>
                      <a:lnTo>
                        <a:pt x="84" y="17"/>
                      </a:lnTo>
                      <a:lnTo>
                        <a:pt x="83" y="8"/>
                      </a:lnTo>
                      <a:lnTo>
                        <a:pt x="81" y="0"/>
                      </a:lnTo>
                      <a:lnTo>
                        <a:pt x="71" y="0"/>
                      </a:lnTo>
                      <a:lnTo>
                        <a:pt x="61" y="0"/>
                      </a:lnTo>
                      <a:lnTo>
                        <a:pt x="51" y="0"/>
                      </a:lnTo>
                      <a:lnTo>
                        <a:pt x="40" y="0"/>
                      </a:lnTo>
                      <a:lnTo>
                        <a:pt x="30" y="0"/>
                      </a:lnTo>
                      <a:lnTo>
                        <a:pt x="20" y="0"/>
                      </a:lnTo>
                      <a:lnTo>
                        <a:pt x="10" y="0"/>
                      </a:lnTo>
                      <a:lnTo>
                        <a:pt x="0" y="0"/>
                      </a:lnTo>
                      <a:close/>
                    </a:path>
                  </a:pathLst>
                </a:custGeom>
                <a:solidFill>
                  <a:srgbClr val="4C443A"/>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48" name="Freeform 57"/>
                <p:cNvSpPr>
                  <a:spLocks/>
                </p:cNvSpPr>
                <p:nvPr/>
              </p:nvSpPr>
              <p:spPr bwMode="auto">
                <a:xfrm>
                  <a:off x="2534" y="2423"/>
                  <a:ext cx="39" cy="19"/>
                </a:xfrm>
                <a:custGeom>
                  <a:avLst/>
                  <a:gdLst>
                    <a:gd name="T0" fmla="*/ 0 w 79"/>
                    <a:gd name="T1" fmla="*/ 0 h 37"/>
                    <a:gd name="T2" fmla="*/ 0 w 79"/>
                    <a:gd name="T3" fmla="*/ 3 h 37"/>
                    <a:gd name="T4" fmla="*/ 0 w 79"/>
                    <a:gd name="T5" fmla="*/ 5 h 37"/>
                    <a:gd name="T6" fmla="*/ 0 w 79"/>
                    <a:gd name="T7" fmla="*/ 7 h 37"/>
                    <a:gd name="T8" fmla="*/ 0 w 79"/>
                    <a:gd name="T9" fmla="*/ 10 h 37"/>
                    <a:gd name="T10" fmla="*/ 1 w 79"/>
                    <a:gd name="T11" fmla="*/ 10 h 37"/>
                    <a:gd name="T12" fmla="*/ 3 w 79"/>
                    <a:gd name="T13" fmla="*/ 10 h 37"/>
                    <a:gd name="T14" fmla="*/ 4 w 79"/>
                    <a:gd name="T15" fmla="*/ 10 h 37"/>
                    <a:gd name="T16" fmla="*/ 5 w 79"/>
                    <a:gd name="T17" fmla="*/ 10 h 37"/>
                    <a:gd name="T18" fmla="*/ 7 w 79"/>
                    <a:gd name="T19" fmla="*/ 10 h 37"/>
                    <a:gd name="T20" fmla="*/ 8 w 79"/>
                    <a:gd name="T21" fmla="*/ 10 h 37"/>
                    <a:gd name="T22" fmla="*/ 11 w 79"/>
                    <a:gd name="T23" fmla="*/ 10 h 37"/>
                    <a:gd name="T24" fmla="*/ 12 w 79"/>
                    <a:gd name="T25" fmla="*/ 9 h 37"/>
                    <a:gd name="T26" fmla="*/ 14 w 79"/>
                    <a:gd name="T27" fmla="*/ 9 h 37"/>
                    <a:gd name="T28" fmla="*/ 16 w 79"/>
                    <a:gd name="T29" fmla="*/ 9 h 37"/>
                    <a:gd name="T30" fmla="*/ 18 w 79"/>
                    <a:gd name="T31" fmla="*/ 9 h 37"/>
                    <a:gd name="T32" fmla="*/ 19 w 79"/>
                    <a:gd name="T33" fmla="*/ 9 h 37"/>
                    <a:gd name="T34" fmla="*/ 19 w 79"/>
                    <a:gd name="T35" fmla="*/ 7 h 37"/>
                    <a:gd name="T36" fmla="*/ 19 w 79"/>
                    <a:gd name="T37" fmla="*/ 5 h 37"/>
                    <a:gd name="T38" fmla="*/ 19 w 79"/>
                    <a:gd name="T39" fmla="*/ 2 h 37"/>
                    <a:gd name="T40" fmla="*/ 18 w 79"/>
                    <a:gd name="T41" fmla="*/ 0 h 37"/>
                    <a:gd name="T42" fmla="*/ 16 w 79"/>
                    <a:gd name="T43" fmla="*/ 0 h 37"/>
                    <a:gd name="T44" fmla="*/ 13 w 79"/>
                    <a:gd name="T45" fmla="*/ 0 h 37"/>
                    <a:gd name="T46" fmla="*/ 11 w 79"/>
                    <a:gd name="T47" fmla="*/ 0 h 37"/>
                    <a:gd name="T48" fmla="*/ 9 w 79"/>
                    <a:gd name="T49" fmla="*/ 0 h 37"/>
                    <a:gd name="T50" fmla="*/ 6 w 79"/>
                    <a:gd name="T51" fmla="*/ 0 h 37"/>
                    <a:gd name="T52" fmla="*/ 4 w 79"/>
                    <a:gd name="T53" fmla="*/ 0 h 37"/>
                    <a:gd name="T54" fmla="*/ 2 w 79"/>
                    <a:gd name="T55" fmla="*/ 0 h 37"/>
                    <a:gd name="T56" fmla="*/ 0 w 79"/>
                    <a:gd name="T57" fmla="*/ 0 h 3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9"/>
                    <a:gd name="T88" fmla="*/ 0 h 37"/>
                    <a:gd name="T89" fmla="*/ 79 w 79"/>
                    <a:gd name="T90" fmla="*/ 37 h 3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9" h="37">
                      <a:moveTo>
                        <a:pt x="0" y="0"/>
                      </a:moveTo>
                      <a:lnTo>
                        <a:pt x="0" y="10"/>
                      </a:lnTo>
                      <a:lnTo>
                        <a:pt x="0" y="18"/>
                      </a:lnTo>
                      <a:lnTo>
                        <a:pt x="0" y="28"/>
                      </a:lnTo>
                      <a:lnTo>
                        <a:pt x="0" y="37"/>
                      </a:lnTo>
                      <a:lnTo>
                        <a:pt x="5" y="37"/>
                      </a:lnTo>
                      <a:lnTo>
                        <a:pt x="12" y="37"/>
                      </a:lnTo>
                      <a:lnTo>
                        <a:pt x="17" y="37"/>
                      </a:lnTo>
                      <a:lnTo>
                        <a:pt x="22" y="37"/>
                      </a:lnTo>
                      <a:lnTo>
                        <a:pt x="28" y="37"/>
                      </a:lnTo>
                      <a:lnTo>
                        <a:pt x="35" y="37"/>
                      </a:lnTo>
                      <a:lnTo>
                        <a:pt x="44" y="37"/>
                      </a:lnTo>
                      <a:lnTo>
                        <a:pt x="50" y="35"/>
                      </a:lnTo>
                      <a:lnTo>
                        <a:pt x="57" y="35"/>
                      </a:lnTo>
                      <a:lnTo>
                        <a:pt x="65" y="35"/>
                      </a:lnTo>
                      <a:lnTo>
                        <a:pt x="72" y="33"/>
                      </a:lnTo>
                      <a:lnTo>
                        <a:pt x="79" y="33"/>
                      </a:lnTo>
                      <a:lnTo>
                        <a:pt x="77" y="25"/>
                      </a:lnTo>
                      <a:lnTo>
                        <a:pt x="77" y="17"/>
                      </a:lnTo>
                      <a:lnTo>
                        <a:pt x="76" y="8"/>
                      </a:lnTo>
                      <a:lnTo>
                        <a:pt x="74" y="0"/>
                      </a:lnTo>
                      <a:lnTo>
                        <a:pt x="64" y="0"/>
                      </a:lnTo>
                      <a:lnTo>
                        <a:pt x="55" y="0"/>
                      </a:lnTo>
                      <a:lnTo>
                        <a:pt x="45" y="0"/>
                      </a:lnTo>
                      <a:lnTo>
                        <a:pt x="37" y="0"/>
                      </a:lnTo>
                      <a:lnTo>
                        <a:pt x="27" y="0"/>
                      </a:lnTo>
                      <a:lnTo>
                        <a:pt x="18" y="0"/>
                      </a:lnTo>
                      <a:lnTo>
                        <a:pt x="8" y="0"/>
                      </a:lnTo>
                      <a:lnTo>
                        <a:pt x="0" y="0"/>
                      </a:lnTo>
                      <a:close/>
                    </a:path>
                  </a:pathLst>
                </a:custGeom>
                <a:solidFill>
                  <a:srgbClr val="544438"/>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49" name="Freeform 58"/>
                <p:cNvSpPr>
                  <a:spLocks/>
                </p:cNvSpPr>
                <p:nvPr/>
              </p:nvSpPr>
              <p:spPr bwMode="auto">
                <a:xfrm>
                  <a:off x="2536" y="2423"/>
                  <a:ext cx="37" cy="19"/>
                </a:xfrm>
                <a:custGeom>
                  <a:avLst/>
                  <a:gdLst>
                    <a:gd name="T0" fmla="*/ 0 w 74"/>
                    <a:gd name="T1" fmla="*/ 0 h 37"/>
                    <a:gd name="T2" fmla="*/ 0 w 74"/>
                    <a:gd name="T3" fmla="*/ 3 h 37"/>
                    <a:gd name="T4" fmla="*/ 0 w 74"/>
                    <a:gd name="T5" fmla="*/ 5 h 37"/>
                    <a:gd name="T6" fmla="*/ 0 w 74"/>
                    <a:gd name="T7" fmla="*/ 7 h 37"/>
                    <a:gd name="T8" fmla="*/ 0 w 74"/>
                    <a:gd name="T9" fmla="*/ 10 h 37"/>
                    <a:gd name="T10" fmla="*/ 1 w 74"/>
                    <a:gd name="T11" fmla="*/ 10 h 37"/>
                    <a:gd name="T12" fmla="*/ 3 w 74"/>
                    <a:gd name="T13" fmla="*/ 10 h 37"/>
                    <a:gd name="T14" fmla="*/ 5 w 74"/>
                    <a:gd name="T15" fmla="*/ 10 h 37"/>
                    <a:gd name="T16" fmla="*/ 5 w 74"/>
                    <a:gd name="T17" fmla="*/ 10 h 37"/>
                    <a:gd name="T18" fmla="*/ 7 w 74"/>
                    <a:gd name="T19" fmla="*/ 10 h 37"/>
                    <a:gd name="T20" fmla="*/ 9 w 74"/>
                    <a:gd name="T21" fmla="*/ 10 h 37"/>
                    <a:gd name="T22" fmla="*/ 10 w 74"/>
                    <a:gd name="T23" fmla="*/ 10 h 37"/>
                    <a:gd name="T24" fmla="*/ 12 w 74"/>
                    <a:gd name="T25" fmla="*/ 9 h 37"/>
                    <a:gd name="T26" fmla="*/ 13 w 74"/>
                    <a:gd name="T27" fmla="*/ 9 h 37"/>
                    <a:gd name="T28" fmla="*/ 15 w 74"/>
                    <a:gd name="T29" fmla="*/ 9 h 37"/>
                    <a:gd name="T30" fmla="*/ 17 w 74"/>
                    <a:gd name="T31" fmla="*/ 9 h 37"/>
                    <a:gd name="T32" fmla="*/ 19 w 74"/>
                    <a:gd name="T33" fmla="*/ 9 h 37"/>
                    <a:gd name="T34" fmla="*/ 18 w 74"/>
                    <a:gd name="T35" fmla="*/ 7 h 37"/>
                    <a:gd name="T36" fmla="*/ 18 w 74"/>
                    <a:gd name="T37" fmla="*/ 5 h 37"/>
                    <a:gd name="T38" fmla="*/ 18 w 74"/>
                    <a:gd name="T39" fmla="*/ 2 h 37"/>
                    <a:gd name="T40" fmla="*/ 18 w 74"/>
                    <a:gd name="T41" fmla="*/ 0 h 37"/>
                    <a:gd name="T42" fmla="*/ 15 w 74"/>
                    <a:gd name="T43" fmla="*/ 0 h 37"/>
                    <a:gd name="T44" fmla="*/ 13 w 74"/>
                    <a:gd name="T45" fmla="*/ 0 h 37"/>
                    <a:gd name="T46" fmla="*/ 11 w 74"/>
                    <a:gd name="T47" fmla="*/ 0 h 37"/>
                    <a:gd name="T48" fmla="*/ 9 w 74"/>
                    <a:gd name="T49" fmla="*/ 0 h 37"/>
                    <a:gd name="T50" fmla="*/ 6 w 74"/>
                    <a:gd name="T51" fmla="*/ 0 h 37"/>
                    <a:gd name="T52" fmla="*/ 5 w 74"/>
                    <a:gd name="T53" fmla="*/ 0 h 37"/>
                    <a:gd name="T54" fmla="*/ 2 w 74"/>
                    <a:gd name="T55" fmla="*/ 0 h 37"/>
                    <a:gd name="T56" fmla="*/ 0 w 74"/>
                    <a:gd name="T57" fmla="*/ 0 h 3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4"/>
                    <a:gd name="T88" fmla="*/ 0 h 37"/>
                    <a:gd name="T89" fmla="*/ 74 w 74"/>
                    <a:gd name="T90" fmla="*/ 37 h 3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4" h="37">
                      <a:moveTo>
                        <a:pt x="0" y="0"/>
                      </a:moveTo>
                      <a:lnTo>
                        <a:pt x="0" y="10"/>
                      </a:lnTo>
                      <a:lnTo>
                        <a:pt x="0" y="18"/>
                      </a:lnTo>
                      <a:lnTo>
                        <a:pt x="0" y="28"/>
                      </a:lnTo>
                      <a:lnTo>
                        <a:pt x="0" y="37"/>
                      </a:lnTo>
                      <a:lnTo>
                        <a:pt x="7" y="37"/>
                      </a:lnTo>
                      <a:lnTo>
                        <a:pt x="12" y="37"/>
                      </a:lnTo>
                      <a:lnTo>
                        <a:pt x="17" y="37"/>
                      </a:lnTo>
                      <a:lnTo>
                        <a:pt x="22" y="37"/>
                      </a:lnTo>
                      <a:lnTo>
                        <a:pt x="28" y="37"/>
                      </a:lnTo>
                      <a:lnTo>
                        <a:pt x="35" y="37"/>
                      </a:lnTo>
                      <a:lnTo>
                        <a:pt x="42" y="37"/>
                      </a:lnTo>
                      <a:lnTo>
                        <a:pt x="49" y="35"/>
                      </a:lnTo>
                      <a:lnTo>
                        <a:pt x="54" y="35"/>
                      </a:lnTo>
                      <a:lnTo>
                        <a:pt x="60" y="35"/>
                      </a:lnTo>
                      <a:lnTo>
                        <a:pt x="67" y="33"/>
                      </a:lnTo>
                      <a:lnTo>
                        <a:pt x="74" y="33"/>
                      </a:lnTo>
                      <a:lnTo>
                        <a:pt x="72" y="25"/>
                      </a:lnTo>
                      <a:lnTo>
                        <a:pt x="72" y="17"/>
                      </a:lnTo>
                      <a:lnTo>
                        <a:pt x="71" y="8"/>
                      </a:lnTo>
                      <a:lnTo>
                        <a:pt x="69" y="0"/>
                      </a:lnTo>
                      <a:lnTo>
                        <a:pt x="60" y="0"/>
                      </a:lnTo>
                      <a:lnTo>
                        <a:pt x="52" y="0"/>
                      </a:lnTo>
                      <a:lnTo>
                        <a:pt x="44" y="0"/>
                      </a:lnTo>
                      <a:lnTo>
                        <a:pt x="35" y="0"/>
                      </a:lnTo>
                      <a:lnTo>
                        <a:pt x="25" y="0"/>
                      </a:lnTo>
                      <a:lnTo>
                        <a:pt x="17" y="0"/>
                      </a:lnTo>
                      <a:lnTo>
                        <a:pt x="8" y="0"/>
                      </a:lnTo>
                      <a:lnTo>
                        <a:pt x="0" y="0"/>
                      </a:lnTo>
                      <a:close/>
                    </a:path>
                  </a:pathLst>
                </a:custGeom>
                <a:solidFill>
                  <a:srgbClr val="594435"/>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50" name="Freeform 59"/>
                <p:cNvSpPr>
                  <a:spLocks/>
                </p:cNvSpPr>
                <p:nvPr/>
              </p:nvSpPr>
              <p:spPr bwMode="auto">
                <a:xfrm>
                  <a:off x="2540" y="2423"/>
                  <a:ext cx="33" cy="19"/>
                </a:xfrm>
                <a:custGeom>
                  <a:avLst/>
                  <a:gdLst>
                    <a:gd name="T0" fmla="*/ 0 w 67"/>
                    <a:gd name="T1" fmla="*/ 0 h 37"/>
                    <a:gd name="T2" fmla="*/ 0 w 67"/>
                    <a:gd name="T3" fmla="*/ 3 h 37"/>
                    <a:gd name="T4" fmla="*/ 0 w 67"/>
                    <a:gd name="T5" fmla="*/ 5 h 37"/>
                    <a:gd name="T6" fmla="*/ 0 w 67"/>
                    <a:gd name="T7" fmla="*/ 7 h 37"/>
                    <a:gd name="T8" fmla="*/ 0 w 67"/>
                    <a:gd name="T9" fmla="*/ 10 h 37"/>
                    <a:gd name="T10" fmla="*/ 1 w 67"/>
                    <a:gd name="T11" fmla="*/ 10 h 37"/>
                    <a:gd name="T12" fmla="*/ 2 w 67"/>
                    <a:gd name="T13" fmla="*/ 10 h 37"/>
                    <a:gd name="T14" fmla="*/ 3 w 67"/>
                    <a:gd name="T15" fmla="*/ 10 h 37"/>
                    <a:gd name="T16" fmla="*/ 5 w 67"/>
                    <a:gd name="T17" fmla="*/ 10 h 37"/>
                    <a:gd name="T18" fmla="*/ 8 w 67"/>
                    <a:gd name="T19" fmla="*/ 10 h 37"/>
                    <a:gd name="T20" fmla="*/ 10 w 67"/>
                    <a:gd name="T21" fmla="*/ 9 h 37"/>
                    <a:gd name="T22" fmla="*/ 13 w 67"/>
                    <a:gd name="T23" fmla="*/ 9 h 37"/>
                    <a:gd name="T24" fmla="*/ 16 w 67"/>
                    <a:gd name="T25" fmla="*/ 9 h 37"/>
                    <a:gd name="T26" fmla="*/ 16 w 67"/>
                    <a:gd name="T27" fmla="*/ 7 h 37"/>
                    <a:gd name="T28" fmla="*/ 16 w 67"/>
                    <a:gd name="T29" fmla="*/ 5 h 37"/>
                    <a:gd name="T30" fmla="*/ 16 w 67"/>
                    <a:gd name="T31" fmla="*/ 2 h 37"/>
                    <a:gd name="T32" fmla="*/ 15 w 67"/>
                    <a:gd name="T33" fmla="*/ 0 h 37"/>
                    <a:gd name="T34" fmla="*/ 13 w 67"/>
                    <a:gd name="T35" fmla="*/ 0 h 37"/>
                    <a:gd name="T36" fmla="*/ 11 w 67"/>
                    <a:gd name="T37" fmla="*/ 0 h 37"/>
                    <a:gd name="T38" fmla="*/ 9 w 67"/>
                    <a:gd name="T39" fmla="*/ 0 h 37"/>
                    <a:gd name="T40" fmla="*/ 7 w 67"/>
                    <a:gd name="T41" fmla="*/ 0 h 37"/>
                    <a:gd name="T42" fmla="*/ 5 w 67"/>
                    <a:gd name="T43" fmla="*/ 0 h 37"/>
                    <a:gd name="T44" fmla="*/ 3 w 67"/>
                    <a:gd name="T45" fmla="*/ 0 h 37"/>
                    <a:gd name="T46" fmla="*/ 2 w 67"/>
                    <a:gd name="T47" fmla="*/ 0 h 37"/>
                    <a:gd name="T48" fmla="*/ 0 w 67"/>
                    <a:gd name="T49" fmla="*/ 0 h 3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7"/>
                    <a:gd name="T76" fmla="*/ 0 h 37"/>
                    <a:gd name="T77" fmla="*/ 67 w 67"/>
                    <a:gd name="T78" fmla="*/ 37 h 3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7" h="37">
                      <a:moveTo>
                        <a:pt x="0" y="0"/>
                      </a:moveTo>
                      <a:lnTo>
                        <a:pt x="0" y="10"/>
                      </a:lnTo>
                      <a:lnTo>
                        <a:pt x="0" y="18"/>
                      </a:lnTo>
                      <a:lnTo>
                        <a:pt x="0" y="28"/>
                      </a:lnTo>
                      <a:lnTo>
                        <a:pt x="0" y="37"/>
                      </a:lnTo>
                      <a:lnTo>
                        <a:pt x="5" y="37"/>
                      </a:lnTo>
                      <a:lnTo>
                        <a:pt x="10" y="37"/>
                      </a:lnTo>
                      <a:lnTo>
                        <a:pt x="15" y="37"/>
                      </a:lnTo>
                      <a:lnTo>
                        <a:pt x="20" y="37"/>
                      </a:lnTo>
                      <a:lnTo>
                        <a:pt x="32" y="37"/>
                      </a:lnTo>
                      <a:lnTo>
                        <a:pt x="43" y="35"/>
                      </a:lnTo>
                      <a:lnTo>
                        <a:pt x="55" y="35"/>
                      </a:lnTo>
                      <a:lnTo>
                        <a:pt x="67" y="33"/>
                      </a:lnTo>
                      <a:lnTo>
                        <a:pt x="65" y="25"/>
                      </a:lnTo>
                      <a:lnTo>
                        <a:pt x="65" y="17"/>
                      </a:lnTo>
                      <a:lnTo>
                        <a:pt x="64" y="8"/>
                      </a:lnTo>
                      <a:lnTo>
                        <a:pt x="62" y="0"/>
                      </a:lnTo>
                      <a:lnTo>
                        <a:pt x="53" y="0"/>
                      </a:lnTo>
                      <a:lnTo>
                        <a:pt x="45" y="0"/>
                      </a:lnTo>
                      <a:lnTo>
                        <a:pt x="38" y="0"/>
                      </a:lnTo>
                      <a:lnTo>
                        <a:pt x="30" y="0"/>
                      </a:lnTo>
                      <a:lnTo>
                        <a:pt x="23" y="0"/>
                      </a:lnTo>
                      <a:lnTo>
                        <a:pt x="15" y="0"/>
                      </a:lnTo>
                      <a:lnTo>
                        <a:pt x="8" y="0"/>
                      </a:lnTo>
                      <a:lnTo>
                        <a:pt x="0" y="0"/>
                      </a:lnTo>
                      <a:close/>
                    </a:path>
                  </a:pathLst>
                </a:custGeom>
                <a:solidFill>
                  <a:srgbClr val="5E422D"/>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51" name="Freeform 60"/>
                <p:cNvSpPr>
                  <a:spLocks/>
                </p:cNvSpPr>
                <p:nvPr/>
              </p:nvSpPr>
              <p:spPr bwMode="auto">
                <a:xfrm>
                  <a:off x="2543" y="2423"/>
                  <a:ext cx="30" cy="19"/>
                </a:xfrm>
                <a:custGeom>
                  <a:avLst/>
                  <a:gdLst>
                    <a:gd name="T0" fmla="*/ 0 w 61"/>
                    <a:gd name="T1" fmla="*/ 0 h 37"/>
                    <a:gd name="T2" fmla="*/ 0 w 61"/>
                    <a:gd name="T3" fmla="*/ 3 h 37"/>
                    <a:gd name="T4" fmla="*/ 0 w 61"/>
                    <a:gd name="T5" fmla="*/ 5 h 37"/>
                    <a:gd name="T6" fmla="*/ 0 w 61"/>
                    <a:gd name="T7" fmla="*/ 7 h 37"/>
                    <a:gd name="T8" fmla="*/ 0 w 61"/>
                    <a:gd name="T9" fmla="*/ 10 h 37"/>
                    <a:gd name="T10" fmla="*/ 1 w 61"/>
                    <a:gd name="T11" fmla="*/ 10 h 37"/>
                    <a:gd name="T12" fmla="*/ 2 w 61"/>
                    <a:gd name="T13" fmla="*/ 10 h 37"/>
                    <a:gd name="T14" fmla="*/ 3 w 61"/>
                    <a:gd name="T15" fmla="*/ 10 h 37"/>
                    <a:gd name="T16" fmla="*/ 4 w 61"/>
                    <a:gd name="T17" fmla="*/ 10 h 37"/>
                    <a:gd name="T18" fmla="*/ 7 w 61"/>
                    <a:gd name="T19" fmla="*/ 10 h 37"/>
                    <a:gd name="T20" fmla="*/ 9 w 61"/>
                    <a:gd name="T21" fmla="*/ 9 h 37"/>
                    <a:gd name="T22" fmla="*/ 12 w 61"/>
                    <a:gd name="T23" fmla="*/ 9 h 37"/>
                    <a:gd name="T24" fmla="*/ 15 w 61"/>
                    <a:gd name="T25" fmla="*/ 9 h 37"/>
                    <a:gd name="T26" fmla="*/ 14 w 61"/>
                    <a:gd name="T27" fmla="*/ 7 h 37"/>
                    <a:gd name="T28" fmla="*/ 14 w 61"/>
                    <a:gd name="T29" fmla="*/ 5 h 37"/>
                    <a:gd name="T30" fmla="*/ 14 w 61"/>
                    <a:gd name="T31" fmla="*/ 2 h 37"/>
                    <a:gd name="T32" fmla="*/ 14 w 61"/>
                    <a:gd name="T33" fmla="*/ 0 h 37"/>
                    <a:gd name="T34" fmla="*/ 12 w 61"/>
                    <a:gd name="T35" fmla="*/ 0 h 37"/>
                    <a:gd name="T36" fmla="*/ 10 w 61"/>
                    <a:gd name="T37" fmla="*/ 0 h 37"/>
                    <a:gd name="T38" fmla="*/ 9 w 61"/>
                    <a:gd name="T39" fmla="*/ 0 h 37"/>
                    <a:gd name="T40" fmla="*/ 7 w 61"/>
                    <a:gd name="T41" fmla="*/ 0 h 37"/>
                    <a:gd name="T42" fmla="*/ 5 w 61"/>
                    <a:gd name="T43" fmla="*/ 0 h 37"/>
                    <a:gd name="T44" fmla="*/ 3 w 61"/>
                    <a:gd name="T45" fmla="*/ 0 h 37"/>
                    <a:gd name="T46" fmla="*/ 1 w 61"/>
                    <a:gd name="T47" fmla="*/ 0 h 37"/>
                    <a:gd name="T48" fmla="*/ 0 w 61"/>
                    <a:gd name="T49" fmla="*/ 0 h 3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1"/>
                    <a:gd name="T76" fmla="*/ 0 h 37"/>
                    <a:gd name="T77" fmla="*/ 61 w 61"/>
                    <a:gd name="T78" fmla="*/ 37 h 3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1" h="37">
                      <a:moveTo>
                        <a:pt x="0" y="0"/>
                      </a:moveTo>
                      <a:lnTo>
                        <a:pt x="0" y="10"/>
                      </a:lnTo>
                      <a:lnTo>
                        <a:pt x="0" y="18"/>
                      </a:lnTo>
                      <a:lnTo>
                        <a:pt x="0" y="28"/>
                      </a:lnTo>
                      <a:lnTo>
                        <a:pt x="0" y="37"/>
                      </a:lnTo>
                      <a:lnTo>
                        <a:pt x="4" y="37"/>
                      </a:lnTo>
                      <a:lnTo>
                        <a:pt x="9" y="37"/>
                      </a:lnTo>
                      <a:lnTo>
                        <a:pt x="14" y="37"/>
                      </a:lnTo>
                      <a:lnTo>
                        <a:pt x="17" y="37"/>
                      </a:lnTo>
                      <a:lnTo>
                        <a:pt x="29" y="37"/>
                      </a:lnTo>
                      <a:lnTo>
                        <a:pt x="39" y="35"/>
                      </a:lnTo>
                      <a:lnTo>
                        <a:pt x="51" y="35"/>
                      </a:lnTo>
                      <a:lnTo>
                        <a:pt x="61" y="33"/>
                      </a:lnTo>
                      <a:lnTo>
                        <a:pt x="59" y="25"/>
                      </a:lnTo>
                      <a:lnTo>
                        <a:pt x="59" y="17"/>
                      </a:lnTo>
                      <a:lnTo>
                        <a:pt x="58" y="8"/>
                      </a:lnTo>
                      <a:lnTo>
                        <a:pt x="56" y="0"/>
                      </a:lnTo>
                      <a:lnTo>
                        <a:pt x="49" y="0"/>
                      </a:lnTo>
                      <a:lnTo>
                        <a:pt x="42" y="0"/>
                      </a:lnTo>
                      <a:lnTo>
                        <a:pt x="36" y="0"/>
                      </a:lnTo>
                      <a:lnTo>
                        <a:pt x="29" y="0"/>
                      </a:lnTo>
                      <a:lnTo>
                        <a:pt x="21" y="0"/>
                      </a:lnTo>
                      <a:lnTo>
                        <a:pt x="14" y="0"/>
                      </a:lnTo>
                      <a:lnTo>
                        <a:pt x="7" y="0"/>
                      </a:lnTo>
                      <a:lnTo>
                        <a:pt x="0" y="0"/>
                      </a:lnTo>
                      <a:close/>
                    </a:path>
                  </a:pathLst>
                </a:custGeom>
                <a:solidFill>
                  <a:srgbClr val="63422B"/>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52" name="Freeform 61"/>
                <p:cNvSpPr>
                  <a:spLocks/>
                </p:cNvSpPr>
                <p:nvPr/>
              </p:nvSpPr>
              <p:spPr bwMode="auto">
                <a:xfrm>
                  <a:off x="2546" y="2423"/>
                  <a:ext cx="27" cy="19"/>
                </a:xfrm>
                <a:custGeom>
                  <a:avLst/>
                  <a:gdLst>
                    <a:gd name="T0" fmla="*/ 0 w 56"/>
                    <a:gd name="T1" fmla="*/ 0 h 37"/>
                    <a:gd name="T2" fmla="*/ 0 w 56"/>
                    <a:gd name="T3" fmla="*/ 3 h 37"/>
                    <a:gd name="T4" fmla="*/ 0 w 56"/>
                    <a:gd name="T5" fmla="*/ 5 h 37"/>
                    <a:gd name="T6" fmla="*/ 0 w 56"/>
                    <a:gd name="T7" fmla="*/ 7 h 37"/>
                    <a:gd name="T8" fmla="*/ 0 w 56"/>
                    <a:gd name="T9" fmla="*/ 10 h 37"/>
                    <a:gd name="T10" fmla="*/ 1 w 56"/>
                    <a:gd name="T11" fmla="*/ 10 h 37"/>
                    <a:gd name="T12" fmla="*/ 2 w 56"/>
                    <a:gd name="T13" fmla="*/ 10 h 37"/>
                    <a:gd name="T14" fmla="*/ 3 w 56"/>
                    <a:gd name="T15" fmla="*/ 10 h 37"/>
                    <a:gd name="T16" fmla="*/ 4 w 56"/>
                    <a:gd name="T17" fmla="*/ 10 h 37"/>
                    <a:gd name="T18" fmla="*/ 6 w 56"/>
                    <a:gd name="T19" fmla="*/ 10 h 37"/>
                    <a:gd name="T20" fmla="*/ 9 w 56"/>
                    <a:gd name="T21" fmla="*/ 9 h 37"/>
                    <a:gd name="T22" fmla="*/ 11 w 56"/>
                    <a:gd name="T23" fmla="*/ 9 h 37"/>
                    <a:gd name="T24" fmla="*/ 13 w 56"/>
                    <a:gd name="T25" fmla="*/ 9 h 37"/>
                    <a:gd name="T26" fmla="*/ 13 w 56"/>
                    <a:gd name="T27" fmla="*/ 7 h 37"/>
                    <a:gd name="T28" fmla="*/ 13 w 56"/>
                    <a:gd name="T29" fmla="*/ 5 h 37"/>
                    <a:gd name="T30" fmla="*/ 13 w 56"/>
                    <a:gd name="T31" fmla="*/ 2 h 37"/>
                    <a:gd name="T32" fmla="*/ 12 w 56"/>
                    <a:gd name="T33" fmla="*/ 0 h 37"/>
                    <a:gd name="T34" fmla="*/ 10 w 56"/>
                    <a:gd name="T35" fmla="*/ 0 h 37"/>
                    <a:gd name="T36" fmla="*/ 9 w 56"/>
                    <a:gd name="T37" fmla="*/ 0 h 37"/>
                    <a:gd name="T38" fmla="*/ 7 w 56"/>
                    <a:gd name="T39" fmla="*/ 0 h 37"/>
                    <a:gd name="T40" fmla="*/ 6 w 56"/>
                    <a:gd name="T41" fmla="*/ 0 h 37"/>
                    <a:gd name="T42" fmla="*/ 4 w 56"/>
                    <a:gd name="T43" fmla="*/ 0 h 37"/>
                    <a:gd name="T44" fmla="*/ 3 w 56"/>
                    <a:gd name="T45" fmla="*/ 0 h 37"/>
                    <a:gd name="T46" fmla="*/ 1 w 56"/>
                    <a:gd name="T47" fmla="*/ 0 h 37"/>
                    <a:gd name="T48" fmla="*/ 0 w 56"/>
                    <a:gd name="T49" fmla="*/ 0 h 3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6"/>
                    <a:gd name="T76" fmla="*/ 0 h 37"/>
                    <a:gd name="T77" fmla="*/ 56 w 56"/>
                    <a:gd name="T78" fmla="*/ 37 h 3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6" h="37">
                      <a:moveTo>
                        <a:pt x="0" y="0"/>
                      </a:moveTo>
                      <a:lnTo>
                        <a:pt x="0" y="10"/>
                      </a:lnTo>
                      <a:lnTo>
                        <a:pt x="0" y="18"/>
                      </a:lnTo>
                      <a:lnTo>
                        <a:pt x="0" y="28"/>
                      </a:lnTo>
                      <a:lnTo>
                        <a:pt x="0" y="37"/>
                      </a:lnTo>
                      <a:lnTo>
                        <a:pt x="5" y="37"/>
                      </a:lnTo>
                      <a:lnTo>
                        <a:pt x="9" y="37"/>
                      </a:lnTo>
                      <a:lnTo>
                        <a:pt x="14" y="37"/>
                      </a:lnTo>
                      <a:lnTo>
                        <a:pt x="17" y="37"/>
                      </a:lnTo>
                      <a:lnTo>
                        <a:pt x="27" y="37"/>
                      </a:lnTo>
                      <a:lnTo>
                        <a:pt x="37" y="35"/>
                      </a:lnTo>
                      <a:lnTo>
                        <a:pt x="48" y="35"/>
                      </a:lnTo>
                      <a:lnTo>
                        <a:pt x="56" y="33"/>
                      </a:lnTo>
                      <a:lnTo>
                        <a:pt x="54" y="25"/>
                      </a:lnTo>
                      <a:lnTo>
                        <a:pt x="54" y="17"/>
                      </a:lnTo>
                      <a:lnTo>
                        <a:pt x="53" y="8"/>
                      </a:lnTo>
                      <a:lnTo>
                        <a:pt x="51" y="0"/>
                      </a:lnTo>
                      <a:lnTo>
                        <a:pt x="44" y="0"/>
                      </a:lnTo>
                      <a:lnTo>
                        <a:pt x="39" y="0"/>
                      </a:lnTo>
                      <a:lnTo>
                        <a:pt x="32" y="0"/>
                      </a:lnTo>
                      <a:lnTo>
                        <a:pt x="26" y="0"/>
                      </a:lnTo>
                      <a:lnTo>
                        <a:pt x="19" y="0"/>
                      </a:lnTo>
                      <a:lnTo>
                        <a:pt x="14" y="0"/>
                      </a:lnTo>
                      <a:lnTo>
                        <a:pt x="7" y="0"/>
                      </a:lnTo>
                      <a:lnTo>
                        <a:pt x="0" y="0"/>
                      </a:lnTo>
                      <a:close/>
                    </a:path>
                  </a:pathLst>
                </a:custGeom>
                <a:solidFill>
                  <a:srgbClr val="6B4228"/>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53" name="Freeform 62"/>
                <p:cNvSpPr>
                  <a:spLocks/>
                </p:cNvSpPr>
                <p:nvPr/>
              </p:nvSpPr>
              <p:spPr bwMode="auto">
                <a:xfrm>
                  <a:off x="2549" y="2423"/>
                  <a:ext cx="24" cy="19"/>
                </a:xfrm>
                <a:custGeom>
                  <a:avLst/>
                  <a:gdLst>
                    <a:gd name="T0" fmla="*/ 0 w 49"/>
                    <a:gd name="T1" fmla="*/ 0 h 37"/>
                    <a:gd name="T2" fmla="*/ 0 w 49"/>
                    <a:gd name="T3" fmla="*/ 3 h 37"/>
                    <a:gd name="T4" fmla="*/ 0 w 49"/>
                    <a:gd name="T5" fmla="*/ 5 h 37"/>
                    <a:gd name="T6" fmla="*/ 0 w 49"/>
                    <a:gd name="T7" fmla="*/ 7 h 37"/>
                    <a:gd name="T8" fmla="*/ 0 w 49"/>
                    <a:gd name="T9" fmla="*/ 10 h 37"/>
                    <a:gd name="T10" fmla="*/ 0 w 49"/>
                    <a:gd name="T11" fmla="*/ 10 h 37"/>
                    <a:gd name="T12" fmla="*/ 2 w 49"/>
                    <a:gd name="T13" fmla="*/ 10 h 37"/>
                    <a:gd name="T14" fmla="*/ 3 w 49"/>
                    <a:gd name="T15" fmla="*/ 10 h 37"/>
                    <a:gd name="T16" fmla="*/ 3 w 49"/>
                    <a:gd name="T17" fmla="*/ 10 h 37"/>
                    <a:gd name="T18" fmla="*/ 6 w 49"/>
                    <a:gd name="T19" fmla="*/ 10 h 37"/>
                    <a:gd name="T20" fmla="*/ 8 w 49"/>
                    <a:gd name="T21" fmla="*/ 9 h 37"/>
                    <a:gd name="T22" fmla="*/ 10 w 49"/>
                    <a:gd name="T23" fmla="*/ 9 h 37"/>
                    <a:gd name="T24" fmla="*/ 12 w 49"/>
                    <a:gd name="T25" fmla="*/ 9 h 37"/>
                    <a:gd name="T26" fmla="*/ 11 w 49"/>
                    <a:gd name="T27" fmla="*/ 7 h 37"/>
                    <a:gd name="T28" fmla="*/ 11 w 49"/>
                    <a:gd name="T29" fmla="*/ 5 h 37"/>
                    <a:gd name="T30" fmla="*/ 11 w 49"/>
                    <a:gd name="T31" fmla="*/ 2 h 37"/>
                    <a:gd name="T32" fmla="*/ 11 w 49"/>
                    <a:gd name="T33" fmla="*/ 0 h 37"/>
                    <a:gd name="T34" fmla="*/ 8 w 49"/>
                    <a:gd name="T35" fmla="*/ 0 h 37"/>
                    <a:gd name="T36" fmla="*/ 5 w 49"/>
                    <a:gd name="T37" fmla="*/ 0 h 37"/>
                    <a:gd name="T38" fmla="*/ 3 w 49"/>
                    <a:gd name="T39" fmla="*/ 0 h 37"/>
                    <a:gd name="T40" fmla="*/ 0 w 49"/>
                    <a:gd name="T41" fmla="*/ 0 h 3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9"/>
                    <a:gd name="T64" fmla="*/ 0 h 37"/>
                    <a:gd name="T65" fmla="*/ 49 w 49"/>
                    <a:gd name="T66" fmla="*/ 37 h 3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9" h="37">
                      <a:moveTo>
                        <a:pt x="0" y="0"/>
                      </a:moveTo>
                      <a:lnTo>
                        <a:pt x="0" y="10"/>
                      </a:lnTo>
                      <a:lnTo>
                        <a:pt x="0" y="18"/>
                      </a:lnTo>
                      <a:lnTo>
                        <a:pt x="0" y="28"/>
                      </a:lnTo>
                      <a:lnTo>
                        <a:pt x="0" y="37"/>
                      </a:lnTo>
                      <a:lnTo>
                        <a:pt x="3" y="37"/>
                      </a:lnTo>
                      <a:lnTo>
                        <a:pt x="9" y="37"/>
                      </a:lnTo>
                      <a:lnTo>
                        <a:pt x="12" y="37"/>
                      </a:lnTo>
                      <a:lnTo>
                        <a:pt x="15" y="37"/>
                      </a:lnTo>
                      <a:lnTo>
                        <a:pt x="24" y="37"/>
                      </a:lnTo>
                      <a:lnTo>
                        <a:pt x="32" y="35"/>
                      </a:lnTo>
                      <a:lnTo>
                        <a:pt x="41" y="35"/>
                      </a:lnTo>
                      <a:lnTo>
                        <a:pt x="49" y="33"/>
                      </a:lnTo>
                      <a:lnTo>
                        <a:pt x="47" y="25"/>
                      </a:lnTo>
                      <a:lnTo>
                        <a:pt x="47" y="17"/>
                      </a:lnTo>
                      <a:lnTo>
                        <a:pt x="46" y="8"/>
                      </a:lnTo>
                      <a:lnTo>
                        <a:pt x="44" y="0"/>
                      </a:lnTo>
                      <a:lnTo>
                        <a:pt x="32" y="0"/>
                      </a:lnTo>
                      <a:lnTo>
                        <a:pt x="22" y="0"/>
                      </a:lnTo>
                      <a:lnTo>
                        <a:pt x="12" y="0"/>
                      </a:lnTo>
                      <a:lnTo>
                        <a:pt x="0" y="0"/>
                      </a:lnTo>
                      <a:close/>
                    </a:path>
                  </a:pathLst>
                </a:custGeom>
                <a:solidFill>
                  <a:srgbClr val="724426"/>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54" name="Freeform 63"/>
                <p:cNvSpPr>
                  <a:spLocks/>
                </p:cNvSpPr>
                <p:nvPr/>
              </p:nvSpPr>
              <p:spPr bwMode="auto">
                <a:xfrm>
                  <a:off x="2552" y="2423"/>
                  <a:ext cx="21" cy="19"/>
                </a:xfrm>
                <a:custGeom>
                  <a:avLst/>
                  <a:gdLst>
                    <a:gd name="T0" fmla="*/ 0 w 42"/>
                    <a:gd name="T1" fmla="*/ 0 h 37"/>
                    <a:gd name="T2" fmla="*/ 0 w 42"/>
                    <a:gd name="T3" fmla="*/ 3 h 37"/>
                    <a:gd name="T4" fmla="*/ 0 w 42"/>
                    <a:gd name="T5" fmla="*/ 5 h 37"/>
                    <a:gd name="T6" fmla="*/ 0 w 42"/>
                    <a:gd name="T7" fmla="*/ 7 h 37"/>
                    <a:gd name="T8" fmla="*/ 0 w 42"/>
                    <a:gd name="T9" fmla="*/ 10 h 37"/>
                    <a:gd name="T10" fmla="*/ 1 w 42"/>
                    <a:gd name="T11" fmla="*/ 10 h 37"/>
                    <a:gd name="T12" fmla="*/ 1 w 42"/>
                    <a:gd name="T13" fmla="*/ 10 h 37"/>
                    <a:gd name="T14" fmla="*/ 3 w 42"/>
                    <a:gd name="T15" fmla="*/ 10 h 37"/>
                    <a:gd name="T16" fmla="*/ 3 w 42"/>
                    <a:gd name="T17" fmla="*/ 10 h 37"/>
                    <a:gd name="T18" fmla="*/ 5 w 42"/>
                    <a:gd name="T19" fmla="*/ 10 h 37"/>
                    <a:gd name="T20" fmla="*/ 7 w 42"/>
                    <a:gd name="T21" fmla="*/ 9 h 37"/>
                    <a:gd name="T22" fmla="*/ 9 w 42"/>
                    <a:gd name="T23" fmla="*/ 9 h 37"/>
                    <a:gd name="T24" fmla="*/ 11 w 42"/>
                    <a:gd name="T25" fmla="*/ 9 h 37"/>
                    <a:gd name="T26" fmla="*/ 10 w 42"/>
                    <a:gd name="T27" fmla="*/ 7 h 37"/>
                    <a:gd name="T28" fmla="*/ 10 w 42"/>
                    <a:gd name="T29" fmla="*/ 5 h 37"/>
                    <a:gd name="T30" fmla="*/ 10 w 42"/>
                    <a:gd name="T31" fmla="*/ 2 h 37"/>
                    <a:gd name="T32" fmla="*/ 10 w 42"/>
                    <a:gd name="T33" fmla="*/ 0 h 37"/>
                    <a:gd name="T34" fmla="*/ 6 w 42"/>
                    <a:gd name="T35" fmla="*/ 0 h 37"/>
                    <a:gd name="T36" fmla="*/ 5 w 42"/>
                    <a:gd name="T37" fmla="*/ 0 h 37"/>
                    <a:gd name="T38" fmla="*/ 2 w 42"/>
                    <a:gd name="T39" fmla="*/ 0 h 37"/>
                    <a:gd name="T40" fmla="*/ 0 w 42"/>
                    <a:gd name="T41" fmla="*/ 0 h 3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2"/>
                    <a:gd name="T64" fmla="*/ 0 h 37"/>
                    <a:gd name="T65" fmla="*/ 42 w 42"/>
                    <a:gd name="T66" fmla="*/ 37 h 3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2" h="37">
                      <a:moveTo>
                        <a:pt x="0" y="0"/>
                      </a:moveTo>
                      <a:lnTo>
                        <a:pt x="0" y="10"/>
                      </a:lnTo>
                      <a:lnTo>
                        <a:pt x="0" y="18"/>
                      </a:lnTo>
                      <a:lnTo>
                        <a:pt x="0" y="28"/>
                      </a:lnTo>
                      <a:lnTo>
                        <a:pt x="0" y="37"/>
                      </a:lnTo>
                      <a:lnTo>
                        <a:pt x="3" y="37"/>
                      </a:lnTo>
                      <a:lnTo>
                        <a:pt x="7" y="37"/>
                      </a:lnTo>
                      <a:lnTo>
                        <a:pt x="10" y="37"/>
                      </a:lnTo>
                      <a:lnTo>
                        <a:pt x="13" y="37"/>
                      </a:lnTo>
                      <a:lnTo>
                        <a:pt x="20" y="37"/>
                      </a:lnTo>
                      <a:lnTo>
                        <a:pt x="28" y="35"/>
                      </a:lnTo>
                      <a:lnTo>
                        <a:pt x="35" y="35"/>
                      </a:lnTo>
                      <a:lnTo>
                        <a:pt x="42" y="33"/>
                      </a:lnTo>
                      <a:lnTo>
                        <a:pt x="40" y="25"/>
                      </a:lnTo>
                      <a:lnTo>
                        <a:pt x="40" y="17"/>
                      </a:lnTo>
                      <a:lnTo>
                        <a:pt x="39" y="8"/>
                      </a:lnTo>
                      <a:lnTo>
                        <a:pt x="37" y="0"/>
                      </a:lnTo>
                      <a:lnTo>
                        <a:pt x="27" y="0"/>
                      </a:lnTo>
                      <a:lnTo>
                        <a:pt x="18" y="0"/>
                      </a:lnTo>
                      <a:lnTo>
                        <a:pt x="8" y="0"/>
                      </a:lnTo>
                      <a:lnTo>
                        <a:pt x="0" y="0"/>
                      </a:lnTo>
                      <a:close/>
                    </a:path>
                  </a:pathLst>
                </a:custGeom>
                <a:solidFill>
                  <a:srgbClr val="75421E"/>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55" name="Freeform 64"/>
                <p:cNvSpPr>
                  <a:spLocks/>
                </p:cNvSpPr>
                <p:nvPr/>
              </p:nvSpPr>
              <p:spPr bwMode="auto">
                <a:xfrm>
                  <a:off x="2555" y="2423"/>
                  <a:ext cx="18" cy="19"/>
                </a:xfrm>
                <a:custGeom>
                  <a:avLst/>
                  <a:gdLst>
                    <a:gd name="T0" fmla="*/ 0 w 37"/>
                    <a:gd name="T1" fmla="*/ 0 h 37"/>
                    <a:gd name="T2" fmla="*/ 0 w 37"/>
                    <a:gd name="T3" fmla="*/ 10 h 37"/>
                    <a:gd name="T4" fmla="*/ 3 w 37"/>
                    <a:gd name="T5" fmla="*/ 10 h 37"/>
                    <a:gd name="T6" fmla="*/ 9 w 37"/>
                    <a:gd name="T7" fmla="*/ 9 h 37"/>
                    <a:gd name="T8" fmla="*/ 8 w 37"/>
                    <a:gd name="T9" fmla="*/ 0 h 37"/>
                    <a:gd name="T10" fmla="*/ 0 w 37"/>
                    <a:gd name="T11" fmla="*/ 0 h 37"/>
                    <a:gd name="T12" fmla="*/ 0 60000 65536"/>
                    <a:gd name="T13" fmla="*/ 0 60000 65536"/>
                    <a:gd name="T14" fmla="*/ 0 60000 65536"/>
                    <a:gd name="T15" fmla="*/ 0 60000 65536"/>
                    <a:gd name="T16" fmla="*/ 0 60000 65536"/>
                    <a:gd name="T17" fmla="*/ 0 60000 65536"/>
                    <a:gd name="T18" fmla="*/ 0 w 37"/>
                    <a:gd name="T19" fmla="*/ 0 h 37"/>
                    <a:gd name="T20" fmla="*/ 37 w 37"/>
                    <a:gd name="T21" fmla="*/ 37 h 37"/>
                  </a:gdLst>
                  <a:ahLst/>
                  <a:cxnLst>
                    <a:cxn ang="T12">
                      <a:pos x="T0" y="T1"/>
                    </a:cxn>
                    <a:cxn ang="T13">
                      <a:pos x="T2" y="T3"/>
                    </a:cxn>
                    <a:cxn ang="T14">
                      <a:pos x="T4" y="T5"/>
                    </a:cxn>
                    <a:cxn ang="T15">
                      <a:pos x="T6" y="T7"/>
                    </a:cxn>
                    <a:cxn ang="T16">
                      <a:pos x="T8" y="T9"/>
                    </a:cxn>
                    <a:cxn ang="T17">
                      <a:pos x="T10" y="T11"/>
                    </a:cxn>
                  </a:cxnLst>
                  <a:rect l="T18" t="T19" r="T20" b="T21"/>
                  <a:pathLst>
                    <a:path w="37" h="37">
                      <a:moveTo>
                        <a:pt x="0" y="0"/>
                      </a:moveTo>
                      <a:lnTo>
                        <a:pt x="0" y="37"/>
                      </a:lnTo>
                      <a:lnTo>
                        <a:pt x="13" y="37"/>
                      </a:lnTo>
                      <a:lnTo>
                        <a:pt x="37" y="33"/>
                      </a:lnTo>
                      <a:lnTo>
                        <a:pt x="32" y="0"/>
                      </a:lnTo>
                      <a:lnTo>
                        <a:pt x="0" y="0"/>
                      </a:lnTo>
                      <a:close/>
                    </a:path>
                  </a:pathLst>
                </a:custGeom>
                <a:solidFill>
                  <a:srgbClr val="7C421C"/>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56" name="Freeform 65"/>
                <p:cNvSpPr>
                  <a:spLocks/>
                </p:cNvSpPr>
                <p:nvPr/>
              </p:nvSpPr>
              <p:spPr bwMode="auto">
                <a:xfrm>
                  <a:off x="2558" y="2450"/>
                  <a:ext cx="37" cy="217"/>
                </a:xfrm>
                <a:custGeom>
                  <a:avLst/>
                  <a:gdLst>
                    <a:gd name="T0" fmla="*/ 0 w 70"/>
                    <a:gd name="T1" fmla="*/ 1 h 434"/>
                    <a:gd name="T2" fmla="*/ 4 w 70"/>
                    <a:gd name="T3" fmla="*/ 0 h 434"/>
                    <a:gd name="T4" fmla="*/ 9 w 70"/>
                    <a:gd name="T5" fmla="*/ 0 h 434"/>
                    <a:gd name="T6" fmla="*/ 13 w 70"/>
                    <a:gd name="T7" fmla="*/ 27 h 434"/>
                    <a:gd name="T8" fmla="*/ 16 w 70"/>
                    <a:gd name="T9" fmla="*/ 53 h 434"/>
                    <a:gd name="T10" fmla="*/ 18 w 70"/>
                    <a:gd name="T11" fmla="*/ 79 h 434"/>
                    <a:gd name="T12" fmla="*/ 19 w 70"/>
                    <a:gd name="T13" fmla="*/ 106 h 434"/>
                    <a:gd name="T14" fmla="*/ 11 w 70"/>
                    <a:gd name="T15" fmla="*/ 109 h 434"/>
                    <a:gd name="T16" fmla="*/ 10 w 70"/>
                    <a:gd name="T17" fmla="*/ 81 h 434"/>
                    <a:gd name="T18" fmla="*/ 8 w 70"/>
                    <a:gd name="T19" fmla="*/ 54 h 434"/>
                    <a:gd name="T20" fmla="*/ 5 w 70"/>
                    <a:gd name="T21" fmla="*/ 27 h 434"/>
                    <a:gd name="T22" fmla="*/ 0 w 70"/>
                    <a:gd name="T23" fmla="*/ 1 h 43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0"/>
                    <a:gd name="T37" fmla="*/ 0 h 434"/>
                    <a:gd name="T38" fmla="*/ 70 w 70"/>
                    <a:gd name="T39" fmla="*/ 434 h 43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0" h="434">
                      <a:moveTo>
                        <a:pt x="0" y="1"/>
                      </a:moveTo>
                      <a:lnTo>
                        <a:pt x="15" y="0"/>
                      </a:lnTo>
                      <a:lnTo>
                        <a:pt x="33" y="0"/>
                      </a:lnTo>
                      <a:lnTo>
                        <a:pt x="50" y="107"/>
                      </a:lnTo>
                      <a:lnTo>
                        <a:pt x="62" y="212"/>
                      </a:lnTo>
                      <a:lnTo>
                        <a:pt x="69" y="314"/>
                      </a:lnTo>
                      <a:lnTo>
                        <a:pt x="70" y="424"/>
                      </a:lnTo>
                      <a:lnTo>
                        <a:pt x="40" y="434"/>
                      </a:lnTo>
                      <a:lnTo>
                        <a:pt x="38" y="324"/>
                      </a:lnTo>
                      <a:lnTo>
                        <a:pt x="30" y="217"/>
                      </a:lnTo>
                      <a:lnTo>
                        <a:pt x="18" y="109"/>
                      </a:lnTo>
                      <a:lnTo>
                        <a:pt x="0" y="1"/>
                      </a:lnTo>
                      <a:close/>
                    </a:path>
                  </a:pathLst>
                </a:custGeom>
                <a:solidFill>
                  <a:srgbClr val="7C421C"/>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57" name="Freeform 66"/>
                <p:cNvSpPr>
                  <a:spLocks/>
                </p:cNvSpPr>
                <p:nvPr/>
              </p:nvSpPr>
              <p:spPr bwMode="auto">
                <a:xfrm>
                  <a:off x="2555" y="2450"/>
                  <a:ext cx="35" cy="217"/>
                </a:xfrm>
                <a:custGeom>
                  <a:avLst/>
                  <a:gdLst>
                    <a:gd name="T0" fmla="*/ 0 w 71"/>
                    <a:gd name="T1" fmla="*/ 1 h 434"/>
                    <a:gd name="T2" fmla="*/ 0 w 71"/>
                    <a:gd name="T3" fmla="*/ 1 h 434"/>
                    <a:gd name="T4" fmla="*/ 2 w 71"/>
                    <a:gd name="T5" fmla="*/ 0 h 434"/>
                    <a:gd name="T6" fmla="*/ 3 w 71"/>
                    <a:gd name="T7" fmla="*/ 0 h 434"/>
                    <a:gd name="T8" fmla="*/ 4 w 71"/>
                    <a:gd name="T9" fmla="*/ 0 h 434"/>
                    <a:gd name="T10" fmla="*/ 5 w 71"/>
                    <a:gd name="T11" fmla="*/ 0 h 434"/>
                    <a:gd name="T12" fmla="*/ 6 w 71"/>
                    <a:gd name="T13" fmla="*/ 0 h 434"/>
                    <a:gd name="T14" fmla="*/ 7 w 71"/>
                    <a:gd name="T15" fmla="*/ 0 h 434"/>
                    <a:gd name="T16" fmla="*/ 8 w 71"/>
                    <a:gd name="T17" fmla="*/ 0 h 434"/>
                    <a:gd name="T18" fmla="*/ 12 w 71"/>
                    <a:gd name="T19" fmla="*/ 27 h 434"/>
                    <a:gd name="T20" fmla="*/ 15 w 71"/>
                    <a:gd name="T21" fmla="*/ 53 h 434"/>
                    <a:gd name="T22" fmla="*/ 17 w 71"/>
                    <a:gd name="T23" fmla="*/ 79 h 434"/>
                    <a:gd name="T24" fmla="*/ 17 w 71"/>
                    <a:gd name="T25" fmla="*/ 106 h 434"/>
                    <a:gd name="T26" fmla="*/ 16 w 71"/>
                    <a:gd name="T27" fmla="*/ 107 h 434"/>
                    <a:gd name="T28" fmla="*/ 13 w 71"/>
                    <a:gd name="T29" fmla="*/ 108 h 434"/>
                    <a:gd name="T30" fmla="*/ 12 w 71"/>
                    <a:gd name="T31" fmla="*/ 108 h 434"/>
                    <a:gd name="T32" fmla="*/ 10 w 71"/>
                    <a:gd name="T33" fmla="*/ 109 h 434"/>
                    <a:gd name="T34" fmla="*/ 9 w 71"/>
                    <a:gd name="T35" fmla="*/ 81 h 434"/>
                    <a:gd name="T36" fmla="*/ 7 w 71"/>
                    <a:gd name="T37" fmla="*/ 54 h 434"/>
                    <a:gd name="T38" fmla="*/ 4 w 71"/>
                    <a:gd name="T39" fmla="*/ 27 h 434"/>
                    <a:gd name="T40" fmla="*/ 0 w 71"/>
                    <a:gd name="T41" fmla="*/ 1 h 43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1"/>
                    <a:gd name="T64" fmla="*/ 0 h 434"/>
                    <a:gd name="T65" fmla="*/ 71 w 71"/>
                    <a:gd name="T66" fmla="*/ 434 h 43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1" h="434">
                      <a:moveTo>
                        <a:pt x="0" y="1"/>
                      </a:moveTo>
                      <a:lnTo>
                        <a:pt x="3" y="1"/>
                      </a:lnTo>
                      <a:lnTo>
                        <a:pt x="8" y="0"/>
                      </a:lnTo>
                      <a:lnTo>
                        <a:pt x="12" y="0"/>
                      </a:lnTo>
                      <a:lnTo>
                        <a:pt x="17" y="0"/>
                      </a:lnTo>
                      <a:lnTo>
                        <a:pt x="20" y="0"/>
                      </a:lnTo>
                      <a:lnTo>
                        <a:pt x="25" y="0"/>
                      </a:lnTo>
                      <a:lnTo>
                        <a:pt x="30" y="0"/>
                      </a:lnTo>
                      <a:lnTo>
                        <a:pt x="34" y="0"/>
                      </a:lnTo>
                      <a:lnTo>
                        <a:pt x="50" y="107"/>
                      </a:lnTo>
                      <a:lnTo>
                        <a:pt x="62" y="212"/>
                      </a:lnTo>
                      <a:lnTo>
                        <a:pt x="69" y="314"/>
                      </a:lnTo>
                      <a:lnTo>
                        <a:pt x="71" y="424"/>
                      </a:lnTo>
                      <a:lnTo>
                        <a:pt x="64" y="425"/>
                      </a:lnTo>
                      <a:lnTo>
                        <a:pt x="55" y="429"/>
                      </a:lnTo>
                      <a:lnTo>
                        <a:pt x="49" y="431"/>
                      </a:lnTo>
                      <a:lnTo>
                        <a:pt x="40" y="434"/>
                      </a:lnTo>
                      <a:lnTo>
                        <a:pt x="39" y="324"/>
                      </a:lnTo>
                      <a:lnTo>
                        <a:pt x="30" y="217"/>
                      </a:lnTo>
                      <a:lnTo>
                        <a:pt x="18" y="109"/>
                      </a:lnTo>
                      <a:lnTo>
                        <a:pt x="0" y="1"/>
                      </a:lnTo>
                      <a:close/>
                    </a:path>
                  </a:pathLst>
                </a:custGeom>
                <a:solidFill>
                  <a:srgbClr val="75421E"/>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58" name="Freeform 67"/>
                <p:cNvSpPr>
                  <a:spLocks/>
                </p:cNvSpPr>
                <p:nvPr/>
              </p:nvSpPr>
              <p:spPr bwMode="auto">
                <a:xfrm>
                  <a:off x="2552" y="2450"/>
                  <a:ext cx="36" cy="217"/>
                </a:xfrm>
                <a:custGeom>
                  <a:avLst/>
                  <a:gdLst>
                    <a:gd name="T0" fmla="*/ 0 w 71"/>
                    <a:gd name="T1" fmla="*/ 1 h 434"/>
                    <a:gd name="T2" fmla="*/ 1 w 71"/>
                    <a:gd name="T3" fmla="*/ 1 h 434"/>
                    <a:gd name="T4" fmla="*/ 2 w 71"/>
                    <a:gd name="T5" fmla="*/ 0 h 434"/>
                    <a:gd name="T6" fmla="*/ 3 w 71"/>
                    <a:gd name="T7" fmla="*/ 0 h 434"/>
                    <a:gd name="T8" fmla="*/ 4 w 71"/>
                    <a:gd name="T9" fmla="*/ 0 h 434"/>
                    <a:gd name="T10" fmla="*/ 5 w 71"/>
                    <a:gd name="T11" fmla="*/ 0 h 434"/>
                    <a:gd name="T12" fmla="*/ 7 w 71"/>
                    <a:gd name="T13" fmla="*/ 0 h 434"/>
                    <a:gd name="T14" fmla="*/ 7 w 71"/>
                    <a:gd name="T15" fmla="*/ 0 h 434"/>
                    <a:gd name="T16" fmla="*/ 9 w 71"/>
                    <a:gd name="T17" fmla="*/ 0 h 434"/>
                    <a:gd name="T18" fmla="*/ 13 w 71"/>
                    <a:gd name="T19" fmla="*/ 27 h 434"/>
                    <a:gd name="T20" fmla="*/ 16 w 71"/>
                    <a:gd name="T21" fmla="*/ 53 h 434"/>
                    <a:gd name="T22" fmla="*/ 18 w 71"/>
                    <a:gd name="T23" fmla="*/ 79 h 434"/>
                    <a:gd name="T24" fmla="*/ 18 w 71"/>
                    <a:gd name="T25" fmla="*/ 106 h 434"/>
                    <a:gd name="T26" fmla="*/ 16 w 71"/>
                    <a:gd name="T27" fmla="*/ 107 h 434"/>
                    <a:gd name="T28" fmla="*/ 14 w 71"/>
                    <a:gd name="T29" fmla="*/ 108 h 434"/>
                    <a:gd name="T30" fmla="*/ 12 w 71"/>
                    <a:gd name="T31" fmla="*/ 108 h 434"/>
                    <a:gd name="T32" fmla="*/ 10 w 71"/>
                    <a:gd name="T33" fmla="*/ 109 h 434"/>
                    <a:gd name="T34" fmla="*/ 10 w 71"/>
                    <a:gd name="T35" fmla="*/ 81 h 434"/>
                    <a:gd name="T36" fmla="*/ 8 w 71"/>
                    <a:gd name="T37" fmla="*/ 54 h 434"/>
                    <a:gd name="T38" fmla="*/ 5 w 71"/>
                    <a:gd name="T39" fmla="*/ 27 h 434"/>
                    <a:gd name="T40" fmla="*/ 0 w 71"/>
                    <a:gd name="T41" fmla="*/ 1 h 43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1"/>
                    <a:gd name="T64" fmla="*/ 0 h 434"/>
                    <a:gd name="T65" fmla="*/ 71 w 71"/>
                    <a:gd name="T66" fmla="*/ 434 h 43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1" h="434">
                      <a:moveTo>
                        <a:pt x="0" y="1"/>
                      </a:moveTo>
                      <a:lnTo>
                        <a:pt x="3" y="1"/>
                      </a:lnTo>
                      <a:lnTo>
                        <a:pt x="8" y="0"/>
                      </a:lnTo>
                      <a:lnTo>
                        <a:pt x="12" y="0"/>
                      </a:lnTo>
                      <a:lnTo>
                        <a:pt x="15" y="0"/>
                      </a:lnTo>
                      <a:lnTo>
                        <a:pt x="20" y="0"/>
                      </a:lnTo>
                      <a:lnTo>
                        <a:pt x="25" y="0"/>
                      </a:lnTo>
                      <a:lnTo>
                        <a:pt x="28" y="0"/>
                      </a:lnTo>
                      <a:lnTo>
                        <a:pt x="34" y="0"/>
                      </a:lnTo>
                      <a:lnTo>
                        <a:pt x="50" y="107"/>
                      </a:lnTo>
                      <a:lnTo>
                        <a:pt x="62" y="212"/>
                      </a:lnTo>
                      <a:lnTo>
                        <a:pt x="69" y="314"/>
                      </a:lnTo>
                      <a:lnTo>
                        <a:pt x="71" y="424"/>
                      </a:lnTo>
                      <a:lnTo>
                        <a:pt x="62" y="425"/>
                      </a:lnTo>
                      <a:lnTo>
                        <a:pt x="55" y="429"/>
                      </a:lnTo>
                      <a:lnTo>
                        <a:pt x="47" y="431"/>
                      </a:lnTo>
                      <a:lnTo>
                        <a:pt x="39" y="434"/>
                      </a:lnTo>
                      <a:lnTo>
                        <a:pt x="37" y="324"/>
                      </a:lnTo>
                      <a:lnTo>
                        <a:pt x="30" y="217"/>
                      </a:lnTo>
                      <a:lnTo>
                        <a:pt x="17" y="109"/>
                      </a:lnTo>
                      <a:lnTo>
                        <a:pt x="0" y="1"/>
                      </a:lnTo>
                      <a:close/>
                    </a:path>
                  </a:pathLst>
                </a:custGeom>
                <a:solidFill>
                  <a:srgbClr val="724426"/>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59" name="Freeform 68"/>
                <p:cNvSpPr>
                  <a:spLocks/>
                </p:cNvSpPr>
                <p:nvPr/>
              </p:nvSpPr>
              <p:spPr bwMode="auto">
                <a:xfrm>
                  <a:off x="2549" y="2450"/>
                  <a:ext cx="35" cy="217"/>
                </a:xfrm>
                <a:custGeom>
                  <a:avLst/>
                  <a:gdLst>
                    <a:gd name="T0" fmla="*/ 0 w 71"/>
                    <a:gd name="T1" fmla="*/ 1 h 434"/>
                    <a:gd name="T2" fmla="*/ 0 w 71"/>
                    <a:gd name="T3" fmla="*/ 1 h 434"/>
                    <a:gd name="T4" fmla="*/ 2 w 71"/>
                    <a:gd name="T5" fmla="*/ 0 h 434"/>
                    <a:gd name="T6" fmla="*/ 3 w 71"/>
                    <a:gd name="T7" fmla="*/ 0 h 434"/>
                    <a:gd name="T8" fmla="*/ 3 w 71"/>
                    <a:gd name="T9" fmla="*/ 0 h 434"/>
                    <a:gd name="T10" fmla="*/ 5 w 71"/>
                    <a:gd name="T11" fmla="*/ 0 h 434"/>
                    <a:gd name="T12" fmla="*/ 6 w 71"/>
                    <a:gd name="T13" fmla="*/ 0 h 434"/>
                    <a:gd name="T14" fmla="*/ 7 w 71"/>
                    <a:gd name="T15" fmla="*/ 0 h 434"/>
                    <a:gd name="T16" fmla="*/ 8 w 71"/>
                    <a:gd name="T17" fmla="*/ 0 h 434"/>
                    <a:gd name="T18" fmla="*/ 12 w 71"/>
                    <a:gd name="T19" fmla="*/ 27 h 434"/>
                    <a:gd name="T20" fmla="*/ 15 w 71"/>
                    <a:gd name="T21" fmla="*/ 53 h 434"/>
                    <a:gd name="T22" fmla="*/ 17 w 71"/>
                    <a:gd name="T23" fmla="*/ 79 h 434"/>
                    <a:gd name="T24" fmla="*/ 17 w 71"/>
                    <a:gd name="T25" fmla="*/ 106 h 434"/>
                    <a:gd name="T26" fmla="*/ 16 w 71"/>
                    <a:gd name="T27" fmla="*/ 107 h 434"/>
                    <a:gd name="T28" fmla="*/ 14 w 71"/>
                    <a:gd name="T29" fmla="*/ 108 h 434"/>
                    <a:gd name="T30" fmla="*/ 12 w 71"/>
                    <a:gd name="T31" fmla="*/ 108 h 434"/>
                    <a:gd name="T32" fmla="*/ 10 w 71"/>
                    <a:gd name="T33" fmla="*/ 109 h 434"/>
                    <a:gd name="T34" fmla="*/ 9 w 71"/>
                    <a:gd name="T35" fmla="*/ 81 h 434"/>
                    <a:gd name="T36" fmla="*/ 7 w 71"/>
                    <a:gd name="T37" fmla="*/ 54 h 434"/>
                    <a:gd name="T38" fmla="*/ 4 w 71"/>
                    <a:gd name="T39" fmla="*/ 27 h 434"/>
                    <a:gd name="T40" fmla="*/ 0 w 71"/>
                    <a:gd name="T41" fmla="*/ 1 h 43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1"/>
                    <a:gd name="T64" fmla="*/ 0 h 434"/>
                    <a:gd name="T65" fmla="*/ 71 w 71"/>
                    <a:gd name="T66" fmla="*/ 434 h 43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1" h="434">
                      <a:moveTo>
                        <a:pt x="0" y="1"/>
                      </a:moveTo>
                      <a:lnTo>
                        <a:pt x="3" y="1"/>
                      </a:lnTo>
                      <a:lnTo>
                        <a:pt x="9" y="0"/>
                      </a:lnTo>
                      <a:lnTo>
                        <a:pt x="12" y="0"/>
                      </a:lnTo>
                      <a:lnTo>
                        <a:pt x="15" y="0"/>
                      </a:lnTo>
                      <a:lnTo>
                        <a:pt x="20" y="0"/>
                      </a:lnTo>
                      <a:lnTo>
                        <a:pt x="25" y="0"/>
                      </a:lnTo>
                      <a:lnTo>
                        <a:pt x="30" y="0"/>
                      </a:lnTo>
                      <a:lnTo>
                        <a:pt x="34" y="0"/>
                      </a:lnTo>
                      <a:lnTo>
                        <a:pt x="51" y="107"/>
                      </a:lnTo>
                      <a:lnTo>
                        <a:pt x="62" y="212"/>
                      </a:lnTo>
                      <a:lnTo>
                        <a:pt x="69" y="314"/>
                      </a:lnTo>
                      <a:lnTo>
                        <a:pt x="71" y="424"/>
                      </a:lnTo>
                      <a:lnTo>
                        <a:pt x="64" y="425"/>
                      </a:lnTo>
                      <a:lnTo>
                        <a:pt x="56" y="429"/>
                      </a:lnTo>
                      <a:lnTo>
                        <a:pt x="49" y="431"/>
                      </a:lnTo>
                      <a:lnTo>
                        <a:pt x="41" y="434"/>
                      </a:lnTo>
                      <a:lnTo>
                        <a:pt x="39" y="324"/>
                      </a:lnTo>
                      <a:lnTo>
                        <a:pt x="30" y="217"/>
                      </a:lnTo>
                      <a:lnTo>
                        <a:pt x="19" y="109"/>
                      </a:lnTo>
                      <a:lnTo>
                        <a:pt x="0" y="1"/>
                      </a:lnTo>
                      <a:close/>
                    </a:path>
                  </a:pathLst>
                </a:custGeom>
                <a:solidFill>
                  <a:srgbClr val="6B4228"/>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60" name="Freeform 69"/>
                <p:cNvSpPr>
                  <a:spLocks/>
                </p:cNvSpPr>
                <p:nvPr/>
              </p:nvSpPr>
              <p:spPr bwMode="auto">
                <a:xfrm>
                  <a:off x="2546" y="2450"/>
                  <a:ext cx="35" cy="217"/>
                </a:xfrm>
                <a:custGeom>
                  <a:avLst/>
                  <a:gdLst>
                    <a:gd name="T0" fmla="*/ 0 w 71"/>
                    <a:gd name="T1" fmla="*/ 1 h 434"/>
                    <a:gd name="T2" fmla="*/ 1 w 71"/>
                    <a:gd name="T3" fmla="*/ 1 h 434"/>
                    <a:gd name="T4" fmla="*/ 2 w 71"/>
                    <a:gd name="T5" fmla="*/ 0 h 434"/>
                    <a:gd name="T6" fmla="*/ 3 w 71"/>
                    <a:gd name="T7" fmla="*/ 0 h 434"/>
                    <a:gd name="T8" fmla="*/ 4 w 71"/>
                    <a:gd name="T9" fmla="*/ 0 h 434"/>
                    <a:gd name="T10" fmla="*/ 5 w 71"/>
                    <a:gd name="T11" fmla="*/ 0 h 434"/>
                    <a:gd name="T12" fmla="*/ 6 w 71"/>
                    <a:gd name="T13" fmla="*/ 0 h 434"/>
                    <a:gd name="T14" fmla="*/ 7 w 71"/>
                    <a:gd name="T15" fmla="*/ 0 h 434"/>
                    <a:gd name="T16" fmla="*/ 9 w 71"/>
                    <a:gd name="T17" fmla="*/ 0 h 434"/>
                    <a:gd name="T18" fmla="*/ 13 w 71"/>
                    <a:gd name="T19" fmla="*/ 27 h 434"/>
                    <a:gd name="T20" fmla="*/ 15 w 71"/>
                    <a:gd name="T21" fmla="*/ 53 h 434"/>
                    <a:gd name="T22" fmla="*/ 17 w 71"/>
                    <a:gd name="T23" fmla="*/ 79 h 434"/>
                    <a:gd name="T24" fmla="*/ 17 w 71"/>
                    <a:gd name="T25" fmla="*/ 106 h 434"/>
                    <a:gd name="T26" fmla="*/ 16 w 71"/>
                    <a:gd name="T27" fmla="*/ 107 h 434"/>
                    <a:gd name="T28" fmla="*/ 14 w 71"/>
                    <a:gd name="T29" fmla="*/ 108 h 434"/>
                    <a:gd name="T30" fmla="*/ 12 w 71"/>
                    <a:gd name="T31" fmla="*/ 108 h 434"/>
                    <a:gd name="T32" fmla="*/ 10 w 71"/>
                    <a:gd name="T33" fmla="*/ 109 h 434"/>
                    <a:gd name="T34" fmla="*/ 9 w 71"/>
                    <a:gd name="T35" fmla="*/ 81 h 434"/>
                    <a:gd name="T36" fmla="*/ 7 w 71"/>
                    <a:gd name="T37" fmla="*/ 54 h 434"/>
                    <a:gd name="T38" fmla="*/ 4 w 71"/>
                    <a:gd name="T39" fmla="*/ 27 h 434"/>
                    <a:gd name="T40" fmla="*/ 0 w 71"/>
                    <a:gd name="T41" fmla="*/ 1 h 43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1"/>
                    <a:gd name="T64" fmla="*/ 0 h 434"/>
                    <a:gd name="T65" fmla="*/ 71 w 71"/>
                    <a:gd name="T66" fmla="*/ 434 h 43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1" h="434">
                      <a:moveTo>
                        <a:pt x="0" y="1"/>
                      </a:moveTo>
                      <a:lnTo>
                        <a:pt x="4" y="1"/>
                      </a:lnTo>
                      <a:lnTo>
                        <a:pt x="9" y="0"/>
                      </a:lnTo>
                      <a:lnTo>
                        <a:pt x="14" y="0"/>
                      </a:lnTo>
                      <a:lnTo>
                        <a:pt x="17" y="0"/>
                      </a:lnTo>
                      <a:lnTo>
                        <a:pt x="21" y="0"/>
                      </a:lnTo>
                      <a:lnTo>
                        <a:pt x="26" y="0"/>
                      </a:lnTo>
                      <a:lnTo>
                        <a:pt x="31" y="0"/>
                      </a:lnTo>
                      <a:lnTo>
                        <a:pt x="36" y="0"/>
                      </a:lnTo>
                      <a:lnTo>
                        <a:pt x="53" y="107"/>
                      </a:lnTo>
                      <a:lnTo>
                        <a:pt x="63" y="212"/>
                      </a:lnTo>
                      <a:lnTo>
                        <a:pt x="69" y="314"/>
                      </a:lnTo>
                      <a:lnTo>
                        <a:pt x="71" y="424"/>
                      </a:lnTo>
                      <a:lnTo>
                        <a:pt x="64" y="425"/>
                      </a:lnTo>
                      <a:lnTo>
                        <a:pt x="56" y="429"/>
                      </a:lnTo>
                      <a:lnTo>
                        <a:pt x="49" y="431"/>
                      </a:lnTo>
                      <a:lnTo>
                        <a:pt x="41" y="434"/>
                      </a:lnTo>
                      <a:lnTo>
                        <a:pt x="39" y="324"/>
                      </a:lnTo>
                      <a:lnTo>
                        <a:pt x="31" y="217"/>
                      </a:lnTo>
                      <a:lnTo>
                        <a:pt x="19" y="109"/>
                      </a:lnTo>
                      <a:lnTo>
                        <a:pt x="0" y="1"/>
                      </a:lnTo>
                      <a:close/>
                    </a:path>
                  </a:pathLst>
                </a:custGeom>
                <a:solidFill>
                  <a:srgbClr val="63422B"/>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61" name="Freeform 70"/>
                <p:cNvSpPr>
                  <a:spLocks/>
                </p:cNvSpPr>
                <p:nvPr/>
              </p:nvSpPr>
              <p:spPr bwMode="auto">
                <a:xfrm>
                  <a:off x="2543" y="2450"/>
                  <a:ext cx="36" cy="217"/>
                </a:xfrm>
                <a:custGeom>
                  <a:avLst/>
                  <a:gdLst>
                    <a:gd name="T0" fmla="*/ 0 w 71"/>
                    <a:gd name="T1" fmla="*/ 1 h 434"/>
                    <a:gd name="T2" fmla="*/ 1 w 71"/>
                    <a:gd name="T3" fmla="*/ 1 h 434"/>
                    <a:gd name="T4" fmla="*/ 3 w 71"/>
                    <a:gd name="T5" fmla="*/ 0 h 434"/>
                    <a:gd name="T6" fmla="*/ 3 w 71"/>
                    <a:gd name="T7" fmla="*/ 0 h 434"/>
                    <a:gd name="T8" fmla="*/ 4 w 71"/>
                    <a:gd name="T9" fmla="*/ 0 h 434"/>
                    <a:gd name="T10" fmla="*/ 6 w 71"/>
                    <a:gd name="T11" fmla="*/ 0 h 434"/>
                    <a:gd name="T12" fmla="*/ 7 w 71"/>
                    <a:gd name="T13" fmla="*/ 0 h 434"/>
                    <a:gd name="T14" fmla="*/ 8 w 71"/>
                    <a:gd name="T15" fmla="*/ 0 h 434"/>
                    <a:gd name="T16" fmla="*/ 9 w 71"/>
                    <a:gd name="T17" fmla="*/ 0 h 434"/>
                    <a:gd name="T18" fmla="*/ 13 w 71"/>
                    <a:gd name="T19" fmla="*/ 27 h 434"/>
                    <a:gd name="T20" fmla="*/ 16 w 71"/>
                    <a:gd name="T21" fmla="*/ 53 h 434"/>
                    <a:gd name="T22" fmla="*/ 18 w 71"/>
                    <a:gd name="T23" fmla="*/ 79 h 434"/>
                    <a:gd name="T24" fmla="*/ 18 w 71"/>
                    <a:gd name="T25" fmla="*/ 106 h 434"/>
                    <a:gd name="T26" fmla="*/ 16 w 71"/>
                    <a:gd name="T27" fmla="*/ 107 h 434"/>
                    <a:gd name="T28" fmla="*/ 14 w 71"/>
                    <a:gd name="T29" fmla="*/ 108 h 434"/>
                    <a:gd name="T30" fmla="*/ 13 w 71"/>
                    <a:gd name="T31" fmla="*/ 108 h 434"/>
                    <a:gd name="T32" fmla="*/ 11 w 71"/>
                    <a:gd name="T33" fmla="*/ 109 h 434"/>
                    <a:gd name="T34" fmla="*/ 10 w 71"/>
                    <a:gd name="T35" fmla="*/ 81 h 434"/>
                    <a:gd name="T36" fmla="*/ 8 w 71"/>
                    <a:gd name="T37" fmla="*/ 54 h 434"/>
                    <a:gd name="T38" fmla="*/ 5 w 71"/>
                    <a:gd name="T39" fmla="*/ 27 h 434"/>
                    <a:gd name="T40" fmla="*/ 0 w 71"/>
                    <a:gd name="T41" fmla="*/ 1 h 43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1"/>
                    <a:gd name="T64" fmla="*/ 0 h 434"/>
                    <a:gd name="T65" fmla="*/ 71 w 71"/>
                    <a:gd name="T66" fmla="*/ 434 h 43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1" h="434">
                      <a:moveTo>
                        <a:pt x="0" y="1"/>
                      </a:moveTo>
                      <a:lnTo>
                        <a:pt x="4" y="1"/>
                      </a:lnTo>
                      <a:lnTo>
                        <a:pt x="9" y="0"/>
                      </a:lnTo>
                      <a:lnTo>
                        <a:pt x="12" y="0"/>
                      </a:lnTo>
                      <a:lnTo>
                        <a:pt x="15" y="0"/>
                      </a:lnTo>
                      <a:lnTo>
                        <a:pt x="21" y="0"/>
                      </a:lnTo>
                      <a:lnTo>
                        <a:pt x="26" y="0"/>
                      </a:lnTo>
                      <a:lnTo>
                        <a:pt x="29" y="0"/>
                      </a:lnTo>
                      <a:lnTo>
                        <a:pt x="34" y="0"/>
                      </a:lnTo>
                      <a:lnTo>
                        <a:pt x="51" y="107"/>
                      </a:lnTo>
                      <a:lnTo>
                        <a:pt x="63" y="212"/>
                      </a:lnTo>
                      <a:lnTo>
                        <a:pt x="69" y="314"/>
                      </a:lnTo>
                      <a:lnTo>
                        <a:pt x="71" y="424"/>
                      </a:lnTo>
                      <a:lnTo>
                        <a:pt x="64" y="425"/>
                      </a:lnTo>
                      <a:lnTo>
                        <a:pt x="56" y="429"/>
                      </a:lnTo>
                      <a:lnTo>
                        <a:pt x="49" y="431"/>
                      </a:lnTo>
                      <a:lnTo>
                        <a:pt x="41" y="434"/>
                      </a:lnTo>
                      <a:lnTo>
                        <a:pt x="39" y="324"/>
                      </a:lnTo>
                      <a:lnTo>
                        <a:pt x="31" y="217"/>
                      </a:lnTo>
                      <a:lnTo>
                        <a:pt x="19" y="109"/>
                      </a:lnTo>
                      <a:lnTo>
                        <a:pt x="0" y="1"/>
                      </a:lnTo>
                      <a:close/>
                    </a:path>
                  </a:pathLst>
                </a:custGeom>
                <a:solidFill>
                  <a:srgbClr val="5E422D"/>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62" name="Freeform 71"/>
                <p:cNvSpPr>
                  <a:spLocks/>
                </p:cNvSpPr>
                <p:nvPr/>
              </p:nvSpPr>
              <p:spPr bwMode="auto">
                <a:xfrm>
                  <a:off x="2540" y="2450"/>
                  <a:ext cx="35" cy="217"/>
                </a:xfrm>
                <a:custGeom>
                  <a:avLst/>
                  <a:gdLst>
                    <a:gd name="T0" fmla="*/ 0 w 70"/>
                    <a:gd name="T1" fmla="*/ 1 h 434"/>
                    <a:gd name="T2" fmla="*/ 1 w 70"/>
                    <a:gd name="T3" fmla="*/ 1 h 434"/>
                    <a:gd name="T4" fmla="*/ 2 w 70"/>
                    <a:gd name="T5" fmla="*/ 0 h 434"/>
                    <a:gd name="T6" fmla="*/ 2 w 70"/>
                    <a:gd name="T7" fmla="*/ 0 h 434"/>
                    <a:gd name="T8" fmla="*/ 3 w 70"/>
                    <a:gd name="T9" fmla="*/ 0 h 434"/>
                    <a:gd name="T10" fmla="*/ 5 w 70"/>
                    <a:gd name="T11" fmla="*/ 0 h 434"/>
                    <a:gd name="T12" fmla="*/ 6 w 70"/>
                    <a:gd name="T13" fmla="*/ 0 h 434"/>
                    <a:gd name="T14" fmla="*/ 7 w 70"/>
                    <a:gd name="T15" fmla="*/ 0 h 434"/>
                    <a:gd name="T16" fmla="*/ 9 w 70"/>
                    <a:gd name="T17" fmla="*/ 0 h 434"/>
                    <a:gd name="T18" fmla="*/ 12 w 70"/>
                    <a:gd name="T19" fmla="*/ 27 h 434"/>
                    <a:gd name="T20" fmla="*/ 15 w 70"/>
                    <a:gd name="T21" fmla="*/ 53 h 434"/>
                    <a:gd name="T22" fmla="*/ 18 w 70"/>
                    <a:gd name="T23" fmla="*/ 79 h 434"/>
                    <a:gd name="T24" fmla="*/ 18 w 70"/>
                    <a:gd name="T25" fmla="*/ 106 h 434"/>
                    <a:gd name="T26" fmla="*/ 16 w 70"/>
                    <a:gd name="T27" fmla="*/ 107 h 434"/>
                    <a:gd name="T28" fmla="*/ 13 w 70"/>
                    <a:gd name="T29" fmla="*/ 108 h 434"/>
                    <a:gd name="T30" fmla="*/ 12 w 70"/>
                    <a:gd name="T31" fmla="*/ 108 h 434"/>
                    <a:gd name="T32" fmla="*/ 10 w 70"/>
                    <a:gd name="T33" fmla="*/ 109 h 434"/>
                    <a:gd name="T34" fmla="*/ 9 w 70"/>
                    <a:gd name="T35" fmla="*/ 81 h 434"/>
                    <a:gd name="T36" fmla="*/ 7 w 70"/>
                    <a:gd name="T37" fmla="*/ 54 h 434"/>
                    <a:gd name="T38" fmla="*/ 4 w 70"/>
                    <a:gd name="T39" fmla="*/ 27 h 434"/>
                    <a:gd name="T40" fmla="*/ 0 w 70"/>
                    <a:gd name="T41" fmla="*/ 1 h 43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0"/>
                    <a:gd name="T64" fmla="*/ 0 h 434"/>
                    <a:gd name="T65" fmla="*/ 70 w 70"/>
                    <a:gd name="T66" fmla="*/ 434 h 43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0" h="434">
                      <a:moveTo>
                        <a:pt x="0" y="1"/>
                      </a:moveTo>
                      <a:lnTo>
                        <a:pt x="3" y="1"/>
                      </a:lnTo>
                      <a:lnTo>
                        <a:pt x="8" y="0"/>
                      </a:lnTo>
                      <a:lnTo>
                        <a:pt x="11" y="0"/>
                      </a:lnTo>
                      <a:lnTo>
                        <a:pt x="15" y="0"/>
                      </a:lnTo>
                      <a:lnTo>
                        <a:pt x="20" y="0"/>
                      </a:lnTo>
                      <a:lnTo>
                        <a:pt x="25" y="0"/>
                      </a:lnTo>
                      <a:lnTo>
                        <a:pt x="30" y="0"/>
                      </a:lnTo>
                      <a:lnTo>
                        <a:pt x="33" y="0"/>
                      </a:lnTo>
                      <a:lnTo>
                        <a:pt x="50" y="107"/>
                      </a:lnTo>
                      <a:lnTo>
                        <a:pt x="62" y="212"/>
                      </a:lnTo>
                      <a:lnTo>
                        <a:pt x="69" y="314"/>
                      </a:lnTo>
                      <a:lnTo>
                        <a:pt x="70" y="424"/>
                      </a:lnTo>
                      <a:lnTo>
                        <a:pt x="64" y="425"/>
                      </a:lnTo>
                      <a:lnTo>
                        <a:pt x="55" y="429"/>
                      </a:lnTo>
                      <a:lnTo>
                        <a:pt x="48" y="431"/>
                      </a:lnTo>
                      <a:lnTo>
                        <a:pt x="40" y="434"/>
                      </a:lnTo>
                      <a:lnTo>
                        <a:pt x="38" y="324"/>
                      </a:lnTo>
                      <a:lnTo>
                        <a:pt x="30" y="217"/>
                      </a:lnTo>
                      <a:lnTo>
                        <a:pt x="18" y="109"/>
                      </a:lnTo>
                      <a:lnTo>
                        <a:pt x="0" y="1"/>
                      </a:lnTo>
                      <a:close/>
                    </a:path>
                  </a:pathLst>
                </a:custGeom>
                <a:solidFill>
                  <a:srgbClr val="594435"/>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63" name="Freeform 72"/>
                <p:cNvSpPr>
                  <a:spLocks/>
                </p:cNvSpPr>
                <p:nvPr/>
              </p:nvSpPr>
              <p:spPr bwMode="auto">
                <a:xfrm>
                  <a:off x="2536" y="2450"/>
                  <a:ext cx="36" cy="217"/>
                </a:xfrm>
                <a:custGeom>
                  <a:avLst/>
                  <a:gdLst>
                    <a:gd name="T0" fmla="*/ 0 w 71"/>
                    <a:gd name="T1" fmla="*/ 1 h 434"/>
                    <a:gd name="T2" fmla="*/ 2 w 71"/>
                    <a:gd name="T3" fmla="*/ 1 h 434"/>
                    <a:gd name="T4" fmla="*/ 2 w 71"/>
                    <a:gd name="T5" fmla="*/ 0 h 434"/>
                    <a:gd name="T6" fmla="*/ 4 w 71"/>
                    <a:gd name="T7" fmla="*/ 0 h 434"/>
                    <a:gd name="T8" fmla="*/ 5 w 71"/>
                    <a:gd name="T9" fmla="*/ 0 h 434"/>
                    <a:gd name="T10" fmla="*/ 5 w 71"/>
                    <a:gd name="T11" fmla="*/ 0 h 434"/>
                    <a:gd name="T12" fmla="*/ 7 w 71"/>
                    <a:gd name="T13" fmla="*/ 0 h 434"/>
                    <a:gd name="T14" fmla="*/ 8 w 71"/>
                    <a:gd name="T15" fmla="*/ 0 h 434"/>
                    <a:gd name="T16" fmla="*/ 9 w 71"/>
                    <a:gd name="T17" fmla="*/ 0 h 434"/>
                    <a:gd name="T18" fmla="*/ 13 w 71"/>
                    <a:gd name="T19" fmla="*/ 27 h 434"/>
                    <a:gd name="T20" fmla="*/ 16 w 71"/>
                    <a:gd name="T21" fmla="*/ 53 h 434"/>
                    <a:gd name="T22" fmla="*/ 18 w 71"/>
                    <a:gd name="T23" fmla="*/ 79 h 434"/>
                    <a:gd name="T24" fmla="*/ 18 w 71"/>
                    <a:gd name="T25" fmla="*/ 106 h 434"/>
                    <a:gd name="T26" fmla="*/ 16 w 71"/>
                    <a:gd name="T27" fmla="*/ 107 h 434"/>
                    <a:gd name="T28" fmla="*/ 14 w 71"/>
                    <a:gd name="T29" fmla="*/ 108 h 434"/>
                    <a:gd name="T30" fmla="*/ 13 w 71"/>
                    <a:gd name="T31" fmla="*/ 108 h 434"/>
                    <a:gd name="T32" fmla="*/ 10 w 71"/>
                    <a:gd name="T33" fmla="*/ 109 h 434"/>
                    <a:gd name="T34" fmla="*/ 10 w 71"/>
                    <a:gd name="T35" fmla="*/ 81 h 434"/>
                    <a:gd name="T36" fmla="*/ 8 w 71"/>
                    <a:gd name="T37" fmla="*/ 54 h 434"/>
                    <a:gd name="T38" fmla="*/ 5 w 71"/>
                    <a:gd name="T39" fmla="*/ 27 h 434"/>
                    <a:gd name="T40" fmla="*/ 0 w 71"/>
                    <a:gd name="T41" fmla="*/ 1 h 43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1"/>
                    <a:gd name="T64" fmla="*/ 0 h 434"/>
                    <a:gd name="T65" fmla="*/ 71 w 71"/>
                    <a:gd name="T66" fmla="*/ 434 h 43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1" h="434">
                      <a:moveTo>
                        <a:pt x="0" y="1"/>
                      </a:moveTo>
                      <a:lnTo>
                        <a:pt x="5" y="1"/>
                      </a:lnTo>
                      <a:lnTo>
                        <a:pt x="8" y="0"/>
                      </a:lnTo>
                      <a:lnTo>
                        <a:pt x="13" y="0"/>
                      </a:lnTo>
                      <a:lnTo>
                        <a:pt x="17" y="0"/>
                      </a:lnTo>
                      <a:lnTo>
                        <a:pt x="20" y="0"/>
                      </a:lnTo>
                      <a:lnTo>
                        <a:pt x="25" y="0"/>
                      </a:lnTo>
                      <a:lnTo>
                        <a:pt x="30" y="0"/>
                      </a:lnTo>
                      <a:lnTo>
                        <a:pt x="35" y="0"/>
                      </a:lnTo>
                      <a:lnTo>
                        <a:pt x="52" y="107"/>
                      </a:lnTo>
                      <a:lnTo>
                        <a:pt x="62" y="212"/>
                      </a:lnTo>
                      <a:lnTo>
                        <a:pt x="69" y="314"/>
                      </a:lnTo>
                      <a:lnTo>
                        <a:pt x="71" y="424"/>
                      </a:lnTo>
                      <a:lnTo>
                        <a:pt x="64" y="425"/>
                      </a:lnTo>
                      <a:lnTo>
                        <a:pt x="55" y="429"/>
                      </a:lnTo>
                      <a:lnTo>
                        <a:pt x="49" y="431"/>
                      </a:lnTo>
                      <a:lnTo>
                        <a:pt x="40" y="434"/>
                      </a:lnTo>
                      <a:lnTo>
                        <a:pt x="39" y="324"/>
                      </a:lnTo>
                      <a:lnTo>
                        <a:pt x="30" y="217"/>
                      </a:lnTo>
                      <a:lnTo>
                        <a:pt x="18" y="109"/>
                      </a:lnTo>
                      <a:lnTo>
                        <a:pt x="0" y="1"/>
                      </a:lnTo>
                      <a:close/>
                    </a:path>
                  </a:pathLst>
                </a:custGeom>
                <a:solidFill>
                  <a:srgbClr val="544438"/>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64" name="Freeform 73"/>
                <p:cNvSpPr>
                  <a:spLocks/>
                </p:cNvSpPr>
                <p:nvPr/>
              </p:nvSpPr>
              <p:spPr bwMode="auto">
                <a:xfrm>
                  <a:off x="2534" y="2450"/>
                  <a:ext cx="35" cy="217"/>
                </a:xfrm>
                <a:custGeom>
                  <a:avLst/>
                  <a:gdLst>
                    <a:gd name="T0" fmla="*/ 0 w 71"/>
                    <a:gd name="T1" fmla="*/ 1 h 434"/>
                    <a:gd name="T2" fmla="*/ 0 w 71"/>
                    <a:gd name="T3" fmla="*/ 1 h 434"/>
                    <a:gd name="T4" fmla="*/ 2 w 71"/>
                    <a:gd name="T5" fmla="*/ 0 h 434"/>
                    <a:gd name="T6" fmla="*/ 3 w 71"/>
                    <a:gd name="T7" fmla="*/ 0 h 434"/>
                    <a:gd name="T8" fmla="*/ 3 w 71"/>
                    <a:gd name="T9" fmla="*/ 0 h 434"/>
                    <a:gd name="T10" fmla="*/ 5 w 71"/>
                    <a:gd name="T11" fmla="*/ 0 h 434"/>
                    <a:gd name="T12" fmla="*/ 6 w 71"/>
                    <a:gd name="T13" fmla="*/ 0 h 434"/>
                    <a:gd name="T14" fmla="*/ 7 w 71"/>
                    <a:gd name="T15" fmla="*/ 0 h 434"/>
                    <a:gd name="T16" fmla="*/ 8 w 71"/>
                    <a:gd name="T17" fmla="*/ 0 h 434"/>
                    <a:gd name="T18" fmla="*/ 12 w 71"/>
                    <a:gd name="T19" fmla="*/ 27 h 434"/>
                    <a:gd name="T20" fmla="*/ 15 w 71"/>
                    <a:gd name="T21" fmla="*/ 53 h 434"/>
                    <a:gd name="T22" fmla="*/ 17 w 71"/>
                    <a:gd name="T23" fmla="*/ 79 h 434"/>
                    <a:gd name="T24" fmla="*/ 17 w 71"/>
                    <a:gd name="T25" fmla="*/ 106 h 434"/>
                    <a:gd name="T26" fmla="*/ 16 w 71"/>
                    <a:gd name="T27" fmla="*/ 107 h 434"/>
                    <a:gd name="T28" fmla="*/ 13 w 71"/>
                    <a:gd name="T29" fmla="*/ 108 h 434"/>
                    <a:gd name="T30" fmla="*/ 12 w 71"/>
                    <a:gd name="T31" fmla="*/ 108 h 434"/>
                    <a:gd name="T32" fmla="*/ 10 w 71"/>
                    <a:gd name="T33" fmla="*/ 109 h 434"/>
                    <a:gd name="T34" fmla="*/ 9 w 71"/>
                    <a:gd name="T35" fmla="*/ 81 h 434"/>
                    <a:gd name="T36" fmla="*/ 7 w 71"/>
                    <a:gd name="T37" fmla="*/ 54 h 434"/>
                    <a:gd name="T38" fmla="*/ 4 w 71"/>
                    <a:gd name="T39" fmla="*/ 27 h 434"/>
                    <a:gd name="T40" fmla="*/ 0 w 71"/>
                    <a:gd name="T41" fmla="*/ 1 h 43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1"/>
                    <a:gd name="T64" fmla="*/ 0 h 434"/>
                    <a:gd name="T65" fmla="*/ 71 w 71"/>
                    <a:gd name="T66" fmla="*/ 434 h 43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1" h="434">
                      <a:moveTo>
                        <a:pt x="0" y="1"/>
                      </a:moveTo>
                      <a:lnTo>
                        <a:pt x="3" y="1"/>
                      </a:lnTo>
                      <a:lnTo>
                        <a:pt x="8" y="0"/>
                      </a:lnTo>
                      <a:lnTo>
                        <a:pt x="12" y="0"/>
                      </a:lnTo>
                      <a:lnTo>
                        <a:pt x="15" y="0"/>
                      </a:lnTo>
                      <a:lnTo>
                        <a:pt x="20" y="0"/>
                      </a:lnTo>
                      <a:lnTo>
                        <a:pt x="25" y="0"/>
                      </a:lnTo>
                      <a:lnTo>
                        <a:pt x="28" y="0"/>
                      </a:lnTo>
                      <a:lnTo>
                        <a:pt x="33" y="0"/>
                      </a:lnTo>
                      <a:lnTo>
                        <a:pt x="50" y="107"/>
                      </a:lnTo>
                      <a:lnTo>
                        <a:pt x="62" y="212"/>
                      </a:lnTo>
                      <a:lnTo>
                        <a:pt x="69" y="314"/>
                      </a:lnTo>
                      <a:lnTo>
                        <a:pt x="71" y="424"/>
                      </a:lnTo>
                      <a:lnTo>
                        <a:pt x="64" y="425"/>
                      </a:lnTo>
                      <a:lnTo>
                        <a:pt x="55" y="429"/>
                      </a:lnTo>
                      <a:lnTo>
                        <a:pt x="49" y="431"/>
                      </a:lnTo>
                      <a:lnTo>
                        <a:pt x="40" y="434"/>
                      </a:lnTo>
                      <a:lnTo>
                        <a:pt x="39" y="324"/>
                      </a:lnTo>
                      <a:lnTo>
                        <a:pt x="30" y="217"/>
                      </a:lnTo>
                      <a:lnTo>
                        <a:pt x="18" y="109"/>
                      </a:lnTo>
                      <a:lnTo>
                        <a:pt x="0" y="1"/>
                      </a:lnTo>
                      <a:close/>
                    </a:path>
                  </a:pathLst>
                </a:custGeom>
                <a:solidFill>
                  <a:srgbClr val="4C443A"/>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65" name="Freeform 74"/>
                <p:cNvSpPr>
                  <a:spLocks/>
                </p:cNvSpPr>
                <p:nvPr/>
              </p:nvSpPr>
              <p:spPr bwMode="auto">
                <a:xfrm>
                  <a:off x="2531" y="2450"/>
                  <a:ext cx="35" cy="217"/>
                </a:xfrm>
                <a:custGeom>
                  <a:avLst/>
                  <a:gdLst>
                    <a:gd name="T0" fmla="*/ 0 w 71"/>
                    <a:gd name="T1" fmla="*/ 1 h 434"/>
                    <a:gd name="T2" fmla="*/ 0 w 71"/>
                    <a:gd name="T3" fmla="*/ 1 h 434"/>
                    <a:gd name="T4" fmla="*/ 2 w 71"/>
                    <a:gd name="T5" fmla="*/ 0 h 434"/>
                    <a:gd name="T6" fmla="*/ 3 w 71"/>
                    <a:gd name="T7" fmla="*/ 0 h 434"/>
                    <a:gd name="T8" fmla="*/ 3 w 71"/>
                    <a:gd name="T9" fmla="*/ 0 h 434"/>
                    <a:gd name="T10" fmla="*/ 5 w 71"/>
                    <a:gd name="T11" fmla="*/ 0 h 434"/>
                    <a:gd name="T12" fmla="*/ 6 w 71"/>
                    <a:gd name="T13" fmla="*/ 0 h 434"/>
                    <a:gd name="T14" fmla="*/ 7 w 71"/>
                    <a:gd name="T15" fmla="*/ 0 h 434"/>
                    <a:gd name="T16" fmla="*/ 8 w 71"/>
                    <a:gd name="T17" fmla="*/ 0 h 434"/>
                    <a:gd name="T18" fmla="*/ 12 w 71"/>
                    <a:gd name="T19" fmla="*/ 27 h 434"/>
                    <a:gd name="T20" fmla="*/ 15 w 71"/>
                    <a:gd name="T21" fmla="*/ 53 h 434"/>
                    <a:gd name="T22" fmla="*/ 17 w 71"/>
                    <a:gd name="T23" fmla="*/ 79 h 434"/>
                    <a:gd name="T24" fmla="*/ 17 w 71"/>
                    <a:gd name="T25" fmla="*/ 106 h 434"/>
                    <a:gd name="T26" fmla="*/ 16 w 71"/>
                    <a:gd name="T27" fmla="*/ 107 h 434"/>
                    <a:gd name="T28" fmla="*/ 14 w 71"/>
                    <a:gd name="T29" fmla="*/ 108 h 434"/>
                    <a:gd name="T30" fmla="*/ 12 w 71"/>
                    <a:gd name="T31" fmla="*/ 108 h 434"/>
                    <a:gd name="T32" fmla="*/ 10 w 71"/>
                    <a:gd name="T33" fmla="*/ 109 h 434"/>
                    <a:gd name="T34" fmla="*/ 9 w 71"/>
                    <a:gd name="T35" fmla="*/ 81 h 434"/>
                    <a:gd name="T36" fmla="*/ 7 w 71"/>
                    <a:gd name="T37" fmla="*/ 54 h 434"/>
                    <a:gd name="T38" fmla="*/ 4 w 71"/>
                    <a:gd name="T39" fmla="*/ 27 h 434"/>
                    <a:gd name="T40" fmla="*/ 0 w 71"/>
                    <a:gd name="T41" fmla="*/ 1 h 43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1"/>
                    <a:gd name="T64" fmla="*/ 0 h 434"/>
                    <a:gd name="T65" fmla="*/ 71 w 71"/>
                    <a:gd name="T66" fmla="*/ 434 h 43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1" h="434">
                      <a:moveTo>
                        <a:pt x="0" y="1"/>
                      </a:moveTo>
                      <a:lnTo>
                        <a:pt x="3" y="1"/>
                      </a:lnTo>
                      <a:lnTo>
                        <a:pt x="8" y="0"/>
                      </a:lnTo>
                      <a:lnTo>
                        <a:pt x="12" y="0"/>
                      </a:lnTo>
                      <a:lnTo>
                        <a:pt x="15" y="0"/>
                      </a:lnTo>
                      <a:lnTo>
                        <a:pt x="20" y="0"/>
                      </a:lnTo>
                      <a:lnTo>
                        <a:pt x="25" y="0"/>
                      </a:lnTo>
                      <a:lnTo>
                        <a:pt x="30" y="0"/>
                      </a:lnTo>
                      <a:lnTo>
                        <a:pt x="34" y="0"/>
                      </a:lnTo>
                      <a:lnTo>
                        <a:pt x="51" y="107"/>
                      </a:lnTo>
                      <a:lnTo>
                        <a:pt x="62" y="212"/>
                      </a:lnTo>
                      <a:lnTo>
                        <a:pt x="69" y="314"/>
                      </a:lnTo>
                      <a:lnTo>
                        <a:pt x="71" y="424"/>
                      </a:lnTo>
                      <a:lnTo>
                        <a:pt x="64" y="425"/>
                      </a:lnTo>
                      <a:lnTo>
                        <a:pt x="56" y="429"/>
                      </a:lnTo>
                      <a:lnTo>
                        <a:pt x="49" y="431"/>
                      </a:lnTo>
                      <a:lnTo>
                        <a:pt x="40" y="434"/>
                      </a:lnTo>
                      <a:lnTo>
                        <a:pt x="39" y="324"/>
                      </a:lnTo>
                      <a:lnTo>
                        <a:pt x="30" y="217"/>
                      </a:lnTo>
                      <a:lnTo>
                        <a:pt x="19" y="109"/>
                      </a:lnTo>
                      <a:lnTo>
                        <a:pt x="0" y="1"/>
                      </a:lnTo>
                      <a:close/>
                    </a:path>
                  </a:pathLst>
                </a:custGeom>
                <a:solidFill>
                  <a:srgbClr val="44423D"/>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66" name="Freeform 75"/>
                <p:cNvSpPr>
                  <a:spLocks/>
                </p:cNvSpPr>
                <p:nvPr/>
              </p:nvSpPr>
              <p:spPr bwMode="auto">
                <a:xfrm>
                  <a:off x="2528" y="2450"/>
                  <a:ext cx="35" cy="217"/>
                </a:xfrm>
                <a:custGeom>
                  <a:avLst/>
                  <a:gdLst>
                    <a:gd name="T0" fmla="*/ 0 w 71"/>
                    <a:gd name="T1" fmla="*/ 1 h 434"/>
                    <a:gd name="T2" fmla="*/ 0 w 71"/>
                    <a:gd name="T3" fmla="*/ 1 h 434"/>
                    <a:gd name="T4" fmla="*/ 2 w 71"/>
                    <a:gd name="T5" fmla="*/ 0 h 434"/>
                    <a:gd name="T6" fmla="*/ 3 w 71"/>
                    <a:gd name="T7" fmla="*/ 0 h 434"/>
                    <a:gd name="T8" fmla="*/ 3 w 71"/>
                    <a:gd name="T9" fmla="*/ 0 h 434"/>
                    <a:gd name="T10" fmla="*/ 4 w 71"/>
                    <a:gd name="T11" fmla="*/ 0 h 434"/>
                    <a:gd name="T12" fmla="*/ 6 w 71"/>
                    <a:gd name="T13" fmla="*/ 0 h 434"/>
                    <a:gd name="T14" fmla="*/ 7 w 71"/>
                    <a:gd name="T15" fmla="*/ 0 h 434"/>
                    <a:gd name="T16" fmla="*/ 8 w 71"/>
                    <a:gd name="T17" fmla="*/ 0 h 434"/>
                    <a:gd name="T18" fmla="*/ 12 w 71"/>
                    <a:gd name="T19" fmla="*/ 27 h 434"/>
                    <a:gd name="T20" fmla="*/ 15 w 71"/>
                    <a:gd name="T21" fmla="*/ 53 h 434"/>
                    <a:gd name="T22" fmla="*/ 17 w 71"/>
                    <a:gd name="T23" fmla="*/ 79 h 434"/>
                    <a:gd name="T24" fmla="*/ 17 w 71"/>
                    <a:gd name="T25" fmla="*/ 106 h 434"/>
                    <a:gd name="T26" fmla="*/ 15 w 71"/>
                    <a:gd name="T27" fmla="*/ 107 h 434"/>
                    <a:gd name="T28" fmla="*/ 13 w 71"/>
                    <a:gd name="T29" fmla="*/ 108 h 434"/>
                    <a:gd name="T30" fmla="*/ 11 w 71"/>
                    <a:gd name="T31" fmla="*/ 108 h 434"/>
                    <a:gd name="T32" fmla="*/ 9 w 71"/>
                    <a:gd name="T33" fmla="*/ 109 h 434"/>
                    <a:gd name="T34" fmla="*/ 9 w 71"/>
                    <a:gd name="T35" fmla="*/ 81 h 434"/>
                    <a:gd name="T36" fmla="*/ 7 w 71"/>
                    <a:gd name="T37" fmla="*/ 54 h 434"/>
                    <a:gd name="T38" fmla="*/ 4 w 71"/>
                    <a:gd name="T39" fmla="*/ 27 h 434"/>
                    <a:gd name="T40" fmla="*/ 0 w 71"/>
                    <a:gd name="T41" fmla="*/ 1 h 43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1"/>
                    <a:gd name="T64" fmla="*/ 0 h 434"/>
                    <a:gd name="T65" fmla="*/ 71 w 71"/>
                    <a:gd name="T66" fmla="*/ 434 h 43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1" h="434">
                      <a:moveTo>
                        <a:pt x="0" y="1"/>
                      </a:moveTo>
                      <a:lnTo>
                        <a:pt x="3" y="1"/>
                      </a:lnTo>
                      <a:lnTo>
                        <a:pt x="8" y="0"/>
                      </a:lnTo>
                      <a:lnTo>
                        <a:pt x="12" y="0"/>
                      </a:lnTo>
                      <a:lnTo>
                        <a:pt x="15" y="0"/>
                      </a:lnTo>
                      <a:lnTo>
                        <a:pt x="19" y="0"/>
                      </a:lnTo>
                      <a:lnTo>
                        <a:pt x="24" y="0"/>
                      </a:lnTo>
                      <a:lnTo>
                        <a:pt x="29" y="0"/>
                      </a:lnTo>
                      <a:lnTo>
                        <a:pt x="34" y="0"/>
                      </a:lnTo>
                      <a:lnTo>
                        <a:pt x="51" y="107"/>
                      </a:lnTo>
                      <a:lnTo>
                        <a:pt x="62" y="212"/>
                      </a:lnTo>
                      <a:lnTo>
                        <a:pt x="69" y="314"/>
                      </a:lnTo>
                      <a:lnTo>
                        <a:pt x="71" y="424"/>
                      </a:lnTo>
                      <a:lnTo>
                        <a:pt x="62" y="425"/>
                      </a:lnTo>
                      <a:lnTo>
                        <a:pt x="54" y="429"/>
                      </a:lnTo>
                      <a:lnTo>
                        <a:pt x="47" y="431"/>
                      </a:lnTo>
                      <a:lnTo>
                        <a:pt x="39" y="434"/>
                      </a:lnTo>
                      <a:lnTo>
                        <a:pt x="37" y="324"/>
                      </a:lnTo>
                      <a:lnTo>
                        <a:pt x="30" y="217"/>
                      </a:lnTo>
                      <a:lnTo>
                        <a:pt x="17" y="109"/>
                      </a:lnTo>
                      <a:lnTo>
                        <a:pt x="0" y="1"/>
                      </a:lnTo>
                      <a:close/>
                    </a:path>
                  </a:pathLst>
                </a:custGeom>
                <a:solidFill>
                  <a:srgbClr val="424444"/>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67" name="Freeform 76"/>
                <p:cNvSpPr>
                  <a:spLocks/>
                </p:cNvSpPr>
                <p:nvPr/>
              </p:nvSpPr>
              <p:spPr bwMode="auto">
                <a:xfrm>
                  <a:off x="2525" y="2450"/>
                  <a:ext cx="35" cy="217"/>
                </a:xfrm>
                <a:custGeom>
                  <a:avLst/>
                  <a:gdLst>
                    <a:gd name="T0" fmla="*/ 0 w 71"/>
                    <a:gd name="T1" fmla="*/ 1 h 434"/>
                    <a:gd name="T2" fmla="*/ 3 w 71"/>
                    <a:gd name="T3" fmla="*/ 0 h 434"/>
                    <a:gd name="T4" fmla="*/ 8 w 71"/>
                    <a:gd name="T5" fmla="*/ 0 h 434"/>
                    <a:gd name="T6" fmla="*/ 12 w 71"/>
                    <a:gd name="T7" fmla="*/ 27 h 434"/>
                    <a:gd name="T8" fmla="*/ 15 w 71"/>
                    <a:gd name="T9" fmla="*/ 53 h 434"/>
                    <a:gd name="T10" fmla="*/ 17 w 71"/>
                    <a:gd name="T11" fmla="*/ 79 h 434"/>
                    <a:gd name="T12" fmla="*/ 17 w 71"/>
                    <a:gd name="T13" fmla="*/ 106 h 434"/>
                    <a:gd name="T14" fmla="*/ 10 w 71"/>
                    <a:gd name="T15" fmla="*/ 109 h 434"/>
                    <a:gd name="T16" fmla="*/ 9 w 71"/>
                    <a:gd name="T17" fmla="*/ 81 h 434"/>
                    <a:gd name="T18" fmla="*/ 7 w 71"/>
                    <a:gd name="T19" fmla="*/ 54 h 434"/>
                    <a:gd name="T20" fmla="*/ 4 w 71"/>
                    <a:gd name="T21" fmla="*/ 27 h 434"/>
                    <a:gd name="T22" fmla="*/ 0 w 71"/>
                    <a:gd name="T23" fmla="*/ 1 h 43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1"/>
                    <a:gd name="T37" fmla="*/ 0 h 434"/>
                    <a:gd name="T38" fmla="*/ 71 w 71"/>
                    <a:gd name="T39" fmla="*/ 434 h 43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1" h="434">
                      <a:moveTo>
                        <a:pt x="0" y="1"/>
                      </a:moveTo>
                      <a:lnTo>
                        <a:pt x="15" y="0"/>
                      </a:lnTo>
                      <a:lnTo>
                        <a:pt x="34" y="0"/>
                      </a:lnTo>
                      <a:lnTo>
                        <a:pt x="51" y="107"/>
                      </a:lnTo>
                      <a:lnTo>
                        <a:pt x="63" y="212"/>
                      </a:lnTo>
                      <a:lnTo>
                        <a:pt x="69" y="314"/>
                      </a:lnTo>
                      <a:lnTo>
                        <a:pt x="71" y="424"/>
                      </a:lnTo>
                      <a:lnTo>
                        <a:pt x="41" y="434"/>
                      </a:lnTo>
                      <a:lnTo>
                        <a:pt x="39" y="324"/>
                      </a:lnTo>
                      <a:lnTo>
                        <a:pt x="31" y="217"/>
                      </a:lnTo>
                      <a:lnTo>
                        <a:pt x="19" y="109"/>
                      </a:lnTo>
                      <a:lnTo>
                        <a:pt x="0" y="1"/>
                      </a:lnTo>
                      <a:close/>
                    </a:path>
                  </a:pathLst>
                </a:custGeom>
                <a:solidFill>
                  <a:srgbClr val="3A4447"/>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68" name="Freeform 77"/>
                <p:cNvSpPr>
                  <a:spLocks/>
                </p:cNvSpPr>
                <p:nvPr/>
              </p:nvSpPr>
              <p:spPr bwMode="auto">
                <a:xfrm>
                  <a:off x="2556" y="1974"/>
                  <a:ext cx="689" cy="764"/>
                </a:xfrm>
                <a:custGeom>
                  <a:avLst/>
                  <a:gdLst>
                    <a:gd name="T0" fmla="*/ 0 w 1379"/>
                    <a:gd name="T1" fmla="*/ 8 h 1527"/>
                    <a:gd name="T2" fmla="*/ 85 w 1379"/>
                    <a:gd name="T3" fmla="*/ 0 h 1527"/>
                    <a:gd name="T4" fmla="*/ 340 w 1379"/>
                    <a:gd name="T5" fmla="*/ 19 h 1527"/>
                    <a:gd name="T6" fmla="*/ 344 w 1379"/>
                    <a:gd name="T7" fmla="*/ 350 h 1527"/>
                    <a:gd name="T8" fmla="*/ 306 w 1379"/>
                    <a:gd name="T9" fmla="*/ 351 h 1527"/>
                    <a:gd name="T10" fmla="*/ 85 w 1379"/>
                    <a:gd name="T11" fmla="*/ 381 h 1527"/>
                    <a:gd name="T12" fmla="*/ 19 w 1379"/>
                    <a:gd name="T13" fmla="*/ 367 h 1527"/>
                    <a:gd name="T14" fmla="*/ 19 w 1379"/>
                    <a:gd name="T15" fmla="*/ 354 h 1527"/>
                    <a:gd name="T16" fmla="*/ 2 w 1379"/>
                    <a:gd name="T17" fmla="*/ 354 h 1527"/>
                    <a:gd name="T18" fmla="*/ 0 w 1379"/>
                    <a:gd name="T19" fmla="*/ 8 h 152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79"/>
                    <a:gd name="T31" fmla="*/ 0 h 1527"/>
                    <a:gd name="T32" fmla="*/ 1379 w 1379"/>
                    <a:gd name="T33" fmla="*/ 1527 h 152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79" h="1527">
                      <a:moveTo>
                        <a:pt x="0" y="35"/>
                      </a:moveTo>
                      <a:lnTo>
                        <a:pt x="340" y="0"/>
                      </a:lnTo>
                      <a:lnTo>
                        <a:pt x="1362" y="77"/>
                      </a:lnTo>
                      <a:lnTo>
                        <a:pt x="1379" y="1400"/>
                      </a:lnTo>
                      <a:lnTo>
                        <a:pt x="1226" y="1405"/>
                      </a:lnTo>
                      <a:lnTo>
                        <a:pt x="340" y="1527"/>
                      </a:lnTo>
                      <a:lnTo>
                        <a:pt x="77" y="1468"/>
                      </a:lnTo>
                      <a:lnTo>
                        <a:pt x="77" y="1417"/>
                      </a:lnTo>
                      <a:lnTo>
                        <a:pt x="8" y="1417"/>
                      </a:lnTo>
                      <a:lnTo>
                        <a:pt x="0" y="35"/>
                      </a:lnTo>
                      <a:close/>
                    </a:path>
                  </a:pathLst>
                </a:custGeom>
                <a:solidFill>
                  <a:srgbClr val="3A4447"/>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69" name="Freeform 78"/>
                <p:cNvSpPr>
                  <a:spLocks/>
                </p:cNvSpPr>
                <p:nvPr/>
              </p:nvSpPr>
              <p:spPr bwMode="auto">
                <a:xfrm>
                  <a:off x="2762" y="1824"/>
                  <a:ext cx="1058" cy="981"/>
                </a:xfrm>
                <a:custGeom>
                  <a:avLst/>
                  <a:gdLst>
                    <a:gd name="T0" fmla="*/ 304 w 2116"/>
                    <a:gd name="T1" fmla="*/ 3 h 1963"/>
                    <a:gd name="T2" fmla="*/ 324 w 2116"/>
                    <a:gd name="T3" fmla="*/ 8 h 1963"/>
                    <a:gd name="T4" fmla="*/ 342 w 2116"/>
                    <a:gd name="T5" fmla="*/ 14 h 1963"/>
                    <a:gd name="T6" fmla="*/ 357 w 2116"/>
                    <a:gd name="T7" fmla="*/ 20 h 1963"/>
                    <a:gd name="T8" fmla="*/ 370 w 2116"/>
                    <a:gd name="T9" fmla="*/ 27 h 1963"/>
                    <a:gd name="T10" fmla="*/ 381 w 2116"/>
                    <a:gd name="T11" fmla="*/ 38 h 1963"/>
                    <a:gd name="T12" fmla="*/ 392 w 2116"/>
                    <a:gd name="T13" fmla="*/ 52 h 1963"/>
                    <a:gd name="T14" fmla="*/ 402 w 2116"/>
                    <a:gd name="T15" fmla="*/ 70 h 1963"/>
                    <a:gd name="T16" fmla="*/ 523 w 2116"/>
                    <a:gd name="T17" fmla="*/ 149 h 1963"/>
                    <a:gd name="T18" fmla="*/ 528 w 2116"/>
                    <a:gd name="T19" fmla="*/ 206 h 1963"/>
                    <a:gd name="T20" fmla="*/ 529 w 2116"/>
                    <a:gd name="T21" fmla="*/ 266 h 1963"/>
                    <a:gd name="T22" fmla="*/ 525 w 2116"/>
                    <a:gd name="T23" fmla="*/ 323 h 1963"/>
                    <a:gd name="T24" fmla="*/ 520 w 2116"/>
                    <a:gd name="T25" fmla="*/ 373 h 1963"/>
                    <a:gd name="T26" fmla="*/ 355 w 2116"/>
                    <a:gd name="T27" fmla="*/ 415 h 1963"/>
                    <a:gd name="T28" fmla="*/ 372 w 2116"/>
                    <a:gd name="T29" fmla="*/ 421 h 1963"/>
                    <a:gd name="T30" fmla="*/ 386 w 2116"/>
                    <a:gd name="T31" fmla="*/ 428 h 1963"/>
                    <a:gd name="T32" fmla="*/ 396 w 2116"/>
                    <a:gd name="T33" fmla="*/ 434 h 1963"/>
                    <a:gd name="T34" fmla="*/ 403 w 2116"/>
                    <a:gd name="T35" fmla="*/ 442 h 1963"/>
                    <a:gd name="T36" fmla="*/ 404 w 2116"/>
                    <a:gd name="T37" fmla="*/ 450 h 1963"/>
                    <a:gd name="T38" fmla="*/ 401 w 2116"/>
                    <a:gd name="T39" fmla="*/ 458 h 1963"/>
                    <a:gd name="T40" fmla="*/ 393 w 2116"/>
                    <a:gd name="T41" fmla="*/ 466 h 1963"/>
                    <a:gd name="T42" fmla="*/ 379 w 2116"/>
                    <a:gd name="T43" fmla="*/ 474 h 1963"/>
                    <a:gd name="T44" fmla="*/ 222 w 2116"/>
                    <a:gd name="T45" fmla="*/ 484 h 1963"/>
                    <a:gd name="T46" fmla="*/ 206 w 2116"/>
                    <a:gd name="T47" fmla="*/ 484 h 1963"/>
                    <a:gd name="T48" fmla="*/ 188 w 2116"/>
                    <a:gd name="T49" fmla="*/ 484 h 1963"/>
                    <a:gd name="T50" fmla="*/ 169 w 2116"/>
                    <a:gd name="T51" fmla="*/ 484 h 1963"/>
                    <a:gd name="T52" fmla="*/ 149 w 2116"/>
                    <a:gd name="T53" fmla="*/ 484 h 1963"/>
                    <a:gd name="T54" fmla="*/ 131 w 2116"/>
                    <a:gd name="T55" fmla="*/ 482 h 1963"/>
                    <a:gd name="T56" fmla="*/ 113 w 2116"/>
                    <a:gd name="T57" fmla="*/ 478 h 1963"/>
                    <a:gd name="T58" fmla="*/ 98 w 2116"/>
                    <a:gd name="T59" fmla="*/ 472 h 1963"/>
                    <a:gd name="T60" fmla="*/ 86 w 2116"/>
                    <a:gd name="T61" fmla="*/ 463 h 1963"/>
                    <a:gd name="T62" fmla="*/ 124 w 2116"/>
                    <a:gd name="T63" fmla="*/ 448 h 1963"/>
                    <a:gd name="T64" fmla="*/ 129 w 2116"/>
                    <a:gd name="T65" fmla="*/ 425 h 1963"/>
                    <a:gd name="T66" fmla="*/ 100 w 2116"/>
                    <a:gd name="T67" fmla="*/ 409 h 1963"/>
                    <a:gd name="T68" fmla="*/ 91 w 2116"/>
                    <a:gd name="T69" fmla="*/ 408 h 1963"/>
                    <a:gd name="T70" fmla="*/ 80 w 2116"/>
                    <a:gd name="T71" fmla="*/ 406 h 1963"/>
                    <a:gd name="T72" fmla="*/ 69 w 2116"/>
                    <a:gd name="T73" fmla="*/ 404 h 1963"/>
                    <a:gd name="T74" fmla="*/ 57 w 2116"/>
                    <a:gd name="T75" fmla="*/ 401 h 1963"/>
                    <a:gd name="T76" fmla="*/ 45 w 2116"/>
                    <a:gd name="T77" fmla="*/ 397 h 1963"/>
                    <a:gd name="T78" fmla="*/ 31 w 2116"/>
                    <a:gd name="T79" fmla="*/ 391 h 1963"/>
                    <a:gd name="T80" fmla="*/ 17 w 2116"/>
                    <a:gd name="T81" fmla="*/ 386 h 1963"/>
                    <a:gd name="T82" fmla="*/ 3 w 2116"/>
                    <a:gd name="T83" fmla="*/ 341 h 1963"/>
                    <a:gd name="T84" fmla="*/ 1 w 2116"/>
                    <a:gd name="T85" fmla="*/ 265 h 1963"/>
                    <a:gd name="T86" fmla="*/ 1 w 2116"/>
                    <a:gd name="T87" fmla="*/ 194 h 1963"/>
                    <a:gd name="T88" fmla="*/ 5 w 2116"/>
                    <a:gd name="T89" fmla="*/ 123 h 1963"/>
                    <a:gd name="T90" fmla="*/ 17 w 2116"/>
                    <a:gd name="T91" fmla="*/ 49 h 1963"/>
                    <a:gd name="T92" fmla="*/ 33 w 2116"/>
                    <a:gd name="T93" fmla="*/ 45 h 1963"/>
                    <a:gd name="T94" fmla="*/ 50 w 2116"/>
                    <a:gd name="T95" fmla="*/ 41 h 1963"/>
                    <a:gd name="T96" fmla="*/ 67 w 2116"/>
                    <a:gd name="T97" fmla="*/ 38 h 1963"/>
                    <a:gd name="T98" fmla="*/ 85 w 2116"/>
                    <a:gd name="T99" fmla="*/ 34 h 1963"/>
                    <a:gd name="T100" fmla="*/ 102 w 2116"/>
                    <a:gd name="T101" fmla="*/ 31 h 1963"/>
                    <a:gd name="T102" fmla="*/ 119 w 2116"/>
                    <a:gd name="T103" fmla="*/ 28 h 1963"/>
                    <a:gd name="T104" fmla="*/ 137 w 2116"/>
                    <a:gd name="T105" fmla="*/ 25 h 1963"/>
                    <a:gd name="T106" fmla="*/ 154 w 2116"/>
                    <a:gd name="T107" fmla="*/ 22 h 1963"/>
                    <a:gd name="T108" fmla="*/ 171 w 2116"/>
                    <a:gd name="T109" fmla="*/ 19 h 1963"/>
                    <a:gd name="T110" fmla="*/ 188 w 2116"/>
                    <a:gd name="T111" fmla="*/ 16 h 1963"/>
                    <a:gd name="T112" fmla="*/ 206 w 2116"/>
                    <a:gd name="T113" fmla="*/ 14 h 1963"/>
                    <a:gd name="T114" fmla="*/ 223 w 2116"/>
                    <a:gd name="T115" fmla="*/ 11 h 1963"/>
                    <a:gd name="T116" fmla="*/ 240 w 2116"/>
                    <a:gd name="T117" fmla="*/ 8 h 1963"/>
                    <a:gd name="T118" fmla="*/ 258 w 2116"/>
                    <a:gd name="T119" fmla="*/ 5 h 1963"/>
                    <a:gd name="T120" fmla="*/ 275 w 2116"/>
                    <a:gd name="T121" fmla="*/ 3 h 1963"/>
                    <a:gd name="T122" fmla="*/ 292 w 2116"/>
                    <a:gd name="T123" fmla="*/ 0 h 196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116"/>
                    <a:gd name="T187" fmla="*/ 0 h 1963"/>
                    <a:gd name="T188" fmla="*/ 2116 w 2116"/>
                    <a:gd name="T189" fmla="*/ 1963 h 196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116" h="1963">
                      <a:moveTo>
                        <a:pt x="1169" y="0"/>
                      </a:moveTo>
                      <a:lnTo>
                        <a:pt x="1216" y="12"/>
                      </a:lnTo>
                      <a:lnTo>
                        <a:pt x="1260" y="24"/>
                      </a:lnTo>
                      <a:lnTo>
                        <a:pt x="1299" y="35"/>
                      </a:lnTo>
                      <a:lnTo>
                        <a:pt x="1336" y="45"/>
                      </a:lnTo>
                      <a:lnTo>
                        <a:pt x="1369" y="56"/>
                      </a:lnTo>
                      <a:lnTo>
                        <a:pt x="1400" y="67"/>
                      </a:lnTo>
                      <a:lnTo>
                        <a:pt x="1428" y="81"/>
                      </a:lnTo>
                      <a:lnTo>
                        <a:pt x="1455" y="94"/>
                      </a:lnTo>
                      <a:lnTo>
                        <a:pt x="1481" y="111"/>
                      </a:lnTo>
                      <a:lnTo>
                        <a:pt x="1504" y="130"/>
                      </a:lnTo>
                      <a:lnTo>
                        <a:pt x="1526" y="153"/>
                      </a:lnTo>
                      <a:lnTo>
                        <a:pt x="1548" y="178"/>
                      </a:lnTo>
                      <a:lnTo>
                        <a:pt x="1568" y="209"/>
                      </a:lnTo>
                      <a:lnTo>
                        <a:pt x="1590" y="242"/>
                      </a:lnTo>
                      <a:lnTo>
                        <a:pt x="1610" y="281"/>
                      </a:lnTo>
                      <a:lnTo>
                        <a:pt x="1631" y="327"/>
                      </a:lnTo>
                      <a:lnTo>
                        <a:pt x="2090" y="598"/>
                      </a:lnTo>
                      <a:lnTo>
                        <a:pt x="2104" y="709"/>
                      </a:lnTo>
                      <a:lnTo>
                        <a:pt x="2112" y="825"/>
                      </a:lnTo>
                      <a:lnTo>
                        <a:pt x="2116" y="944"/>
                      </a:lnTo>
                      <a:lnTo>
                        <a:pt x="2114" y="1064"/>
                      </a:lnTo>
                      <a:lnTo>
                        <a:pt x="2107" y="1182"/>
                      </a:lnTo>
                      <a:lnTo>
                        <a:pt x="2099" y="1293"/>
                      </a:lnTo>
                      <a:lnTo>
                        <a:pt x="2089" y="1397"/>
                      </a:lnTo>
                      <a:lnTo>
                        <a:pt x="2077" y="1492"/>
                      </a:lnTo>
                      <a:lnTo>
                        <a:pt x="1649" y="1571"/>
                      </a:lnTo>
                      <a:lnTo>
                        <a:pt x="1422" y="1663"/>
                      </a:lnTo>
                      <a:lnTo>
                        <a:pt x="1457" y="1675"/>
                      </a:lnTo>
                      <a:lnTo>
                        <a:pt x="1491" y="1687"/>
                      </a:lnTo>
                      <a:lnTo>
                        <a:pt x="1519" y="1699"/>
                      </a:lnTo>
                      <a:lnTo>
                        <a:pt x="1546" y="1712"/>
                      </a:lnTo>
                      <a:lnTo>
                        <a:pt x="1568" y="1726"/>
                      </a:lnTo>
                      <a:lnTo>
                        <a:pt x="1587" y="1739"/>
                      </a:lnTo>
                      <a:lnTo>
                        <a:pt x="1602" y="1754"/>
                      </a:lnTo>
                      <a:lnTo>
                        <a:pt x="1612" y="1769"/>
                      </a:lnTo>
                      <a:lnTo>
                        <a:pt x="1619" y="1785"/>
                      </a:lnTo>
                      <a:lnTo>
                        <a:pt x="1619" y="1800"/>
                      </a:lnTo>
                      <a:lnTo>
                        <a:pt x="1615" y="1817"/>
                      </a:lnTo>
                      <a:lnTo>
                        <a:pt x="1607" y="1832"/>
                      </a:lnTo>
                      <a:lnTo>
                        <a:pt x="1593" y="1849"/>
                      </a:lnTo>
                      <a:lnTo>
                        <a:pt x="1573" y="1864"/>
                      </a:lnTo>
                      <a:lnTo>
                        <a:pt x="1548" y="1880"/>
                      </a:lnTo>
                      <a:lnTo>
                        <a:pt x="1516" y="1897"/>
                      </a:lnTo>
                      <a:lnTo>
                        <a:pt x="1285" y="1963"/>
                      </a:lnTo>
                      <a:lnTo>
                        <a:pt x="889" y="1936"/>
                      </a:lnTo>
                      <a:lnTo>
                        <a:pt x="859" y="1936"/>
                      </a:lnTo>
                      <a:lnTo>
                        <a:pt x="827" y="1936"/>
                      </a:lnTo>
                      <a:lnTo>
                        <a:pt x="792" y="1938"/>
                      </a:lnTo>
                      <a:lnTo>
                        <a:pt x="755" y="1938"/>
                      </a:lnTo>
                      <a:lnTo>
                        <a:pt x="716" y="1939"/>
                      </a:lnTo>
                      <a:lnTo>
                        <a:pt x="677" y="1939"/>
                      </a:lnTo>
                      <a:lnTo>
                        <a:pt x="637" y="1938"/>
                      </a:lnTo>
                      <a:lnTo>
                        <a:pt x="598" y="1936"/>
                      </a:lnTo>
                      <a:lnTo>
                        <a:pt x="559" y="1933"/>
                      </a:lnTo>
                      <a:lnTo>
                        <a:pt x="521" y="1928"/>
                      </a:lnTo>
                      <a:lnTo>
                        <a:pt x="485" y="1923"/>
                      </a:lnTo>
                      <a:lnTo>
                        <a:pt x="452" y="1912"/>
                      </a:lnTo>
                      <a:lnTo>
                        <a:pt x="420" y="1902"/>
                      </a:lnTo>
                      <a:lnTo>
                        <a:pt x="393" y="1889"/>
                      </a:lnTo>
                      <a:lnTo>
                        <a:pt x="367" y="1872"/>
                      </a:lnTo>
                      <a:lnTo>
                        <a:pt x="347" y="1852"/>
                      </a:lnTo>
                      <a:lnTo>
                        <a:pt x="396" y="1825"/>
                      </a:lnTo>
                      <a:lnTo>
                        <a:pt x="497" y="1795"/>
                      </a:lnTo>
                      <a:lnTo>
                        <a:pt x="569" y="1741"/>
                      </a:lnTo>
                      <a:lnTo>
                        <a:pt x="516" y="1700"/>
                      </a:lnTo>
                      <a:lnTo>
                        <a:pt x="421" y="1640"/>
                      </a:lnTo>
                      <a:lnTo>
                        <a:pt x="403" y="1638"/>
                      </a:lnTo>
                      <a:lnTo>
                        <a:pt x="384" y="1635"/>
                      </a:lnTo>
                      <a:lnTo>
                        <a:pt x="364" y="1633"/>
                      </a:lnTo>
                      <a:lnTo>
                        <a:pt x="344" y="1630"/>
                      </a:lnTo>
                      <a:lnTo>
                        <a:pt x="322" y="1626"/>
                      </a:lnTo>
                      <a:lnTo>
                        <a:pt x="300" y="1621"/>
                      </a:lnTo>
                      <a:lnTo>
                        <a:pt x="278" y="1616"/>
                      </a:lnTo>
                      <a:lnTo>
                        <a:pt x="255" y="1611"/>
                      </a:lnTo>
                      <a:lnTo>
                        <a:pt x="231" y="1604"/>
                      </a:lnTo>
                      <a:lnTo>
                        <a:pt x="206" y="1596"/>
                      </a:lnTo>
                      <a:lnTo>
                        <a:pt x="180" y="1588"/>
                      </a:lnTo>
                      <a:lnTo>
                        <a:pt x="153" y="1579"/>
                      </a:lnTo>
                      <a:lnTo>
                        <a:pt x="127" y="1567"/>
                      </a:lnTo>
                      <a:lnTo>
                        <a:pt x="98" y="1556"/>
                      </a:lnTo>
                      <a:lnTo>
                        <a:pt x="69" y="1544"/>
                      </a:lnTo>
                      <a:lnTo>
                        <a:pt x="39" y="1529"/>
                      </a:lnTo>
                      <a:lnTo>
                        <a:pt x="14" y="1365"/>
                      </a:lnTo>
                      <a:lnTo>
                        <a:pt x="7" y="1210"/>
                      </a:lnTo>
                      <a:lnTo>
                        <a:pt x="2" y="1062"/>
                      </a:lnTo>
                      <a:lnTo>
                        <a:pt x="0" y="919"/>
                      </a:lnTo>
                      <a:lnTo>
                        <a:pt x="2" y="778"/>
                      </a:lnTo>
                      <a:lnTo>
                        <a:pt x="7" y="638"/>
                      </a:lnTo>
                      <a:lnTo>
                        <a:pt x="20" y="495"/>
                      </a:lnTo>
                      <a:lnTo>
                        <a:pt x="39" y="348"/>
                      </a:lnTo>
                      <a:lnTo>
                        <a:pt x="66" y="197"/>
                      </a:lnTo>
                      <a:lnTo>
                        <a:pt x="100" y="189"/>
                      </a:lnTo>
                      <a:lnTo>
                        <a:pt x="135" y="182"/>
                      </a:lnTo>
                      <a:lnTo>
                        <a:pt x="169" y="173"/>
                      </a:lnTo>
                      <a:lnTo>
                        <a:pt x="202" y="167"/>
                      </a:lnTo>
                      <a:lnTo>
                        <a:pt x="238" y="160"/>
                      </a:lnTo>
                      <a:lnTo>
                        <a:pt x="271" y="152"/>
                      </a:lnTo>
                      <a:lnTo>
                        <a:pt x="307" y="145"/>
                      </a:lnTo>
                      <a:lnTo>
                        <a:pt x="340" y="138"/>
                      </a:lnTo>
                      <a:lnTo>
                        <a:pt x="376" y="131"/>
                      </a:lnTo>
                      <a:lnTo>
                        <a:pt x="409" y="126"/>
                      </a:lnTo>
                      <a:lnTo>
                        <a:pt x="443" y="120"/>
                      </a:lnTo>
                      <a:lnTo>
                        <a:pt x="479" y="113"/>
                      </a:lnTo>
                      <a:lnTo>
                        <a:pt x="512" y="106"/>
                      </a:lnTo>
                      <a:lnTo>
                        <a:pt x="548" y="101"/>
                      </a:lnTo>
                      <a:lnTo>
                        <a:pt x="581" y="94"/>
                      </a:lnTo>
                      <a:lnTo>
                        <a:pt x="617" y="89"/>
                      </a:lnTo>
                      <a:lnTo>
                        <a:pt x="650" y="82"/>
                      </a:lnTo>
                      <a:lnTo>
                        <a:pt x="686" y="77"/>
                      </a:lnTo>
                      <a:lnTo>
                        <a:pt x="719" y="72"/>
                      </a:lnTo>
                      <a:lnTo>
                        <a:pt x="755" y="66"/>
                      </a:lnTo>
                      <a:lnTo>
                        <a:pt x="788" y="61"/>
                      </a:lnTo>
                      <a:lnTo>
                        <a:pt x="824" y="56"/>
                      </a:lnTo>
                      <a:lnTo>
                        <a:pt x="857" y="51"/>
                      </a:lnTo>
                      <a:lnTo>
                        <a:pt x="893" y="44"/>
                      </a:lnTo>
                      <a:lnTo>
                        <a:pt x="927" y="39"/>
                      </a:lnTo>
                      <a:lnTo>
                        <a:pt x="962" y="34"/>
                      </a:lnTo>
                      <a:lnTo>
                        <a:pt x="996" y="29"/>
                      </a:lnTo>
                      <a:lnTo>
                        <a:pt x="1031" y="22"/>
                      </a:lnTo>
                      <a:lnTo>
                        <a:pt x="1065" y="17"/>
                      </a:lnTo>
                      <a:lnTo>
                        <a:pt x="1100" y="12"/>
                      </a:lnTo>
                      <a:lnTo>
                        <a:pt x="1134" y="5"/>
                      </a:lnTo>
                      <a:lnTo>
                        <a:pt x="1169" y="0"/>
                      </a:lnTo>
                      <a:close/>
                    </a:path>
                  </a:pathLst>
                </a:custGeom>
                <a:solidFill>
                  <a:srgbClr val="473A26"/>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70" name="Freeform 79"/>
                <p:cNvSpPr>
                  <a:spLocks/>
                </p:cNvSpPr>
                <p:nvPr/>
              </p:nvSpPr>
              <p:spPr bwMode="auto">
                <a:xfrm>
                  <a:off x="3410" y="1843"/>
                  <a:ext cx="11" cy="748"/>
                </a:xfrm>
                <a:custGeom>
                  <a:avLst/>
                  <a:gdLst>
                    <a:gd name="T0" fmla="*/ 2 w 24"/>
                    <a:gd name="T1" fmla="*/ 0 h 1497"/>
                    <a:gd name="T2" fmla="*/ 1 w 24"/>
                    <a:gd name="T3" fmla="*/ 58 h 1497"/>
                    <a:gd name="T4" fmla="*/ 0 w 24"/>
                    <a:gd name="T5" fmla="*/ 187 h 1497"/>
                    <a:gd name="T6" fmla="*/ 0 w 24"/>
                    <a:gd name="T7" fmla="*/ 315 h 1497"/>
                    <a:gd name="T8" fmla="*/ 1 w 24"/>
                    <a:gd name="T9" fmla="*/ 374 h 1497"/>
                    <a:gd name="T10" fmla="*/ 5 w 24"/>
                    <a:gd name="T11" fmla="*/ 373 h 1497"/>
                    <a:gd name="T12" fmla="*/ 4 w 24"/>
                    <a:gd name="T13" fmla="*/ 289 h 1497"/>
                    <a:gd name="T14" fmla="*/ 4 w 24"/>
                    <a:gd name="T15" fmla="*/ 208 h 1497"/>
                    <a:gd name="T16" fmla="*/ 5 w 24"/>
                    <a:gd name="T17" fmla="*/ 116 h 1497"/>
                    <a:gd name="T18" fmla="*/ 5 w 24"/>
                    <a:gd name="T19" fmla="*/ 0 h 1497"/>
                    <a:gd name="T20" fmla="*/ 2 w 24"/>
                    <a:gd name="T21" fmla="*/ 0 h 149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
                    <a:gd name="T34" fmla="*/ 0 h 1497"/>
                    <a:gd name="T35" fmla="*/ 24 w 24"/>
                    <a:gd name="T36" fmla="*/ 1497 h 149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 h="1497">
                      <a:moveTo>
                        <a:pt x="9" y="0"/>
                      </a:moveTo>
                      <a:lnTo>
                        <a:pt x="4" y="232"/>
                      </a:lnTo>
                      <a:lnTo>
                        <a:pt x="0" y="748"/>
                      </a:lnTo>
                      <a:lnTo>
                        <a:pt x="0" y="1263"/>
                      </a:lnTo>
                      <a:lnTo>
                        <a:pt x="5" y="1497"/>
                      </a:lnTo>
                      <a:lnTo>
                        <a:pt x="24" y="1495"/>
                      </a:lnTo>
                      <a:lnTo>
                        <a:pt x="17" y="1158"/>
                      </a:lnTo>
                      <a:lnTo>
                        <a:pt x="17" y="832"/>
                      </a:lnTo>
                      <a:lnTo>
                        <a:pt x="21" y="465"/>
                      </a:lnTo>
                      <a:lnTo>
                        <a:pt x="24" y="3"/>
                      </a:lnTo>
                      <a:lnTo>
                        <a:pt x="9" y="0"/>
                      </a:lnTo>
                      <a:close/>
                    </a:path>
                  </a:pathLst>
                </a:custGeom>
                <a:solidFill>
                  <a:srgbClr val="7C421C"/>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71" name="Freeform 80"/>
                <p:cNvSpPr>
                  <a:spLocks/>
                </p:cNvSpPr>
                <p:nvPr/>
              </p:nvSpPr>
              <p:spPr bwMode="auto">
                <a:xfrm>
                  <a:off x="3405" y="1842"/>
                  <a:ext cx="12" cy="748"/>
                </a:xfrm>
                <a:custGeom>
                  <a:avLst/>
                  <a:gdLst>
                    <a:gd name="T0" fmla="*/ 2 w 24"/>
                    <a:gd name="T1" fmla="*/ 0 h 1497"/>
                    <a:gd name="T2" fmla="*/ 1 w 24"/>
                    <a:gd name="T3" fmla="*/ 58 h 1497"/>
                    <a:gd name="T4" fmla="*/ 0 w 24"/>
                    <a:gd name="T5" fmla="*/ 187 h 1497"/>
                    <a:gd name="T6" fmla="*/ 0 w 24"/>
                    <a:gd name="T7" fmla="*/ 315 h 1497"/>
                    <a:gd name="T8" fmla="*/ 2 w 24"/>
                    <a:gd name="T9" fmla="*/ 374 h 1497"/>
                    <a:gd name="T10" fmla="*/ 2 w 24"/>
                    <a:gd name="T11" fmla="*/ 373 h 1497"/>
                    <a:gd name="T12" fmla="*/ 3 w 24"/>
                    <a:gd name="T13" fmla="*/ 373 h 1497"/>
                    <a:gd name="T14" fmla="*/ 5 w 24"/>
                    <a:gd name="T15" fmla="*/ 373 h 1497"/>
                    <a:gd name="T16" fmla="*/ 6 w 24"/>
                    <a:gd name="T17" fmla="*/ 373 h 1497"/>
                    <a:gd name="T18" fmla="*/ 5 w 24"/>
                    <a:gd name="T19" fmla="*/ 289 h 1497"/>
                    <a:gd name="T20" fmla="*/ 5 w 24"/>
                    <a:gd name="T21" fmla="*/ 208 h 1497"/>
                    <a:gd name="T22" fmla="*/ 5 w 24"/>
                    <a:gd name="T23" fmla="*/ 116 h 1497"/>
                    <a:gd name="T24" fmla="*/ 6 w 24"/>
                    <a:gd name="T25" fmla="*/ 1 h 1497"/>
                    <a:gd name="T26" fmla="*/ 5 w 24"/>
                    <a:gd name="T27" fmla="*/ 1 h 1497"/>
                    <a:gd name="T28" fmla="*/ 5 w 24"/>
                    <a:gd name="T29" fmla="*/ 0 h 1497"/>
                    <a:gd name="T30" fmla="*/ 3 w 24"/>
                    <a:gd name="T31" fmla="*/ 0 h 1497"/>
                    <a:gd name="T32" fmla="*/ 2 w 24"/>
                    <a:gd name="T33" fmla="*/ 0 h 149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4"/>
                    <a:gd name="T52" fmla="*/ 0 h 1497"/>
                    <a:gd name="T53" fmla="*/ 24 w 24"/>
                    <a:gd name="T54" fmla="*/ 1497 h 149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4" h="1497">
                      <a:moveTo>
                        <a:pt x="8" y="0"/>
                      </a:moveTo>
                      <a:lnTo>
                        <a:pt x="3" y="233"/>
                      </a:lnTo>
                      <a:lnTo>
                        <a:pt x="0" y="748"/>
                      </a:lnTo>
                      <a:lnTo>
                        <a:pt x="0" y="1263"/>
                      </a:lnTo>
                      <a:lnTo>
                        <a:pt x="5" y="1497"/>
                      </a:lnTo>
                      <a:lnTo>
                        <a:pt x="8" y="1495"/>
                      </a:lnTo>
                      <a:lnTo>
                        <a:pt x="13" y="1495"/>
                      </a:lnTo>
                      <a:lnTo>
                        <a:pt x="18" y="1495"/>
                      </a:lnTo>
                      <a:lnTo>
                        <a:pt x="24" y="1495"/>
                      </a:lnTo>
                      <a:lnTo>
                        <a:pt x="17" y="1159"/>
                      </a:lnTo>
                      <a:lnTo>
                        <a:pt x="17" y="834"/>
                      </a:lnTo>
                      <a:lnTo>
                        <a:pt x="18" y="467"/>
                      </a:lnTo>
                      <a:lnTo>
                        <a:pt x="24" y="5"/>
                      </a:lnTo>
                      <a:lnTo>
                        <a:pt x="20" y="4"/>
                      </a:lnTo>
                      <a:lnTo>
                        <a:pt x="17" y="2"/>
                      </a:lnTo>
                      <a:lnTo>
                        <a:pt x="12" y="2"/>
                      </a:lnTo>
                      <a:lnTo>
                        <a:pt x="8" y="0"/>
                      </a:lnTo>
                      <a:close/>
                    </a:path>
                  </a:pathLst>
                </a:custGeom>
                <a:solidFill>
                  <a:srgbClr val="77421E"/>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72" name="Freeform 81"/>
                <p:cNvSpPr>
                  <a:spLocks/>
                </p:cNvSpPr>
                <p:nvPr/>
              </p:nvSpPr>
              <p:spPr bwMode="auto">
                <a:xfrm>
                  <a:off x="3400" y="1841"/>
                  <a:ext cx="14" cy="748"/>
                </a:xfrm>
                <a:custGeom>
                  <a:avLst/>
                  <a:gdLst>
                    <a:gd name="T0" fmla="*/ 3 w 25"/>
                    <a:gd name="T1" fmla="*/ 0 h 1496"/>
                    <a:gd name="T2" fmla="*/ 1 w 25"/>
                    <a:gd name="T3" fmla="*/ 58 h 1496"/>
                    <a:gd name="T4" fmla="*/ 0 w 25"/>
                    <a:gd name="T5" fmla="*/ 187 h 1496"/>
                    <a:gd name="T6" fmla="*/ 0 w 25"/>
                    <a:gd name="T7" fmla="*/ 316 h 1496"/>
                    <a:gd name="T8" fmla="*/ 2 w 25"/>
                    <a:gd name="T9" fmla="*/ 374 h 1496"/>
                    <a:gd name="T10" fmla="*/ 3 w 25"/>
                    <a:gd name="T11" fmla="*/ 374 h 1496"/>
                    <a:gd name="T12" fmla="*/ 4 w 25"/>
                    <a:gd name="T13" fmla="*/ 374 h 1496"/>
                    <a:gd name="T14" fmla="*/ 5 w 25"/>
                    <a:gd name="T15" fmla="*/ 374 h 1496"/>
                    <a:gd name="T16" fmla="*/ 7 w 25"/>
                    <a:gd name="T17" fmla="*/ 374 h 1496"/>
                    <a:gd name="T18" fmla="*/ 5 w 25"/>
                    <a:gd name="T19" fmla="*/ 289 h 1496"/>
                    <a:gd name="T20" fmla="*/ 5 w 25"/>
                    <a:gd name="T21" fmla="*/ 207 h 1496"/>
                    <a:gd name="T22" fmla="*/ 5 w 25"/>
                    <a:gd name="T23" fmla="*/ 116 h 1496"/>
                    <a:gd name="T24" fmla="*/ 7 w 25"/>
                    <a:gd name="T25" fmla="*/ 1 h 1496"/>
                    <a:gd name="T26" fmla="*/ 6 w 25"/>
                    <a:gd name="T27" fmla="*/ 1 h 1496"/>
                    <a:gd name="T28" fmla="*/ 5 w 25"/>
                    <a:gd name="T29" fmla="*/ 1 h 1496"/>
                    <a:gd name="T30" fmla="*/ 4 w 25"/>
                    <a:gd name="T31" fmla="*/ 1 h 1496"/>
                    <a:gd name="T32" fmla="*/ 3 w 25"/>
                    <a:gd name="T33" fmla="*/ 0 h 149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5"/>
                    <a:gd name="T52" fmla="*/ 0 h 1496"/>
                    <a:gd name="T53" fmla="*/ 25 w 25"/>
                    <a:gd name="T54" fmla="*/ 1496 h 149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5" h="1496">
                      <a:moveTo>
                        <a:pt x="10" y="0"/>
                      </a:moveTo>
                      <a:lnTo>
                        <a:pt x="3" y="232"/>
                      </a:lnTo>
                      <a:lnTo>
                        <a:pt x="0" y="747"/>
                      </a:lnTo>
                      <a:lnTo>
                        <a:pt x="0" y="1262"/>
                      </a:lnTo>
                      <a:lnTo>
                        <a:pt x="5" y="1496"/>
                      </a:lnTo>
                      <a:lnTo>
                        <a:pt x="10" y="1495"/>
                      </a:lnTo>
                      <a:lnTo>
                        <a:pt x="15" y="1495"/>
                      </a:lnTo>
                      <a:lnTo>
                        <a:pt x="20" y="1495"/>
                      </a:lnTo>
                      <a:lnTo>
                        <a:pt x="25" y="1493"/>
                      </a:lnTo>
                      <a:lnTo>
                        <a:pt x="18" y="1156"/>
                      </a:lnTo>
                      <a:lnTo>
                        <a:pt x="18" y="831"/>
                      </a:lnTo>
                      <a:lnTo>
                        <a:pt x="20" y="466"/>
                      </a:lnTo>
                      <a:lnTo>
                        <a:pt x="25" y="5"/>
                      </a:lnTo>
                      <a:lnTo>
                        <a:pt x="22" y="3"/>
                      </a:lnTo>
                      <a:lnTo>
                        <a:pt x="18" y="1"/>
                      </a:lnTo>
                      <a:lnTo>
                        <a:pt x="13" y="1"/>
                      </a:lnTo>
                      <a:lnTo>
                        <a:pt x="10" y="0"/>
                      </a:lnTo>
                      <a:close/>
                    </a:path>
                  </a:pathLst>
                </a:custGeom>
                <a:solidFill>
                  <a:srgbClr val="723F1C"/>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73" name="Freeform 82"/>
                <p:cNvSpPr>
                  <a:spLocks/>
                </p:cNvSpPr>
                <p:nvPr/>
              </p:nvSpPr>
              <p:spPr bwMode="auto">
                <a:xfrm>
                  <a:off x="3396" y="1840"/>
                  <a:ext cx="14" cy="746"/>
                </a:xfrm>
                <a:custGeom>
                  <a:avLst/>
                  <a:gdLst>
                    <a:gd name="T0" fmla="*/ 3 w 27"/>
                    <a:gd name="T1" fmla="*/ 0 h 1495"/>
                    <a:gd name="T2" fmla="*/ 1 w 27"/>
                    <a:gd name="T3" fmla="*/ 58 h 1495"/>
                    <a:gd name="T4" fmla="*/ 0 w 27"/>
                    <a:gd name="T5" fmla="*/ 186 h 1495"/>
                    <a:gd name="T6" fmla="*/ 0 w 27"/>
                    <a:gd name="T7" fmla="*/ 315 h 1495"/>
                    <a:gd name="T8" fmla="*/ 2 w 27"/>
                    <a:gd name="T9" fmla="*/ 373 h 1495"/>
                    <a:gd name="T10" fmla="*/ 3 w 27"/>
                    <a:gd name="T11" fmla="*/ 373 h 1495"/>
                    <a:gd name="T12" fmla="*/ 4 w 27"/>
                    <a:gd name="T13" fmla="*/ 373 h 1495"/>
                    <a:gd name="T14" fmla="*/ 6 w 27"/>
                    <a:gd name="T15" fmla="*/ 373 h 1495"/>
                    <a:gd name="T16" fmla="*/ 7 w 27"/>
                    <a:gd name="T17" fmla="*/ 373 h 1495"/>
                    <a:gd name="T18" fmla="*/ 5 w 27"/>
                    <a:gd name="T19" fmla="*/ 289 h 1495"/>
                    <a:gd name="T20" fmla="*/ 5 w 27"/>
                    <a:gd name="T21" fmla="*/ 208 h 1495"/>
                    <a:gd name="T22" fmla="*/ 6 w 27"/>
                    <a:gd name="T23" fmla="*/ 116 h 1495"/>
                    <a:gd name="T24" fmla="*/ 7 w 27"/>
                    <a:gd name="T25" fmla="*/ 1 h 1495"/>
                    <a:gd name="T26" fmla="*/ 6 w 27"/>
                    <a:gd name="T27" fmla="*/ 0 h 1495"/>
                    <a:gd name="T28" fmla="*/ 5 w 27"/>
                    <a:gd name="T29" fmla="*/ 0 h 1495"/>
                    <a:gd name="T30" fmla="*/ 4 w 27"/>
                    <a:gd name="T31" fmla="*/ 0 h 1495"/>
                    <a:gd name="T32" fmla="*/ 3 w 27"/>
                    <a:gd name="T33" fmla="*/ 0 h 149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7"/>
                    <a:gd name="T52" fmla="*/ 0 h 1495"/>
                    <a:gd name="T53" fmla="*/ 27 w 27"/>
                    <a:gd name="T54" fmla="*/ 1495 h 149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7" h="1495">
                      <a:moveTo>
                        <a:pt x="11" y="0"/>
                      </a:moveTo>
                      <a:lnTo>
                        <a:pt x="4" y="232"/>
                      </a:lnTo>
                      <a:lnTo>
                        <a:pt x="0" y="747"/>
                      </a:lnTo>
                      <a:lnTo>
                        <a:pt x="0" y="1261"/>
                      </a:lnTo>
                      <a:lnTo>
                        <a:pt x="5" y="1495"/>
                      </a:lnTo>
                      <a:lnTo>
                        <a:pt x="11" y="1495"/>
                      </a:lnTo>
                      <a:lnTo>
                        <a:pt x="16" y="1493"/>
                      </a:lnTo>
                      <a:lnTo>
                        <a:pt x="21" y="1493"/>
                      </a:lnTo>
                      <a:lnTo>
                        <a:pt x="27" y="1493"/>
                      </a:lnTo>
                      <a:lnTo>
                        <a:pt x="19" y="1157"/>
                      </a:lnTo>
                      <a:lnTo>
                        <a:pt x="19" y="832"/>
                      </a:lnTo>
                      <a:lnTo>
                        <a:pt x="22" y="466"/>
                      </a:lnTo>
                      <a:lnTo>
                        <a:pt x="27" y="5"/>
                      </a:lnTo>
                      <a:lnTo>
                        <a:pt x="22" y="3"/>
                      </a:lnTo>
                      <a:lnTo>
                        <a:pt x="19" y="2"/>
                      </a:lnTo>
                      <a:lnTo>
                        <a:pt x="14" y="2"/>
                      </a:lnTo>
                      <a:lnTo>
                        <a:pt x="11" y="0"/>
                      </a:lnTo>
                      <a:close/>
                    </a:path>
                  </a:pathLst>
                </a:custGeom>
                <a:solidFill>
                  <a:srgbClr val="6D3F1E"/>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74" name="Freeform 83"/>
                <p:cNvSpPr>
                  <a:spLocks/>
                </p:cNvSpPr>
                <p:nvPr/>
              </p:nvSpPr>
              <p:spPr bwMode="auto">
                <a:xfrm>
                  <a:off x="3392" y="1839"/>
                  <a:ext cx="14" cy="748"/>
                </a:xfrm>
                <a:custGeom>
                  <a:avLst/>
                  <a:gdLst>
                    <a:gd name="T0" fmla="*/ 2 w 25"/>
                    <a:gd name="T1" fmla="*/ 0 h 1495"/>
                    <a:gd name="T2" fmla="*/ 1 w 25"/>
                    <a:gd name="T3" fmla="*/ 59 h 1495"/>
                    <a:gd name="T4" fmla="*/ 0 w 25"/>
                    <a:gd name="T5" fmla="*/ 187 h 1495"/>
                    <a:gd name="T6" fmla="*/ 0 w 25"/>
                    <a:gd name="T7" fmla="*/ 316 h 1495"/>
                    <a:gd name="T8" fmla="*/ 2 w 25"/>
                    <a:gd name="T9" fmla="*/ 374 h 1495"/>
                    <a:gd name="T10" fmla="*/ 3 w 25"/>
                    <a:gd name="T11" fmla="*/ 374 h 1495"/>
                    <a:gd name="T12" fmla="*/ 4 w 25"/>
                    <a:gd name="T13" fmla="*/ 374 h 1495"/>
                    <a:gd name="T14" fmla="*/ 5 w 25"/>
                    <a:gd name="T15" fmla="*/ 374 h 1495"/>
                    <a:gd name="T16" fmla="*/ 7 w 25"/>
                    <a:gd name="T17" fmla="*/ 374 h 1495"/>
                    <a:gd name="T18" fmla="*/ 5 w 25"/>
                    <a:gd name="T19" fmla="*/ 290 h 1495"/>
                    <a:gd name="T20" fmla="*/ 5 w 25"/>
                    <a:gd name="T21" fmla="*/ 208 h 1495"/>
                    <a:gd name="T22" fmla="*/ 5 w 25"/>
                    <a:gd name="T23" fmla="*/ 117 h 1495"/>
                    <a:gd name="T24" fmla="*/ 6 w 25"/>
                    <a:gd name="T25" fmla="*/ 2 h 1495"/>
                    <a:gd name="T26" fmla="*/ 5 w 25"/>
                    <a:gd name="T27" fmla="*/ 1 h 1495"/>
                    <a:gd name="T28" fmla="*/ 5 w 25"/>
                    <a:gd name="T29" fmla="*/ 1 h 1495"/>
                    <a:gd name="T30" fmla="*/ 3 w 25"/>
                    <a:gd name="T31" fmla="*/ 1 h 1495"/>
                    <a:gd name="T32" fmla="*/ 2 w 25"/>
                    <a:gd name="T33" fmla="*/ 0 h 149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5"/>
                    <a:gd name="T52" fmla="*/ 0 h 1495"/>
                    <a:gd name="T53" fmla="*/ 25 w 25"/>
                    <a:gd name="T54" fmla="*/ 1495 h 149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5" h="1495">
                      <a:moveTo>
                        <a:pt x="8" y="0"/>
                      </a:moveTo>
                      <a:lnTo>
                        <a:pt x="3" y="233"/>
                      </a:lnTo>
                      <a:lnTo>
                        <a:pt x="0" y="748"/>
                      </a:lnTo>
                      <a:lnTo>
                        <a:pt x="0" y="1261"/>
                      </a:lnTo>
                      <a:lnTo>
                        <a:pt x="5" y="1495"/>
                      </a:lnTo>
                      <a:lnTo>
                        <a:pt x="10" y="1495"/>
                      </a:lnTo>
                      <a:lnTo>
                        <a:pt x="15" y="1494"/>
                      </a:lnTo>
                      <a:lnTo>
                        <a:pt x="20" y="1494"/>
                      </a:lnTo>
                      <a:lnTo>
                        <a:pt x="25" y="1494"/>
                      </a:lnTo>
                      <a:lnTo>
                        <a:pt x="19" y="1157"/>
                      </a:lnTo>
                      <a:lnTo>
                        <a:pt x="17" y="832"/>
                      </a:lnTo>
                      <a:lnTo>
                        <a:pt x="20" y="467"/>
                      </a:lnTo>
                      <a:lnTo>
                        <a:pt x="24" y="5"/>
                      </a:lnTo>
                      <a:lnTo>
                        <a:pt x="20" y="4"/>
                      </a:lnTo>
                      <a:lnTo>
                        <a:pt x="17" y="2"/>
                      </a:lnTo>
                      <a:lnTo>
                        <a:pt x="12" y="2"/>
                      </a:lnTo>
                      <a:lnTo>
                        <a:pt x="8" y="0"/>
                      </a:lnTo>
                      <a:close/>
                    </a:path>
                  </a:pathLst>
                </a:custGeom>
                <a:solidFill>
                  <a:srgbClr val="683F21"/>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75" name="Freeform 84"/>
                <p:cNvSpPr>
                  <a:spLocks/>
                </p:cNvSpPr>
                <p:nvPr/>
              </p:nvSpPr>
              <p:spPr bwMode="auto">
                <a:xfrm>
                  <a:off x="3388" y="1838"/>
                  <a:ext cx="14" cy="748"/>
                </a:xfrm>
                <a:custGeom>
                  <a:avLst/>
                  <a:gdLst>
                    <a:gd name="T0" fmla="*/ 3 w 23"/>
                    <a:gd name="T1" fmla="*/ 0 h 1495"/>
                    <a:gd name="T2" fmla="*/ 1 w 23"/>
                    <a:gd name="T3" fmla="*/ 58 h 1495"/>
                    <a:gd name="T4" fmla="*/ 0 w 23"/>
                    <a:gd name="T5" fmla="*/ 187 h 1495"/>
                    <a:gd name="T6" fmla="*/ 0 w 23"/>
                    <a:gd name="T7" fmla="*/ 316 h 1495"/>
                    <a:gd name="T8" fmla="*/ 2 w 23"/>
                    <a:gd name="T9" fmla="*/ 374 h 1495"/>
                    <a:gd name="T10" fmla="*/ 3 w 23"/>
                    <a:gd name="T11" fmla="*/ 374 h 1495"/>
                    <a:gd name="T12" fmla="*/ 4 w 23"/>
                    <a:gd name="T13" fmla="*/ 374 h 1495"/>
                    <a:gd name="T14" fmla="*/ 5 w 23"/>
                    <a:gd name="T15" fmla="*/ 374 h 1495"/>
                    <a:gd name="T16" fmla="*/ 6 w 23"/>
                    <a:gd name="T17" fmla="*/ 373 h 1495"/>
                    <a:gd name="T18" fmla="*/ 4 w 23"/>
                    <a:gd name="T19" fmla="*/ 289 h 1495"/>
                    <a:gd name="T20" fmla="*/ 4 w 23"/>
                    <a:gd name="T21" fmla="*/ 208 h 1495"/>
                    <a:gd name="T22" fmla="*/ 5 w 23"/>
                    <a:gd name="T23" fmla="*/ 117 h 1495"/>
                    <a:gd name="T24" fmla="*/ 6 w 23"/>
                    <a:gd name="T25" fmla="*/ 2 h 1495"/>
                    <a:gd name="T26" fmla="*/ 5 w 23"/>
                    <a:gd name="T27" fmla="*/ 1 h 1495"/>
                    <a:gd name="T28" fmla="*/ 4 w 23"/>
                    <a:gd name="T29" fmla="*/ 1 h 1495"/>
                    <a:gd name="T30" fmla="*/ 4 w 23"/>
                    <a:gd name="T31" fmla="*/ 1 h 1495"/>
                    <a:gd name="T32" fmla="*/ 3 w 23"/>
                    <a:gd name="T33" fmla="*/ 0 h 149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3"/>
                    <a:gd name="T52" fmla="*/ 0 h 1495"/>
                    <a:gd name="T53" fmla="*/ 23 w 23"/>
                    <a:gd name="T54" fmla="*/ 1495 h 149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3" h="1495">
                      <a:moveTo>
                        <a:pt x="10" y="0"/>
                      </a:moveTo>
                      <a:lnTo>
                        <a:pt x="3" y="232"/>
                      </a:lnTo>
                      <a:lnTo>
                        <a:pt x="0" y="745"/>
                      </a:lnTo>
                      <a:lnTo>
                        <a:pt x="0" y="1261"/>
                      </a:lnTo>
                      <a:lnTo>
                        <a:pt x="5" y="1495"/>
                      </a:lnTo>
                      <a:lnTo>
                        <a:pt x="10" y="1493"/>
                      </a:lnTo>
                      <a:lnTo>
                        <a:pt x="15" y="1493"/>
                      </a:lnTo>
                      <a:lnTo>
                        <a:pt x="20" y="1493"/>
                      </a:lnTo>
                      <a:lnTo>
                        <a:pt x="23" y="1491"/>
                      </a:lnTo>
                      <a:lnTo>
                        <a:pt x="16" y="1155"/>
                      </a:lnTo>
                      <a:lnTo>
                        <a:pt x="16" y="831"/>
                      </a:lnTo>
                      <a:lnTo>
                        <a:pt x="20" y="466"/>
                      </a:lnTo>
                      <a:lnTo>
                        <a:pt x="23" y="5"/>
                      </a:lnTo>
                      <a:lnTo>
                        <a:pt x="20" y="3"/>
                      </a:lnTo>
                      <a:lnTo>
                        <a:pt x="16" y="1"/>
                      </a:lnTo>
                      <a:lnTo>
                        <a:pt x="13" y="1"/>
                      </a:lnTo>
                      <a:lnTo>
                        <a:pt x="10" y="0"/>
                      </a:lnTo>
                      <a:close/>
                    </a:path>
                  </a:pathLst>
                </a:custGeom>
                <a:solidFill>
                  <a:srgbClr val="663F21"/>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76" name="Freeform 85"/>
                <p:cNvSpPr>
                  <a:spLocks/>
                </p:cNvSpPr>
                <p:nvPr/>
              </p:nvSpPr>
              <p:spPr bwMode="auto">
                <a:xfrm>
                  <a:off x="3384" y="1837"/>
                  <a:ext cx="11" cy="747"/>
                </a:xfrm>
                <a:custGeom>
                  <a:avLst/>
                  <a:gdLst>
                    <a:gd name="T0" fmla="*/ 2 w 24"/>
                    <a:gd name="T1" fmla="*/ 0 h 1493"/>
                    <a:gd name="T2" fmla="*/ 1 w 24"/>
                    <a:gd name="T3" fmla="*/ 58 h 1493"/>
                    <a:gd name="T4" fmla="*/ 0 w 24"/>
                    <a:gd name="T5" fmla="*/ 187 h 1493"/>
                    <a:gd name="T6" fmla="*/ 0 w 24"/>
                    <a:gd name="T7" fmla="*/ 316 h 1493"/>
                    <a:gd name="T8" fmla="*/ 1 w 24"/>
                    <a:gd name="T9" fmla="*/ 374 h 1493"/>
                    <a:gd name="T10" fmla="*/ 2 w 24"/>
                    <a:gd name="T11" fmla="*/ 374 h 1493"/>
                    <a:gd name="T12" fmla="*/ 3 w 24"/>
                    <a:gd name="T13" fmla="*/ 374 h 1493"/>
                    <a:gd name="T14" fmla="*/ 4 w 24"/>
                    <a:gd name="T15" fmla="*/ 374 h 1493"/>
                    <a:gd name="T16" fmla="*/ 5 w 24"/>
                    <a:gd name="T17" fmla="*/ 373 h 1493"/>
                    <a:gd name="T18" fmla="*/ 4 w 24"/>
                    <a:gd name="T19" fmla="*/ 289 h 1493"/>
                    <a:gd name="T20" fmla="*/ 4 w 24"/>
                    <a:gd name="T21" fmla="*/ 208 h 1493"/>
                    <a:gd name="T22" fmla="*/ 4 w 24"/>
                    <a:gd name="T23" fmla="*/ 117 h 1493"/>
                    <a:gd name="T24" fmla="*/ 5 w 24"/>
                    <a:gd name="T25" fmla="*/ 2 h 1493"/>
                    <a:gd name="T26" fmla="*/ 4 w 24"/>
                    <a:gd name="T27" fmla="*/ 1 h 1493"/>
                    <a:gd name="T28" fmla="*/ 4 w 24"/>
                    <a:gd name="T29" fmla="*/ 1 h 1493"/>
                    <a:gd name="T30" fmla="*/ 3 w 24"/>
                    <a:gd name="T31" fmla="*/ 1 h 1493"/>
                    <a:gd name="T32" fmla="*/ 2 w 24"/>
                    <a:gd name="T33" fmla="*/ 0 h 149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4"/>
                    <a:gd name="T52" fmla="*/ 0 h 1493"/>
                    <a:gd name="T53" fmla="*/ 24 w 24"/>
                    <a:gd name="T54" fmla="*/ 1493 h 149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4" h="1493">
                      <a:moveTo>
                        <a:pt x="9" y="0"/>
                      </a:moveTo>
                      <a:lnTo>
                        <a:pt x="4" y="232"/>
                      </a:lnTo>
                      <a:lnTo>
                        <a:pt x="0" y="746"/>
                      </a:lnTo>
                      <a:lnTo>
                        <a:pt x="0" y="1261"/>
                      </a:lnTo>
                      <a:lnTo>
                        <a:pt x="5" y="1493"/>
                      </a:lnTo>
                      <a:lnTo>
                        <a:pt x="10" y="1493"/>
                      </a:lnTo>
                      <a:lnTo>
                        <a:pt x="15" y="1493"/>
                      </a:lnTo>
                      <a:lnTo>
                        <a:pt x="19" y="1493"/>
                      </a:lnTo>
                      <a:lnTo>
                        <a:pt x="24" y="1492"/>
                      </a:lnTo>
                      <a:lnTo>
                        <a:pt x="17" y="1155"/>
                      </a:lnTo>
                      <a:lnTo>
                        <a:pt x="17" y="832"/>
                      </a:lnTo>
                      <a:lnTo>
                        <a:pt x="19" y="466"/>
                      </a:lnTo>
                      <a:lnTo>
                        <a:pt x="24" y="5"/>
                      </a:lnTo>
                      <a:lnTo>
                        <a:pt x="20" y="3"/>
                      </a:lnTo>
                      <a:lnTo>
                        <a:pt x="17" y="2"/>
                      </a:lnTo>
                      <a:lnTo>
                        <a:pt x="12" y="2"/>
                      </a:lnTo>
                      <a:lnTo>
                        <a:pt x="9" y="0"/>
                      </a:lnTo>
                      <a:close/>
                    </a:path>
                  </a:pathLst>
                </a:custGeom>
                <a:solidFill>
                  <a:srgbClr val="5E3D21"/>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77" name="Freeform 86"/>
                <p:cNvSpPr>
                  <a:spLocks/>
                </p:cNvSpPr>
                <p:nvPr/>
              </p:nvSpPr>
              <p:spPr bwMode="auto">
                <a:xfrm>
                  <a:off x="3379" y="1837"/>
                  <a:ext cx="14" cy="746"/>
                </a:xfrm>
                <a:custGeom>
                  <a:avLst/>
                  <a:gdLst>
                    <a:gd name="T0" fmla="*/ 2 w 25"/>
                    <a:gd name="T1" fmla="*/ 0 h 1494"/>
                    <a:gd name="T2" fmla="*/ 0 w 25"/>
                    <a:gd name="T3" fmla="*/ 58 h 1494"/>
                    <a:gd name="T4" fmla="*/ 0 w 25"/>
                    <a:gd name="T5" fmla="*/ 186 h 1494"/>
                    <a:gd name="T6" fmla="*/ 0 w 25"/>
                    <a:gd name="T7" fmla="*/ 315 h 1494"/>
                    <a:gd name="T8" fmla="*/ 1 w 25"/>
                    <a:gd name="T9" fmla="*/ 373 h 1494"/>
                    <a:gd name="T10" fmla="*/ 2 w 25"/>
                    <a:gd name="T11" fmla="*/ 373 h 1494"/>
                    <a:gd name="T12" fmla="*/ 3 w 25"/>
                    <a:gd name="T13" fmla="*/ 372 h 1494"/>
                    <a:gd name="T14" fmla="*/ 5 w 25"/>
                    <a:gd name="T15" fmla="*/ 372 h 1494"/>
                    <a:gd name="T16" fmla="*/ 6 w 25"/>
                    <a:gd name="T17" fmla="*/ 372 h 1494"/>
                    <a:gd name="T18" fmla="*/ 4 w 25"/>
                    <a:gd name="T19" fmla="*/ 288 h 1494"/>
                    <a:gd name="T20" fmla="*/ 4 w 25"/>
                    <a:gd name="T21" fmla="*/ 207 h 1494"/>
                    <a:gd name="T22" fmla="*/ 5 w 25"/>
                    <a:gd name="T23" fmla="*/ 116 h 1494"/>
                    <a:gd name="T24" fmla="*/ 6 w 25"/>
                    <a:gd name="T25" fmla="*/ 1 h 1494"/>
                    <a:gd name="T26" fmla="*/ 5 w 25"/>
                    <a:gd name="T27" fmla="*/ 1 h 1494"/>
                    <a:gd name="T28" fmla="*/ 4 w 25"/>
                    <a:gd name="T29" fmla="*/ 0 h 1494"/>
                    <a:gd name="T30" fmla="*/ 3 w 25"/>
                    <a:gd name="T31" fmla="*/ 0 h 1494"/>
                    <a:gd name="T32" fmla="*/ 2 w 25"/>
                    <a:gd name="T33" fmla="*/ 0 h 149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5"/>
                    <a:gd name="T52" fmla="*/ 0 h 1494"/>
                    <a:gd name="T53" fmla="*/ 25 w 25"/>
                    <a:gd name="T54" fmla="*/ 1494 h 149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5" h="1494">
                      <a:moveTo>
                        <a:pt x="10" y="0"/>
                      </a:moveTo>
                      <a:lnTo>
                        <a:pt x="3" y="233"/>
                      </a:lnTo>
                      <a:lnTo>
                        <a:pt x="0" y="746"/>
                      </a:lnTo>
                      <a:lnTo>
                        <a:pt x="0" y="1261"/>
                      </a:lnTo>
                      <a:lnTo>
                        <a:pt x="5" y="1494"/>
                      </a:lnTo>
                      <a:lnTo>
                        <a:pt x="10" y="1494"/>
                      </a:lnTo>
                      <a:lnTo>
                        <a:pt x="15" y="1492"/>
                      </a:lnTo>
                      <a:lnTo>
                        <a:pt x="20" y="1492"/>
                      </a:lnTo>
                      <a:lnTo>
                        <a:pt x="25" y="1492"/>
                      </a:lnTo>
                      <a:lnTo>
                        <a:pt x="19" y="1155"/>
                      </a:lnTo>
                      <a:lnTo>
                        <a:pt x="19" y="832"/>
                      </a:lnTo>
                      <a:lnTo>
                        <a:pt x="20" y="467"/>
                      </a:lnTo>
                      <a:lnTo>
                        <a:pt x="25" y="5"/>
                      </a:lnTo>
                      <a:lnTo>
                        <a:pt x="22" y="4"/>
                      </a:lnTo>
                      <a:lnTo>
                        <a:pt x="19" y="2"/>
                      </a:lnTo>
                      <a:lnTo>
                        <a:pt x="14" y="2"/>
                      </a:lnTo>
                      <a:lnTo>
                        <a:pt x="10" y="0"/>
                      </a:lnTo>
                      <a:close/>
                    </a:path>
                  </a:pathLst>
                </a:custGeom>
                <a:solidFill>
                  <a:srgbClr val="5B3D21"/>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78" name="Freeform 87"/>
                <p:cNvSpPr>
                  <a:spLocks/>
                </p:cNvSpPr>
                <p:nvPr/>
              </p:nvSpPr>
              <p:spPr bwMode="auto">
                <a:xfrm>
                  <a:off x="3374" y="1836"/>
                  <a:ext cx="13" cy="746"/>
                </a:xfrm>
                <a:custGeom>
                  <a:avLst/>
                  <a:gdLst>
                    <a:gd name="T0" fmla="*/ 3 w 25"/>
                    <a:gd name="T1" fmla="*/ 0 h 1493"/>
                    <a:gd name="T2" fmla="*/ 1 w 25"/>
                    <a:gd name="T3" fmla="*/ 58 h 1493"/>
                    <a:gd name="T4" fmla="*/ 0 w 25"/>
                    <a:gd name="T5" fmla="*/ 186 h 1493"/>
                    <a:gd name="T6" fmla="*/ 0 w 25"/>
                    <a:gd name="T7" fmla="*/ 314 h 1493"/>
                    <a:gd name="T8" fmla="*/ 2 w 25"/>
                    <a:gd name="T9" fmla="*/ 373 h 1493"/>
                    <a:gd name="T10" fmla="*/ 3 w 25"/>
                    <a:gd name="T11" fmla="*/ 372 h 1493"/>
                    <a:gd name="T12" fmla="*/ 4 w 25"/>
                    <a:gd name="T13" fmla="*/ 372 h 1493"/>
                    <a:gd name="T14" fmla="*/ 5 w 25"/>
                    <a:gd name="T15" fmla="*/ 372 h 1493"/>
                    <a:gd name="T16" fmla="*/ 7 w 25"/>
                    <a:gd name="T17" fmla="*/ 372 h 1493"/>
                    <a:gd name="T18" fmla="*/ 5 w 25"/>
                    <a:gd name="T19" fmla="*/ 288 h 1493"/>
                    <a:gd name="T20" fmla="*/ 5 w 25"/>
                    <a:gd name="T21" fmla="*/ 207 h 1493"/>
                    <a:gd name="T22" fmla="*/ 5 w 25"/>
                    <a:gd name="T23" fmla="*/ 116 h 1493"/>
                    <a:gd name="T24" fmla="*/ 7 w 25"/>
                    <a:gd name="T25" fmla="*/ 1 h 1493"/>
                    <a:gd name="T26" fmla="*/ 6 w 25"/>
                    <a:gd name="T27" fmla="*/ 1 h 1493"/>
                    <a:gd name="T28" fmla="*/ 5 w 25"/>
                    <a:gd name="T29" fmla="*/ 0 h 1493"/>
                    <a:gd name="T30" fmla="*/ 4 w 25"/>
                    <a:gd name="T31" fmla="*/ 0 h 1493"/>
                    <a:gd name="T32" fmla="*/ 3 w 25"/>
                    <a:gd name="T33" fmla="*/ 0 h 149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5"/>
                    <a:gd name="T52" fmla="*/ 0 h 1493"/>
                    <a:gd name="T53" fmla="*/ 25 w 25"/>
                    <a:gd name="T54" fmla="*/ 1493 h 149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5" h="1493">
                      <a:moveTo>
                        <a:pt x="10" y="0"/>
                      </a:moveTo>
                      <a:lnTo>
                        <a:pt x="3" y="232"/>
                      </a:lnTo>
                      <a:lnTo>
                        <a:pt x="0" y="745"/>
                      </a:lnTo>
                      <a:lnTo>
                        <a:pt x="0" y="1259"/>
                      </a:lnTo>
                      <a:lnTo>
                        <a:pt x="5" y="1493"/>
                      </a:lnTo>
                      <a:lnTo>
                        <a:pt x="10" y="1491"/>
                      </a:lnTo>
                      <a:lnTo>
                        <a:pt x="15" y="1491"/>
                      </a:lnTo>
                      <a:lnTo>
                        <a:pt x="20" y="1491"/>
                      </a:lnTo>
                      <a:lnTo>
                        <a:pt x="25" y="1491"/>
                      </a:lnTo>
                      <a:lnTo>
                        <a:pt x="18" y="1154"/>
                      </a:lnTo>
                      <a:lnTo>
                        <a:pt x="18" y="831"/>
                      </a:lnTo>
                      <a:lnTo>
                        <a:pt x="20" y="466"/>
                      </a:lnTo>
                      <a:lnTo>
                        <a:pt x="25" y="6"/>
                      </a:lnTo>
                      <a:lnTo>
                        <a:pt x="22" y="5"/>
                      </a:lnTo>
                      <a:lnTo>
                        <a:pt x="18" y="3"/>
                      </a:lnTo>
                      <a:lnTo>
                        <a:pt x="13" y="1"/>
                      </a:lnTo>
                      <a:lnTo>
                        <a:pt x="10" y="0"/>
                      </a:lnTo>
                      <a:close/>
                    </a:path>
                  </a:pathLst>
                </a:custGeom>
                <a:solidFill>
                  <a:srgbClr val="563D23"/>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79" name="Freeform 88"/>
                <p:cNvSpPr>
                  <a:spLocks/>
                </p:cNvSpPr>
                <p:nvPr/>
              </p:nvSpPr>
              <p:spPr bwMode="auto">
                <a:xfrm>
                  <a:off x="3370" y="1835"/>
                  <a:ext cx="14" cy="746"/>
                </a:xfrm>
                <a:custGeom>
                  <a:avLst/>
                  <a:gdLst>
                    <a:gd name="T0" fmla="*/ 3 w 25"/>
                    <a:gd name="T1" fmla="*/ 0 h 1491"/>
                    <a:gd name="T2" fmla="*/ 1 w 25"/>
                    <a:gd name="T3" fmla="*/ 58 h 1491"/>
                    <a:gd name="T4" fmla="*/ 0 w 25"/>
                    <a:gd name="T5" fmla="*/ 187 h 1491"/>
                    <a:gd name="T6" fmla="*/ 0 w 25"/>
                    <a:gd name="T7" fmla="*/ 315 h 1491"/>
                    <a:gd name="T8" fmla="*/ 2 w 25"/>
                    <a:gd name="T9" fmla="*/ 373 h 1491"/>
                    <a:gd name="T10" fmla="*/ 3 w 25"/>
                    <a:gd name="T11" fmla="*/ 373 h 1491"/>
                    <a:gd name="T12" fmla="*/ 4 w 25"/>
                    <a:gd name="T13" fmla="*/ 373 h 1491"/>
                    <a:gd name="T14" fmla="*/ 5 w 25"/>
                    <a:gd name="T15" fmla="*/ 373 h 1491"/>
                    <a:gd name="T16" fmla="*/ 7 w 25"/>
                    <a:gd name="T17" fmla="*/ 373 h 1491"/>
                    <a:gd name="T18" fmla="*/ 5 w 25"/>
                    <a:gd name="T19" fmla="*/ 289 h 1491"/>
                    <a:gd name="T20" fmla="*/ 5 w 25"/>
                    <a:gd name="T21" fmla="*/ 208 h 1491"/>
                    <a:gd name="T22" fmla="*/ 5 w 25"/>
                    <a:gd name="T23" fmla="*/ 117 h 1491"/>
                    <a:gd name="T24" fmla="*/ 6 w 25"/>
                    <a:gd name="T25" fmla="*/ 2 h 1491"/>
                    <a:gd name="T26" fmla="*/ 5 w 25"/>
                    <a:gd name="T27" fmla="*/ 2 h 1491"/>
                    <a:gd name="T28" fmla="*/ 5 w 25"/>
                    <a:gd name="T29" fmla="*/ 1 h 1491"/>
                    <a:gd name="T30" fmla="*/ 3 w 25"/>
                    <a:gd name="T31" fmla="*/ 1 h 1491"/>
                    <a:gd name="T32" fmla="*/ 3 w 25"/>
                    <a:gd name="T33" fmla="*/ 0 h 149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5"/>
                    <a:gd name="T52" fmla="*/ 0 h 1491"/>
                    <a:gd name="T53" fmla="*/ 25 w 25"/>
                    <a:gd name="T54" fmla="*/ 1491 h 149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5" h="1491">
                      <a:moveTo>
                        <a:pt x="9" y="0"/>
                      </a:moveTo>
                      <a:lnTo>
                        <a:pt x="4" y="232"/>
                      </a:lnTo>
                      <a:lnTo>
                        <a:pt x="0" y="746"/>
                      </a:lnTo>
                      <a:lnTo>
                        <a:pt x="0" y="1259"/>
                      </a:lnTo>
                      <a:lnTo>
                        <a:pt x="7" y="1491"/>
                      </a:lnTo>
                      <a:lnTo>
                        <a:pt x="10" y="1491"/>
                      </a:lnTo>
                      <a:lnTo>
                        <a:pt x="15" y="1491"/>
                      </a:lnTo>
                      <a:lnTo>
                        <a:pt x="20" y="1491"/>
                      </a:lnTo>
                      <a:lnTo>
                        <a:pt x="25" y="1490"/>
                      </a:lnTo>
                      <a:lnTo>
                        <a:pt x="19" y="1155"/>
                      </a:lnTo>
                      <a:lnTo>
                        <a:pt x="17" y="832"/>
                      </a:lnTo>
                      <a:lnTo>
                        <a:pt x="20" y="466"/>
                      </a:lnTo>
                      <a:lnTo>
                        <a:pt x="24" y="7"/>
                      </a:lnTo>
                      <a:lnTo>
                        <a:pt x="20" y="5"/>
                      </a:lnTo>
                      <a:lnTo>
                        <a:pt x="17" y="3"/>
                      </a:lnTo>
                      <a:lnTo>
                        <a:pt x="12" y="2"/>
                      </a:lnTo>
                      <a:lnTo>
                        <a:pt x="9" y="0"/>
                      </a:lnTo>
                      <a:close/>
                    </a:path>
                  </a:pathLst>
                </a:custGeom>
                <a:solidFill>
                  <a:srgbClr val="513D26"/>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80" name="Freeform 89"/>
                <p:cNvSpPr>
                  <a:spLocks/>
                </p:cNvSpPr>
                <p:nvPr/>
              </p:nvSpPr>
              <p:spPr bwMode="auto">
                <a:xfrm>
                  <a:off x="3366" y="1834"/>
                  <a:ext cx="12" cy="746"/>
                </a:xfrm>
                <a:custGeom>
                  <a:avLst/>
                  <a:gdLst>
                    <a:gd name="T0" fmla="*/ 2 w 23"/>
                    <a:gd name="T1" fmla="*/ 0 h 1492"/>
                    <a:gd name="T2" fmla="*/ 1 w 23"/>
                    <a:gd name="T3" fmla="*/ 58 h 1492"/>
                    <a:gd name="T4" fmla="*/ 0 w 23"/>
                    <a:gd name="T5" fmla="*/ 187 h 1492"/>
                    <a:gd name="T6" fmla="*/ 0 w 23"/>
                    <a:gd name="T7" fmla="*/ 315 h 1492"/>
                    <a:gd name="T8" fmla="*/ 2 w 23"/>
                    <a:gd name="T9" fmla="*/ 373 h 1492"/>
                    <a:gd name="T10" fmla="*/ 3 w 23"/>
                    <a:gd name="T11" fmla="*/ 373 h 1492"/>
                    <a:gd name="T12" fmla="*/ 4 w 23"/>
                    <a:gd name="T13" fmla="*/ 373 h 1492"/>
                    <a:gd name="T14" fmla="*/ 5 w 23"/>
                    <a:gd name="T15" fmla="*/ 373 h 1492"/>
                    <a:gd name="T16" fmla="*/ 6 w 23"/>
                    <a:gd name="T17" fmla="*/ 373 h 1492"/>
                    <a:gd name="T18" fmla="*/ 5 w 23"/>
                    <a:gd name="T19" fmla="*/ 289 h 1492"/>
                    <a:gd name="T20" fmla="*/ 5 w 23"/>
                    <a:gd name="T21" fmla="*/ 208 h 1492"/>
                    <a:gd name="T22" fmla="*/ 5 w 23"/>
                    <a:gd name="T23" fmla="*/ 116 h 1492"/>
                    <a:gd name="T24" fmla="*/ 6 w 23"/>
                    <a:gd name="T25" fmla="*/ 1 h 1492"/>
                    <a:gd name="T26" fmla="*/ 5 w 23"/>
                    <a:gd name="T27" fmla="*/ 1 h 1492"/>
                    <a:gd name="T28" fmla="*/ 5 w 23"/>
                    <a:gd name="T29" fmla="*/ 1 h 1492"/>
                    <a:gd name="T30" fmla="*/ 4 w 23"/>
                    <a:gd name="T31" fmla="*/ 1 h 1492"/>
                    <a:gd name="T32" fmla="*/ 2 w 23"/>
                    <a:gd name="T33" fmla="*/ 0 h 149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3"/>
                    <a:gd name="T52" fmla="*/ 0 h 1492"/>
                    <a:gd name="T53" fmla="*/ 23 w 23"/>
                    <a:gd name="T54" fmla="*/ 1492 h 149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3" h="1492">
                      <a:moveTo>
                        <a:pt x="8" y="0"/>
                      </a:moveTo>
                      <a:lnTo>
                        <a:pt x="3" y="233"/>
                      </a:lnTo>
                      <a:lnTo>
                        <a:pt x="0" y="746"/>
                      </a:lnTo>
                      <a:lnTo>
                        <a:pt x="0" y="1259"/>
                      </a:lnTo>
                      <a:lnTo>
                        <a:pt x="5" y="1492"/>
                      </a:lnTo>
                      <a:lnTo>
                        <a:pt x="10" y="1492"/>
                      </a:lnTo>
                      <a:lnTo>
                        <a:pt x="15" y="1490"/>
                      </a:lnTo>
                      <a:lnTo>
                        <a:pt x="20" y="1490"/>
                      </a:lnTo>
                      <a:lnTo>
                        <a:pt x="23" y="1490"/>
                      </a:lnTo>
                      <a:lnTo>
                        <a:pt x="17" y="1155"/>
                      </a:lnTo>
                      <a:lnTo>
                        <a:pt x="17" y="832"/>
                      </a:lnTo>
                      <a:lnTo>
                        <a:pt x="18" y="467"/>
                      </a:lnTo>
                      <a:lnTo>
                        <a:pt x="23" y="7"/>
                      </a:lnTo>
                      <a:lnTo>
                        <a:pt x="20" y="5"/>
                      </a:lnTo>
                      <a:lnTo>
                        <a:pt x="17" y="4"/>
                      </a:lnTo>
                      <a:lnTo>
                        <a:pt x="13" y="2"/>
                      </a:lnTo>
                      <a:lnTo>
                        <a:pt x="8" y="0"/>
                      </a:lnTo>
                      <a:close/>
                    </a:path>
                  </a:pathLst>
                </a:custGeom>
                <a:solidFill>
                  <a:srgbClr val="4C3A23"/>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81" name="Freeform 90"/>
                <p:cNvSpPr>
                  <a:spLocks/>
                </p:cNvSpPr>
                <p:nvPr/>
              </p:nvSpPr>
              <p:spPr bwMode="auto">
                <a:xfrm>
                  <a:off x="3362" y="1833"/>
                  <a:ext cx="14" cy="746"/>
                </a:xfrm>
                <a:custGeom>
                  <a:avLst/>
                  <a:gdLst>
                    <a:gd name="T0" fmla="*/ 2 w 24"/>
                    <a:gd name="T1" fmla="*/ 0 h 1491"/>
                    <a:gd name="T2" fmla="*/ 1 w 24"/>
                    <a:gd name="T3" fmla="*/ 58 h 1491"/>
                    <a:gd name="T4" fmla="*/ 0 w 24"/>
                    <a:gd name="T5" fmla="*/ 187 h 1491"/>
                    <a:gd name="T6" fmla="*/ 0 w 24"/>
                    <a:gd name="T7" fmla="*/ 315 h 1491"/>
                    <a:gd name="T8" fmla="*/ 1 w 24"/>
                    <a:gd name="T9" fmla="*/ 373 h 1491"/>
                    <a:gd name="T10" fmla="*/ 5 w 24"/>
                    <a:gd name="T11" fmla="*/ 373 h 1491"/>
                    <a:gd name="T12" fmla="*/ 4 w 24"/>
                    <a:gd name="T13" fmla="*/ 289 h 1491"/>
                    <a:gd name="T14" fmla="*/ 4 w 24"/>
                    <a:gd name="T15" fmla="*/ 208 h 1491"/>
                    <a:gd name="T16" fmla="*/ 4 w 24"/>
                    <a:gd name="T17" fmla="*/ 117 h 1491"/>
                    <a:gd name="T18" fmla="*/ 5 w 24"/>
                    <a:gd name="T19" fmla="*/ 2 h 1491"/>
                    <a:gd name="T20" fmla="*/ 2 w 24"/>
                    <a:gd name="T21" fmla="*/ 0 h 149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
                    <a:gd name="T34" fmla="*/ 0 h 1491"/>
                    <a:gd name="T35" fmla="*/ 24 w 24"/>
                    <a:gd name="T36" fmla="*/ 1491 h 149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 h="1491">
                      <a:moveTo>
                        <a:pt x="9" y="0"/>
                      </a:moveTo>
                      <a:lnTo>
                        <a:pt x="4" y="232"/>
                      </a:lnTo>
                      <a:lnTo>
                        <a:pt x="0" y="745"/>
                      </a:lnTo>
                      <a:lnTo>
                        <a:pt x="0" y="1259"/>
                      </a:lnTo>
                      <a:lnTo>
                        <a:pt x="5" y="1491"/>
                      </a:lnTo>
                      <a:lnTo>
                        <a:pt x="24" y="1489"/>
                      </a:lnTo>
                      <a:lnTo>
                        <a:pt x="17" y="1154"/>
                      </a:lnTo>
                      <a:lnTo>
                        <a:pt x="17" y="831"/>
                      </a:lnTo>
                      <a:lnTo>
                        <a:pt x="19" y="466"/>
                      </a:lnTo>
                      <a:lnTo>
                        <a:pt x="24" y="6"/>
                      </a:lnTo>
                      <a:lnTo>
                        <a:pt x="9" y="0"/>
                      </a:lnTo>
                      <a:close/>
                    </a:path>
                  </a:pathLst>
                </a:custGeom>
                <a:solidFill>
                  <a:srgbClr val="473A26"/>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82" name="Freeform 91"/>
                <p:cNvSpPr>
                  <a:spLocks/>
                </p:cNvSpPr>
                <p:nvPr/>
              </p:nvSpPr>
              <p:spPr bwMode="auto">
                <a:xfrm>
                  <a:off x="3416" y="1844"/>
                  <a:ext cx="14" cy="746"/>
                </a:xfrm>
                <a:custGeom>
                  <a:avLst/>
                  <a:gdLst>
                    <a:gd name="T0" fmla="*/ 2 w 23"/>
                    <a:gd name="T1" fmla="*/ 0 h 1492"/>
                    <a:gd name="T2" fmla="*/ 1 w 23"/>
                    <a:gd name="T3" fmla="*/ 58 h 1492"/>
                    <a:gd name="T4" fmla="*/ 0 w 23"/>
                    <a:gd name="T5" fmla="*/ 187 h 1492"/>
                    <a:gd name="T6" fmla="*/ 0 w 23"/>
                    <a:gd name="T7" fmla="*/ 315 h 1492"/>
                    <a:gd name="T8" fmla="*/ 2 w 23"/>
                    <a:gd name="T9" fmla="*/ 373 h 1492"/>
                    <a:gd name="T10" fmla="*/ 6 w 23"/>
                    <a:gd name="T11" fmla="*/ 373 h 1492"/>
                    <a:gd name="T12" fmla="*/ 4 w 23"/>
                    <a:gd name="T13" fmla="*/ 289 h 1492"/>
                    <a:gd name="T14" fmla="*/ 4 w 23"/>
                    <a:gd name="T15" fmla="*/ 208 h 1492"/>
                    <a:gd name="T16" fmla="*/ 5 w 23"/>
                    <a:gd name="T17" fmla="*/ 116 h 1492"/>
                    <a:gd name="T18" fmla="*/ 6 w 23"/>
                    <a:gd name="T19" fmla="*/ 1 h 1492"/>
                    <a:gd name="T20" fmla="*/ 2 w 23"/>
                    <a:gd name="T21" fmla="*/ 0 h 14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3"/>
                    <a:gd name="T34" fmla="*/ 0 h 1492"/>
                    <a:gd name="T35" fmla="*/ 23 w 23"/>
                    <a:gd name="T36" fmla="*/ 1492 h 14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3" h="1492">
                      <a:moveTo>
                        <a:pt x="8" y="0"/>
                      </a:moveTo>
                      <a:lnTo>
                        <a:pt x="3" y="233"/>
                      </a:lnTo>
                      <a:lnTo>
                        <a:pt x="0" y="746"/>
                      </a:lnTo>
                      <a:lnTo>
                        <a:pt x="0" y="1260"/>
                      </a:lnTo>
                      <a:lnTo>
                        <a:pt x="5" y="1492"/>
                      </a:lnTo>
                      <a:lnTo>
                        <a:pt x="23" y="1490"/>
                      </a:lnTo>
                      <a:lnTo>
                        <a:pt x="16" y="1155"/>
                      </a:lnTo>
                      <a:lnTo>
                        <a:pt x="16" y="832"/>
                      </a:lnTo>
                      <a:lnTo>
                        <a:pt x="20" y="467"/>
                      </a:lnTo>
                      <a:lnTo>
                        <a:pt x="23" y="7"/>
                      </a:lnTo>
                      <a:lnTo>
                        <a:pt x="8" y="0"/>
                      </a:lnTo>
                      <a:close/>
                    </a:path>
                  </a:pathLst>
                </a:custGeom>
                <a:solidFill>
                  <a:srgbClr val="002D38"/>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83" name="Freeform 92"/>
                <p:cNvSpPr>
                  <a:spLocks/>
                </p:cNvSpPr>
                <p:nvPr/>
              </p:nvSpPr>
              <p:spPr bwMode="auto">
                <a:xfrm>
                  <a:off x="2555" y="1973"/>
                  <a:ext cx="171" cy="747"/>
                </a:xfrm>
                <a:custGeom>
                  <a:avLst/>
                  <a:gdLst>
                    <a:gd name="T0" fmla="*/ 0 w 342"/>
                    <a:gd name="T1" fmla="*/ 8 h 1495"/>
                    <a:gd name="T2" fmla="*/ 85 w 342"/>
                    <a:gd name="T3" fmla="*/ 0 h 1495"/>
                    <a:gd name="T4" fmla="*/ 86 w 342"/>
                    <a:gd name="T5" fmla="*/ 367 h 1495"/>
                    <a:gd name="T6" fmla="*/ 86 w 342"/>
                    <a:gd name="T7" fmla="*/ 373 h 1495"/>
                    <a:gd name="T8" fmla="*/ 17 w 342"/>
                    <a:gd name="T9" fmla="*/ 373 h 1495"/>
                    <a:gd name="T10" fmla="*/ 15 w 342"/>
                    <a:gd name="T11" fmla="*/ 359 h 1495"/>
                    <a:gd name="T12" fmla="*/ 1 w 342"/>
                    <a:gd name="T13" fmla="*/ 357 h 1495"/>
                    <a:gd name="T14" fmla="*/ 0 w 342"/>
                    <a:gd name="T15" fmla="*/ 8 h 1495"/>
                    <a:gd name="T16" fmla="*/ 0 60000 65536"/>
                    <a:gd name="T17" fmla="*/ 0 60000 65536"/>
                    <a:gd name="T18" fmla="*/ 0 60000 65536"/>
                    <a:gd name="T19" fmla="*/ 0 60000 65536"/>
                    <a:gd name="T20" fmla="*/ 0 60000 65536"/>
                    <a:gd name="T21" fmla="*/ 0 60000 65536"/>
                    <a:gd name="T22" fmla="*/ 0 60000 65536"/>
                    <a:gd name="T23" fmla="*/ 0 60000 65536"/>
                    <a:gd name="T24" fmla="*/ 0 w 342"/>
                    <a:gd name="T25" fmla="*/ 0 h 1495"/>
                    <a:gd name="T26" fmla="*/ 342 w 342"/>
                    <a:gd name="T27" fmla="*/ 1495 h 149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42" h="1495">
                      <a:moveTo>
                        <a:pt x="0" y="35"/>
                      </a:moveTo>
                      <a:lnTo>
                        <a:pt x="340" y="0"/>
                      </a:lnTo>
                      <a:lnTo>
                        <a:pt x="342" y="1468"/>
                      </a:lnTo>
                      <a:lnTo>
                        <a:pt x="342" y="1495"/>
                      </a:lnTo>
                      <a:lnTo>
                        <a:pt x="66" y="1493"/>
                      </a:lnTo>
                      <a:lnTo>
                        <a:pt x="62" y="1438"/>
                      </a:lnTo>
                      <a:lnTo>
                        <a:pt x="2" y="1428"/>
                      </a:lnTo>
                      <a:lnTo>
                        <a:pt x="0" y="35"/>
                      </a:lnTo>
                      <a:close/>
                    </a:path>
                  </a:pathLst>
                </a:custGeom>
                <a:solidFill>
                  <a:srgbClr val="AA8E70"/>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84" name="Freeform 93"/>
                <p:cNvSpPr>
                  <a:spLocks/>
                </p:cNvSpPr>
                <p:nvPr/>
              </p:nvSpPr>
              <p:spPr bwMode="auto">
                <a:xfrm>
                  <a:off x="2555" y="1973"/>
                  <a:ext cx="171" cy="694"/>
                </a:xfrm>
                <a:custGeom>
                  <a:avLst/>
                  <a:gdLst>
                    <a:gd name="T0" fmla="*/ 0 w 342"/>
                    <a:gd name="T1" fmla="*/ 9 h 1387"/>
                    <a:gd name="T2" fmla="*/ 5 w 342"/>
                    <a:gd name="T3" fmla="*/ 9 h 1387"/>
                    <a:gd name="T4" fmla="*/ 11 w 342"/>
                    <a:gd name="T5" fmla="*/ 8 h 1387"/>
                    <a:gd name="T6" fmla="*/ 16 w 342"/>
                    <a:gd name="T7" fmla="*/ 8 h 1387"/>
                    <a:gd name="T8" fmla="*/ 21 w 342"/>
                    <a:gd name="T9" fmla="*/ 7 h 1387"/>
                    <a:gd name="T10" fmla="*/ 26 w 342"/>
                    <a:gd name="T11" fmla="*/ 6 h 1387"/>
                    <a:gd name="T12" fmla="*/ 32 w 342"/>
                    <a:gd name="T13" fmla="*/ 6 h 1387"/>
                    <a:gd name="T14" fmla="*/ 37 w 342"/>
                    <a:gd name="T15" fmla="*/ 5 h 1387"/>
                    <a:gd name="T16" fmla="*/ 43 w 342"/>
                    <a:gd name="T17" fmla="*/ 5 h 1387"/>
                    <a:gd name="T18" fmla="*/ 48 w 342"/>
                    <a:gd name="T19" fmla="*/ 4 h 1387"/>
                    <a:gd name="T20" fmla="*/ 53 w 342"/>
                    <a:gd name="T21" fmla="*/ 4 h 1387"/>
                    <a:gd name="T22" fmla="*/ 58 w 342"/>
                    <a:gd name="T23" fmla="*/ 3 h 1387"/>
                    <a:gd name="T24" fmla="*/ 64 w 342"/>
                    <a:gd name="T25" fmla="*/ 2 h 1387"/>
                    <a:gd name="T26" fmla="*/ 69 w 342"/>
                    <a:gd name="T27" fmla="*/ 2 h 1387"/>
                    <a:gd name="T28" fmla="*/ 75 w 342"/>
                    <a:gd name="T29" fmla="*/ 2 h 1387"/>
                    <a:gd name="T30" fmla="*/ 80 w 342"/>
                    <a:gd name="T31" fmla="*/ 1 h 1387"/>
                    <a:gd name="T32" fmla="*/ 85 w 342"/>
                    <a:gd name="T33" fmla="*/ 0 h 1387"/>
                    <a:gd name="T34" fmla="*/ 85 w 342"/>
                    <a:gd name="T35" fmla="*/ 85 h 1387"/>
                    <a:gd name="T36" fmla="*/ 86 w 342"/>
                    <a:gd name="T37" fmla="*/ 170 h 1387"/>
                    <a:gd name="T38" fmla="*/ 86 w 342"/>
                    <a:gd name="T39" fmla="*/ 256 h 1387"/>
                    <a:gd name="T40" fmla="*/ 86 w 342"/>
                    <a:gd name="T41" fmla="*/ 341 h 1387"/>
                    <a:gd name="T42" fmla="*/ 86 w 342"/>
                    <a:gd name="T43" fmla="*/ 343 h 1387"/>
                    <a:gd name="T44" fmla="*/ 86 w 342"/>
                    <a:gd name="T45" fmla="*/ 344 h 1387"/>
                    <a:gd name="T46" fmla="*/ 86 w 342"/>
                    <a:gd name="T47" fmla="*/ 345 h 1387"/>
                    <a:gd name="T48" fmla="*/ 86 w 342"/>
                    <a:gd name="T49" fmla="*/ 347 h 1387"/>
                    <a:gd name="T50" fmla="*/ 82 w 342"/>
                    <a:gd name="T51" fmla="*/ 347 h 1387"/>
                    <a:gd name="T52" fmla="*/ 77 w 342"/>
                    <a:gd name="T53" fmla="*/ 347 h 1387"/>
                    <a:gd name="T54" fmla="*/ 73 w 342"/>
                    <a:gd name="T55" fmla="*/ 347 h 1387"/>
                    <a:gd name="T56" fmla="*/ 69 w 342"/>
                    <a:gd name="T57" fmla="*/ 347 h 1387"/>
                    <a:gd name="T58" fmla="*/ 64 w 342"/>
                    <a:gd name="T59" fmla="*/ 347 h 1387"/>
                    <a:gd name="T60" fmla="*/ 59 w 342"/>
                    <a:gd name="T61" fmla="*/ 347 h 1387"/>
                    <a:gd name="T62" fmla="*/ 55 w 342"/>
                    <a:gd name="T63" fmla="*/ 347 h 1387"/>
                    <a:gd name="T64" fmla="*/ 51 w 342"/>
                    <a:gd name="T65" fmla="*/ 347 h 1387"/>
                    <a:gd name="T66" fmla="*/ 46 w 342"/>
                    <a:gd name="T67" fmla="*/ 347 h 1387"/>
                    <a:gd name="T68" fmla="*/ 43 w 342"/>
                    <a:gd name="T69" fmla="*/ 347 h 1387"/>
                    <a:gd name="T70" fmla="*/ 39 w 342"/>
                    <a:gd name="T71" fmla="*/ 347 h 1387"/>
                    <a:gd name="T72" fmla="*/ 34 w 342"/>
                    <a:gd name="T73" fmla="*/ 347 h 1387"/>
                    <a:gd name="T74" fmla="*/ 29 w 342"/>
                    <a:gd name="T75" fmla="*/ 347 h 1387"/>
                    <a:gd name="T76" fmla="*/ 25 w 342"/>
                    <a:gd name="T77" fmla="*/ 347 h 1387"/>
                    <a:gd name="T78" fmla="*/ 21 w 342"/>
                    <a:gd name="T79" fmla="*/ 347 h 1387"/>
                    <a:gd name="T80" fmla="*/ 17 w 342"/>
                    <a:gd name="T81" fmla="*/ 347 h 1387"/>
                    <a:gd name="T82" fmla="*/ 16 w 342"/>
                    <a:gd name="T83" fmla="*/ 343 h 1387"/>
                    <a:gd name="T84" fmla="*/ 16 w 342"/>
                    <a:gd name="T85" fmla="*/ 340 h 1387"/>
                    <a:gd name="T86" fmla="*/ 15 w 342"/>
                    <a:gd name="T87" fmla="*/ 337 h 1387"/>
                    <a:gd name="T88" fmla="*/ 15 w 342"/>
                    <a:gd name="T89" fmla="*/ 334 h 1387"/>
                    <a:gd name="T90" fmla="*/ 13 w 342"/>
                    <a:gd name="T91" fmla="*/ 334 h 1387"/>
                    <a:gd name="T92" fmla="*/ 11 w 342"/>
                    <a:gd name="T93" fmla="*/ 333 h 1387"/>
                    <a:gd name="T94" fmla="*/ 10 w 342"/>
                    <a:gd name="T95" fmla="*/ 333 h 1387"/>
                    <a:gd name="T96" fmla="*/ 8 w 342"/>
                    <a:gd name="T97" fmla="*/ 333 h 1387"/>
                    <a:gd name="T98" fmla="*/ 6 w 342"/>
                    <a:gd name="T99" fmla="*/ 332 h 1387"/>
                    <a:gd name="T100" fmla="*/ 5 w 342"/>
                    <a:gd name="T101" fmla="*/ 332 h 1387"/>
                    <a:gd name="T102" fmla="*/ 3 w 342"/>
                    <a:gd name="T103" fmla="*/ 332 h 1387"/>
                    <a:gd name="T104" fmla="*/ 1 w 342"/>
                    <a:gd name="T105" fmla="*/ 332 h 1387"/>
                    <a:gd name="T106" fmla="*/ 1 w 342"/>
                    <a:gd name="T107" fmla="*/ 251 h 1387"/>
                    <a:gd name="T108" fmla="*/ 1 w 342"/>
                    <a:gd name="T109" fmla="*/ 170 h 1387"/>
                    <a:gd name="T110" fmla="*/ 1 w 342"/>
                    <a:gd name="T111" fmla="*/ 90 h 1387"/>
                    <a:gd name="T112" fmla="*/ 0 w 342"/>
                    <a:gd name="T113" fmla="*/ 9 h 138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42"/>
                    <a:gd name="T172" fmla="*/ 0 h 1387"/>
                    <a:gd name="T173" fmla="*/ 342 w 342"/>
                    <a:gd name="T174" fmla="*/ 1387 h 138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42" h="1387">
                      <a:moveTo>
                        <a:pt x="0" y="35"/>
                      </a:moveTo>
                      <a:lnTo>
                        <a:pt x="22" y="34"/>
                      </a:lnTo>
                      <a:lnTo>
                        <a:pt x="42" y="30"/>
                      </a:lnTo>
                      <a:lnTo>
                        <a:pt x="64" y="29"/>
                      </a:lnTo>
                      <a:lnTo>
                        <a:pt x="84" y="27"/>
                      </a:lnTo>
                      <a:lnTo>
                        <a:pt x="106" y="24"/>
                      </a:lnTo>
                      <a:lnTo>
                        <a:pt x="128" y="22"/>
                      </a:lnTo>
                      <a:lnTo>
                        <a:pt x="148" y="20"/>
                      </a:lnTo>
                      <a:lnTo>
                        <a:pt x="170" y="17"/>
                      </a:lnTo>
                      <a:lnTo>
                        <a:pt x="192" y="15"/>
                      </a:lnTo>
                      <a:lnTo>
                        <a:pt x="212" y="13"/>
                      </a:lnTo>
                      <a:lnTo>
                        <a:pt x="234" y="12"/>
                      </a:lnTo>
                      <a:lnTo>
                        <a:pt x="256" y="8"/>
                      </a:lnTo>
                      <a:lnTo>
                        <a:pt x="276" y="7"/>
                      </a:lnTo>
                      <a:lnTo>
                        <a:pt x="298" y="5"/>
                      </a:lnTo>
                      <a:lnTo>
                        <a:pt x="318" y="2"/>
                      </a:lnTo>
                      <a:lnTo>
                        <a:pt x="340" y="0"/>
                      </a:lnTo>
                      <a:lnTo>
                        <a:pt x="340" y="340"/>
                      </a:lnTo>
                      <a:lnTo>
                        <a:pt x="342" y="680"/>
                      </a:lnTo>
                      <a:lnTo>
                        <a:pt x="342" y="1022"/>
                      </a:lnTo>
                      <a:lnTo>
                        <a:pt x="342" y="1362"/>
                      </a:lnTo>
                      <a:lnTo>
                        <a:pt x="342" y="1369"/>
                      </a:lnTo>
                      <a:lnTo>
                        <a:pt x="342" y="1374"/>
                      </a:lnTo>
                      <a:lnTo>
                        <a:pt x="342" y="1380"/>
                      </a:lnTo>
                      <a:lnTo>
                        <a:pt x="342" y="1387"/>
                      </a:lnTo>
                      <a:lnTo>
                        <a:pt x="325" y="1387"/>
                      </a:lnTo>
                      <a:lnTo>
                        <a:pt x="308" y="1387"/>
                      </a:lnTo>
                      <a:lnTo>
                        <a:pt x="291" y="1387"/>
                      </a:lnTo>
                      <a:lnTo>
                        <a:pt x="273" y="1387"/>
                      </a:lnTo>
                      <a:lnTo>
                        <a:pt x="256" y="1387"/>
                      </a:lnTo>
                      <a:lnTo>
                        <a:pt x="239" y="1387"/>
                      </a:lnTo>
                      <a:lnTo>
                        <a:pt x="222" y="1387"/>
                      </a:lnTo>
                      <a:lnTo>
                        <a:pt x="204" y="1386"/>
                      </a:lnTo>
                      <a:lnTo>
                        <a:pt x="187" y="1386"/>
                      </a:lnTo>
                      <a:lnTo>
                        <a:pt x="170" y="1386"/>
                      </a:lnTo>
                      <a:lnTo>
                        <a:pt x="153" y="1386"/>
                      </a:lnTo>
                      <a:lnTo>
                        <a:pt x="135" y="1386"/>
                      </a:lnTo>
                      <a:lnTo>
                        <a:pt x="118" y="1386"/>
                      </a:lnTo>
                      <a:lnTo>
                        <a:pt x="101" y="1386"/>
                      </a:lnTo>
                      <a:lnTo>
                        <a:pt x="82" y="1386"/>
                      </a:lnTo>
                      <a:lnTo>
                        <a:pt x="66" y="1386"/>
                      </a:lnTo>
                      <a:lnTo>
                        <a:pt x="64" y="1372"/>
                      </a:lnTo>
                      <a:lnTo>
                        <a:pt x="64" y="1360"/>
                      </a:lnTo>
                      <a:lnTo>
                        <a:pt x="62" y="1347"/>
                      </a:lnTo>
                      <a:lnTo>
                        <a:pt x="62" y="1333"/>
                      </a:lnTo>
                      <a:lnTo>
                        <a:pt x="55" y="1333"/>
                      </a:lnTo>
                      <a:lnTo>
                        <a:pt x="47" y="1332"/>
                      </a:lnTo>
                      <a:lnTo>
                        <a:pt x="40" y="1332"/>
                      </a:lnTo>
                      <a:lnTo>
                        <a:pt x="32" y="1330"/>
                      </a:lnTo>
                      <a:lnTo>
                        <a:pt x="25" y="1328"/>
                      </a:lnTo>
                      <a:lnTo>
                        <a:pt x="17" y="1327"/>
                      </a:lnTo>
                      <a:lnTo>
                        <a:pt x="10" y="1327"/>
                      </a:lnTo>
                      <a:lnTo>
                        <a:pt x="2" y="1325"/>
                      </a:lnTo>
                      <a:lnTo>
                        <a:pt x="2" y="1003"/>
                      </a:lnTo>
                      <a:lnTo>
                        <a:pt x="2" y="680"/>
                      </a:lnTo>
                      <a:lnTo>
                        <a:pt x="2" y="357"/>
                      </a:lnTo>
                      <a:lnTo>
                        <a:pt x="0" y="35"/>
                      </a:lnTo>
                      <a:close/>
                    </a:path>
                  </a:pathLst>
                </a:custGeom>
                <a:solidFill>
                  <a:srgbClr val="AF9677"/>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85" name="Freeform 94"/>
                <p:cNvSpPr>
                  <a:spLocks/>
                </p:cNvSpPr>
                <p:nvPr/>
              </p:nvSpPr>
              <p:spPr bwMode="auto">
                <a:xfrm>
                  <a:off x="2555" y="1974"/>
                  <a:ext cx="171" cy="638"/>
                </a:xfrm>
                <a:custGeom>
                  <a:avLst/>
                  <a:gdLst>
                    <a:gd name="T0" fmla="*/ 0 w 342"/>
                    <a:gd name="T1" fmla="*/ 8 h 1277"/>
                    <a:gd name="T2" fmla="*/ 5 w 342"/>
                    <a:gd name="T3" fmla="*/ 8 h 1277"/>
                    <a:gd name="T4" fmla="*/ 11 w 342"/>
                    <a:gd name="T5" fmla="*/ 7 h 1277"/>
                    <a:gd name="T6" fmla="*/ 16 w 342"/>
                    <a:gd name="T7" fmla="*/ 7 h 1277"/>
                    <a:gd name="T8" fmla="*/ 21 w 342"/>
                    <a:gd name="T9" fmla="*/ 6 h 1277"/>
                    <a:gd name="T10" fmla="*/ 26 w 342"/>
                    <a:gd name="T11" fmla="*/ 6 h 1277"/>
                    <a:gd name="T12" fmla="*/ 32 w 342"/>
                    <a:gd name="T13" fmla="*/ 5 h 1277"/>
                    <a:gd name="T14" fmla="*/ 37 w 342"/>
                    <a:gd name="T15" fmla="*/ 5 h 1277"/>
                    <a:gd name="T16" fmla="*/ 43 w 342"/>
                    <a:gd name="T17" fmla="*/ 5 h 1277"/>
                    <a:gd name="T18" fmla="*/ 48 w 342"/>
                    <a:gd name="T19" fmla="*/ 4 h 1277"/>
                    <a:gd name="T20" fmla="*/ 53 w 342"/>
                    <a:gd name="T21" fmla="*/ 4 h 1277"/>
                    <a:gd name="T22" fmla="*/ 58 w 342"/>
                    <a:gd name="T23" fmla="*/ 3 h 1277"/>
                    <a:gd name="T24" fmla="*/ 64 w 342"/>
                    <a:gd name="T25" fmla="*/ 2 h 1277"/>
                    <a:gd name="T26" fmla="*/ 69 w 342"/>
                    <a:gd name="T27" fmla="*/ 2 h 1277"/>
                    <a:gd name="T28" fmla="*/ 75 w 342"/>
                    <a:gd name="T29" fmla="*/ 2 h 1277"/>
                    <a:gd name="T30" fmla="*/ 80 w 342"/>
                    <a:gd name="T31" fmla="*/ 1 h 1277"/>
                    <a:gd name="T32" fmla="*/ 85 w 342"/>
                    <a:gd name="T33" fmla="*/ 0 h 1277"/>
                    <a:gd name="T34" fmla="*/ 85 w 342"/>
                    <a:gd name="T35" fmla="*/ 79 h 1277"/>
                    <a:gd name="T36" fmla="*/ 86 w 342"/>
                    <a:gd name="T37" fmla="*/ 157 h 1277"/>
                    <a:gd name="T38" fmla="*/ 86 w 342"/>
                    <a:gd name="T39" fmla="*/ 236 h 1277"/>
                    <a:gd name="T40" fmla="*/ 86 w 342"/>
                    <a:gd name="T41" fmla="*/ 314 h 1277"/>
                    <a:gd name="T42" fmla="*/ 86 w 342"/>
                    <a:gd name="T43" fmla="*/ 316 h 1277"/>
                    <a:gd name="T44" fmla="*/ 86 w 342"/>
                    <a:gd name="T45" fmla="*/ 317 h 1277"/>
                    <a:gd name="T46" fmla="*/ 86 w 342"/>
                    <a:gd name="T47" fmla="*/ 318 h 1277"/>
                    <a:gd name="T48" fmla="*/ 86 w 342"/>
                    <a:gd name="T49" fmla="*/ 320 h 1277"/>
                    <a:gd name="T50" fmla="*/ 82 w 342"/>
                    <a:gd name="T51" fmla="*/ 320 h 1277"/>
                    <a:gd name="T52" fmla="*/ 77 w 342"/>
                    <a:gd name="T53" fmla="*/ 320 h 1277"/>
                    <a:gd name="T54" fmla="*/ 73 w 342"/>
                    <a:gd name="T55" fmla="*/ 320 h 1277"/>
                    <a:gd name="T56" fmla="*/ 69 w 342"/>
                    <a:gd name="T57" fmla="*/ 320 h 1277"/>
                    <a:gd name="T58" fmla="*/ 64 w 342"/>
                    <a:gd name="T59" fmla="*/ 320 h 1277"/>
                    <a:gd name="T60" fmla="*/ 59 w 342"/>
                    <a:gd name="T61" fmla="*/ 320 h 1277"/>
                    <a:gd name="T62" fmla="*/ 55 w 342"/>
                    <a:gd name="T63" fmla="*/ 320 h 1277"/>
                    <a:gd name="T64" fmla="*/ 51 w 342"/>
                    <a:gd name="T65" fmla="*/ 319 h 1277"/>
                    <a:gd name="T66" fmla="*/ 46 w 342"/>
                    <a:gd name="T67" fmla="*/ 319 h 1277"/>
                    <a:gd name="T68" fmla="*/ 43 w 342"/>
                    <a:gd name="T69" fmla="*/ 319 h 1277"/>
                    <a:gd name="T70" fmla="*/ 39 w 342"/>
                    <a:gd name="T71" fmla="*/ 319 h 1277"/>
                    <a:gd name="T72" fmla="*/ 34 w 342"/>
                    <a:gd name="T73" fmla="*/ 319 h 1277"/>
                    <a:gd name="T74" fmla="*/ 29 w 342"/>
                    <a:gd name="T75" fmla="*/ 319 h 1277"/>
                    <a:gd name="T76" fmla="*/ 25 w 342"/>
                    <a:gd name="T77" fmla="*/ 319 h 1277"/>
                    <a:gd name="T78" fmla="*/ 21 w 342"/>
                    <a:gd name="T79" fmla="*/ 319 h 1277"/>
                    <a:gd name="T80" fmla="*/ 17 w 342"/>
                    <a:gd name="T81" fmla="*/ 319 h 1277"/>
                    <a:gd name="T82" fmla="*/ 16 w 342"/>
                    <a:gd name="T83" fmla="*/ 316 h 1277"/>
                    <a:gd name="T84" fmla="*/ 16 w 342"/>
                    <a:gd name="T85" fmla="*/ 313 h 1277"/>
                    <a:gd name="T86" fmla="*/ 15 w 342"/>
                    <a:gd name="T87" fmla="*/ 310 h 1277"/>
                    <a:gd name="T88" fmla="*/ 15 w 342"/>
                    <a:gd name="T89" fmla="*/ 308 h 1277"/>
                    <a:gd name="T90" fmla="*/ 13 w 342"/>
                    <a:gd name="T91" fmla="*/ 307 h 1277"/>
                    <a:gd name="T92" fmla="*/ 11 w 342"/>
                    <a:gd name="T93" fmla="*/ 307 h 1277"/>
                    <a:gd name="T94" fmla="*/ 10 w 342"/>
                    <a:gd name="T95" fmla="*/ 307 h 1277"/>
                    <a:gd name="T96" fmla="*/ 8 w 342"/>
                    <a:gd name="T97" fmla="*/ 306 h 1277"/>
                    <a:gd name="T98" fmla="*/ 6 w 342"/>
                    <a:gd name="T99" fmla="*/ 306 h 1277"/>
                    <a:gd name="T100" fmla="*/ 5 w 342"/>
                    <a:gd name="T101" fmla="*/ 306 h 1277"/>
                    <a:gd name="T102" fmla="*/ 3 w 342"/>
                    <a:gd name="T103" fmla="*/ 306 h 1277"/>
                    <a:gd name="T104" fmla="*/ 1 w 342"/>
                    <a:gd name="T105" fmla="*/ 305 h 1277"/>
                    <a:gd name="T106" fmla="*/ 1 w 342"/>
                    <a:gd name="T107" fmla="*/ 231 h 1277"/>
                    <a:gd name="T108" fmla="*/ 1 w 342"/>
                    <a:gd name="T109" fmla="*/ 157 h 1277"/>
                    <a:gd name="T110" fmla="*/ 1 w 342"/>
                    <a:gd name="T111" fmla="*/ 83 h 1277"/>
                    <a:gd name="T112" fmla="*/ 0 w 342"/>
                    <a:gd name="T113" fmla="*/ 8 h 127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42"/>
                    <a:gd name="T172" fmla="*/ 0 h 1277"/>
                    <a:gd name="T173" fmla="*/ 342 w 342"/>
                    <a:gd name="T174" fmla="*/ 1277 h 127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42" h="1277">
                      <a:moveTo>
                        <a:pt x="0" y="32"/>
                      </a:moveTo>
                      <a:lnTo>
                        <a:pt x="22" y="30"/>
                      </a:lnTo>
                      <a:lnTo>
                        <a:pt x="42" y="28"/>
                      </a:lnTo>
                      <a:lnTo>
                        <a:pt x="64" y="27"/>
                      </a:lnTo>
                      <a:lnTo>
                        <a:pt x="84" y="23"/>
                      </a:lnTo>
                      <a:lnTo>
                        <a:pt x="106" y="22"/>
                      </a:lnTo>
                      <a:lnTo>
                        <a:pt x="128" y="20"/>
                      </a:lnTo>
                      <a:lnTo>
                        <a:pt x="148" y="18"/>
                      </a:lnTo>
                      <a:lnTo>
                        <a:pt x="170" y="17"/>
                      </a:lnTo>
                      <a:lnTo>
                        <a:pt x="192" y="15"/>
                      </a:lnTo>
                      <a:lnTo>
                        <a:pt x="212" y="13"/>
                      </a:lnTo>
                      <a:lnTo>
                        <a:pt x="234" y="10"/>
                      </a:lnTo>
                      <a:lnTo>
                        <a:pt x="256" y="8"/>
                      </a:lnTo>
                      <a:lnTo>
                        <a:pt x="276" y="6"/>
                      </a:lnTo>
                      <a:lnTo>
                        <a:pt x="298" y="5"/>
                      </a:lnTo>
                      <a:lnTo>
                        <a:pt x="318" y="1"/>
                      </a:lnTo>
                      <a:lnTo>
                        <a:pt x="340" y="0"/>
                      </a:lnTo>
                      <a:lnTo>
                        <a:pt x="340" y="313"/>
                      </a:lnTo>
                      <a:lnTo>
                        <a:pt x="342" y="626"/>
                      </a:lnTo>
                      <a:lnTo>
                        <a:pt x="342" y="941"/>
                      </a:lnTo>
                      <a:lnTo>
                        <a:pt x="342" y="1254"/>
                      </a:lnTo>
                      <a:lnTo>
                        <a:pt x="342" y="1261"/>
                      </a:lnTo>
                      <a:lnTo>
                        <a:pt x="342" y="1266"/>
                      </a:lnTo>
                      <a:lnTo>
                        <a:pt x="342" y="1271"/>
                      </a:lnTo>
                      <a:lnTo>
                        <a:pt x="342" y="1277"/>
                      </a:lnTo>
                      <a:lnTo>
                        <a:pt x="325" y="1277"/>
                      </a:lnTo>
                      <a:lnTo>
                        <a:pt x="308" y="1277"/>
                      </a:lnTo>
                      <a:lnTo>
                        <a:pt x="291" y="1277"/>
                      </a:lnTo>
                      <a:lnTo>
                        <a:pt x="273" y="1277"/>
                      </a:lnTo>
                      <a:lnTo>
                        <a:pt x="256" y="1277"/>
                      </a:lnTo>
                      <a:lnTo>
                        <a:pt x="239" y="1277"/>
                      </a:lnTo>
                      <a:lnTo>
                        <a:pt x="222" y="1277"/>
                      </a:lnTo>
                      <a:lnTo>
                        <a:pt x="204" y="1276"/>
                      </a:lnTo>
                      <a:lnTo>
                        <a:pt x="187" y="1276"/>
                      </a:lnTo>
                      <a:lnTo>
                        <a:pt x="170" y="1276"/>
                      </a:lnTo>
                      <a:lnTo>
                        <a:pt x="153" y="1276"/>
                      </a:lnTo>
                      <a:lnTo>
                        <a:pt x="135" y="1276"/>
                      </a:lnTo>
                      <a:lnTo>
                        <a:pt x="118" y="1276"/>
                      </a:lnTo>
                      <a:lnTo>
                        <a:pt x="101" y="1276"/>
                      </a:lnTo>
                      <a:lnTo>
                        <a:pt x="82" y="1276"/>
                      </a:lnTo>
                      <a:lnTo>
                        <a:pt x="66" y="1276"/>
                      </a:lnTo>
                      <a:lnTo>
                        <a:pt x="64" y="1264"/>
                      </a:lnTo>
                      <a:lnTo>
                        <a:pt x="64" y="1252"/>
                      </a:lnTo>
                      <a:lnTo>
                        <a:pt x="62" y="1240"/>
                      </a:lnTo>
                      <a:lnTo>
                        <a:pt x="62" y="1229"/>
                      </a:lnTo>
                      <a:lnTo>
                        <a:pt x="55" y="1227"/>
                      </a:lnTo>
                      <a:lnTo>
                        <a:pt x="47" y="1227"/>
                      </a:lnTo>
                      <a:lnTo>
                        <a:pt x="40" y="1225"/>
                      </a:lnTo>
                      <a:lnTo>
                        <a:pt x="32" y="1224"/>
                      </a:lnTo>
                      <a:lnTo>
                        <a:pt x="25" y="1224"/>
                      </a:lnTo>
                      <a:lnTo>
                        <a:pt x="17" y="1222"/>
                      </a:lnTo>
                      <a:lnTo>
                        <a:pt x="10" y="1222"/>
                      </a:lnTo>
                      <a:lnTo>
                        <a:pt x="2" y="1220"/>
                      </a:lnTo>
                      <a:lnTo>
                        <a:pt x="2" y="924"/>
                      </a:lnTo>
                      <a:lnTo>
                        <a:pt x="2" y="626"/>
                      </a:lnTo>
                      <a:lnTo>
                        <a:pt x="2" y="330"/>
                      </a:lnTo>
                      <a:lnTo>
                        <a:pt x="0" y="32"/>
                      </a:lnTo>
                      <a:close/>
                    </a:path>
                  </a:pathLst>
                </a:custGeom>
                <a:solidFill>
                  <a:srgbClr val="B79E82"/>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86" name="Freeform 95"/>
                <p:cNvSpPr>
                  <a:spLocks/>
                </p:cNvSpPr>
                <p:nvPr/>
              </p:nvSpPr>
              <p:spPr bwMode="auto">
                <a:xfrm>
                  <a:off x="2555" y="1975"/>
                  <a:ext cx="171" cy="584"/>
                </a:xfrm>
                <a:custGeom>
                  <a:avLst/>
                  <a:gdLst>
                    <a:gd name="T0" fmla="*/ 0 w 342"/>
                    <a:gd name="T1" fmla="*/ 7 h 1169"/>
                    <a:gd name="T2" fmla="*/ 5 w 342"/>
                    <a:gd name="T3" fmla="*/ 7 h 1169"/>
                    <a:gd name="T4" fmla="*/ 11 w 342"/>
                    <a:gd name="T5" fmla="*/ 6 h 1169"/>
                    <a:gd name="T6" fmla="*/ 16 w 342"/>
                    <a:gd name="T7" fmla="*/ 6 h 1169"/>
                    <a:gd name="T8" fmla="*/ 21 w 342"/>
                    <a:gd name="T9" fmla="*/ 5 h 1169"/>
                    <a:gd name="T10" fmla="*/ 26 w 342"/>
                    <a:gd name="T11" fmla="*/ 5 h 1169"/>
                    <a:gd name="T12" fmla="*/ 32 w 342"/>
                    <a:gd name="T13" fmla="*/ 4 h 1169"/>
                    <a:gd name="T14" fmla="*/ 37 w 342"/>
                    <a:gd name="T15" fmla="*/ 4 h 1169"/>
                    <a:gd name="T16" fmla="*/ 43 w 342"/>
                    <a:gd name="T17" fmla="*/ 4 h 1169"/>
                    <a:gd name="T18" fmla="*/ 48 w 342"/>
                    <a:gd name="T19" fmla="*/ 3 h 1169"/>
                    <a:gd name="T20" fmla="*/ 53 w 342"/>
                    <a:gd name="T21" fmla="*/ 3 h 1169"/>
                    <a:gd name="T22" fmla="*/ 58 w 342"/>
                    <a:gd name="T23" fmla="*/ 2 h 1169"/>
                    <a:gd name="T24" fmla="*/ 64 w 342"/>
                    <a:gd name="T25" fmla="*/ 1 h 1169"/>
                    <a:gd name="T26" fmla="*/ 69 w 342"/>
                    <a:gd name="T27" fmla="*/ 1 h 1169"/>
                    <a:gd name="T28" fmla="*/ 75 w 342"/>
                    <a:gd name="T29" fmla="*/ 1 h 1169"/>
                    <a:gd name="T30" fmla="*/ 80 w 342"/>
                    <a:gd name="T31" fmla="*/ 0 h 1169"/>
                    <a:gd name="T32" fmla="*/ 85 w 342"/>
                    <a:gd name="T33" fmla="*/ 0 h 1169"/>
                    <a:gd name="T34" fmla="*/ 85 w 342"/>
                    <a:gd name="T35" fmla="*/ 71 h 1169"/>
                    <a:gd name="T36" fmla="*/ 86 w 342"/>
                    <a:gd name="T37" fmla="*/ 143 h 1169"/>
                    <a:gd name="T38" fmla="*/ 86 w 342"/>
                    <a:gd name="T39" fmla="*/ 215 h 1169"/>
                    <a:gd name="T40" fmla="*/ 86 w 342"/>
                    <a:gd name="T41" fmla="*/ 286 h 1169"/>
                    <a:gd name="T42" fmla="*/ 86 w 342"/>
                    <a:gd name="T43" fmla="*/ 288 h 1169"/>
                    <a:gd name="T44" fmla="*/ 86 w 342"/>
                    <a:gd name="T45" fmla="*/ 289 h 1169"/>
                    <a:gd name="T46" fmla="*/ 86 w 342"/>
                    <a:gd name="T47" fmla="*/ 291 h 1169"/>
                    <a:gd name="T48" fmla="*/ 86 w 342"/>
                    <a:gd name="T49" fmla="*/ 292 h 1169"/>
                    <a:gd name="T50" fmla="*/ 82 w 342"/>
                    <a:gd name="T51" fmla="*/ 292 h 1169"/>
                    <a:gd name="T52" fmla="*/ 77 w 342"/>
                    <a:gd name="T53" fmla="*/ 292 h 1169"/>
                    <a:gd name="T54" fmla="*/ 73 w 342"/>
                    <a:gd name="T55" fmla="*/ 292 h 1169"/>
                    <a:gd name="T56" fmla="*/ 69 w 342"/>
                    <a:gd name="T57" fmla="*/ 292 h 1169"/>
                    <a:gd name="T58" fmla="*/ 64 w 342"/>
                    <a:gd name="T59" fmla="*/ 292 h 1169"/>
                    <a:gd name="T60" fmla="*/ 59 w 342"/>
                    <a:gd name="T61" fmla="*/ 292 h 1169"/>
                    <a:gd name="T62" fmla="*/ 55 w 342"/>
                    <a:gd name="T63" fmla="*/ 292 h 1169"/>
                    <a:gd name="T64" fmla="*/ 51 w 342"/>
                    <a:gd name="T65" fmla="*/ 292 h 1169"/>
                    <a:gd name="T66" fmla="*/ 46 w 342"/>
                    <a:gd name="T67" fmla="*/ 292 h 1169"/>
                    <a:gd name="T68" fmla="*/ 43 w 342"/>
                    <a:gd name="T69" fmla="*/ 292 h 1169"/>
                    <a:gd name="T70" fmla="*/ 39 w 342"/>
                    <a:gd name="T71" fmla="*/ 292 h 1169"/>
                    <a:gd name="T72" fmla="*/ 34 w 342"/>
                    <a:gd name="T73" fmla="*/ 292 h 1169"/>
                    <a:gd name="T74" fmla="*/ 29 w 342"/>
                    <a:gd name="T75" fmla="*/ 291 h 1169"/>
                    <a:gd name="T76" fmla="*/ 25 w 342"/>
                    <a:gd name="T77" fmla="*/ 291 h 1169"/>
                    <a:gd name="T78" fmla="*/ 21 w 342"/>
                    <a:gd name="T79" fmla="*/ 291 h 1169"/>
                    <a:gd name="T80" fmla="*/ 17 w 342"/>
                    <a:gd name="T81" fmla="*/ 291 h 1169"/>
                    <a:gd name="T82" fmla="*/ 16 w 342"/>
                    <a:gd name="T83" fmla="*/ 289 h 1169"/>
                    <a:gd name="T84" fmla="*/ 16 w 342"/>
                    <a:gd name="T85" fmla="*/ 286 h 1169"/>
                    <a:gd name="T86" fmla="*/ 15 w 342"/>
                    <a:gd name="T87" fmla="*/ 283 h 1169"/>
                    <a:gd name="T88" fmla="*/ 15 w 342"/>
                    <a:gd name="T89" fmla="*/ 281 h 1169"/>
                    <a:gd name="T90" fmla="*/ 13 w 342"/>
                    <a:gd name="T91" fmla="*/ 280 h 1169"/>
                    <a:gd name="T92" fmla="*/ 11 w 342"/>
                    <a:gd name="T93" fmla="*/ 280 h 1169"/>
                    <a:gd name="T94" fmla="*/ 10 w 342"/>
                    <a:gd name="T95" fmla="*/ 280 h 1169"/>
                    <a:gd name="T96" fmla="*/ 8 w 342"/>
                    <a:gd name="T97" fmla="*/ 280 h 1169"/>
                    <a:gd name="T98" fmla="*/ 6 w 342"/>
                    <a:gd name="T99" fmla="*/ 280 h 1169"/>
                    <a:gd name="T100" fmla="*/ 5 w 342"/>
                    <a:gd name="T101" fmla="*/ 279 h 1169"/>
                    <a:gd name="T102" fmla="*/ 3 w 342"/>
                    <a:gd name="T103" fmla="*/ 279 h 1169"/>
                    <a:gd name="T104" fmla="*/ 1 w 342"/>
                    <a:gd name="T105" fmla="*/ 279 h 1169"/>
                    <a:gd name="T106" fmla="*/ 1 w 342"/>
                    <a:gd name="T107" fmla="*/ 211 h 1169"/>
                    <a:gd name="T108" fmla="*/ 1 w 342"/>
                    <a:gd name="T109" fmla="*/ 143 h 1169"/>
                    <a:gd name="T110" fmla="*/ 1 w 342"/>
                    <a:gd name="T111" fmla="*/ 75 h 1169"/>
                    <a:gd name="T112" fmla="*/ 0 w 342"/>
                    <a:gd name="T113" fmla="*/ 7 h 116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42"/>
                    <a:gd name="T172" fmla="*/ 0 h 1169"/>
                    <a:gd name="T173" fmla="*/ 342 w 342"/>
                    <a:gd name="T174" fmla="*/ 1169 h 116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42" h="1169">
                      <a:moveTo>
                        <a:pt x="0" y="31"/>
                      </a:moveTo>
                      <a:lnTo>
                        <a:pt x="22" y="29"/>
                      </a:lnTo>
                      <a:lnTo>
                        <a:pt x="42" y="27"/>
                      </a:lnTo>
                      <a:lnTo>
                        <a:pt x="64" y="26"/>
                      </a:lnTo>
                      <a:lnTo>
                        <a:pt x="84" y="22"/>
                      </a:lnTo>
                      <a:lnTo>
                        <a:pt x="106" y="21"/>
                      </a:lnTo>
                      <a:lnTo>
                        <a:pt x="128" y="19"/>
                      </a:lnTo>
                      <a:lnTo>
                        <a:pt x="148" y="17"/>
                      </a:lnTo>
                      <a:lnTo>
                        <a:pt x="170" y="16"/>
                      </a:lnTo>
                      <a:lnTo>
                        <a:pt x="192" y="14"/>
                      </a:lnTo>
                      <a:lnTo>
                        <a:pt x="212" y="12"/>
                      </a:lnTo>
                      <a:lnTo>
                        <a:pt x="234" y="10"/>
                      </a:lnTo>
                      <a:lnTo>
                        <a:pt x="256" y="7"/>
                      </a:lnTo>
                      <a:lnTo>
                        <a:pt x="276" y="5"/>
                      </a:lnTo>
                      <a:lnTo>
                        <a:pt x="298" y="4"/>
                      </a:lnTo>
                      <a:lnTo>
                        <a:pt x="318" y="2"/>
                      </a:lnTo>
                      <a:lnTo>
                        <a:pt x="340" y="0"/>
                      </a:lnTo>
                      <a:lnTo>
                        <a:pt x="340" y="287"/>
                      </a:lnTo>
                      <a:lnTo>
                        <a:pt x="342" y="573"/>
                      </a:lnTo>
                      <a:lnTo>
                        <a:pt x="342" y="861"/>
                      </a:lnTo>
                      <a:lnTo>
                        <a:pt x="342" y="1147"/>
                      </a:lnTo>
                      <a:lnTo>
                        <a:pt x="342" y="1152"/>
                      </a:lnTo>
                      <a:lnTo>
                        <a:pt x="342" y="1157"/>
                      </a:lnTo>
                      <a:lnTo>
                        <a:pt x="342" y="1164"/>
                      </a:lnTo>
                      <a:lnTo>
                        <a:pt x="342" y="1169"/>
                      </a:lnTo>
                      <a:lnTo>
                        <a:pt x="325" y="1169"/>
                      </a:lnTo>
                      <a:lnTo>
                        <a:pt x="308" y="1169"/>
                      </a:lnTo>
                      <a:lnTo>
                        <a:pt x="291" y="1169"/>
                      </a:lnTo>
                      <a:lnTo>
                        <a:pt x="273" y="1169"/>
                      </a:lnTo>
                      <a:lnTo>
                        <a:pt x="256" y="1169"/>
                      </a:lnTo>
                      <a:lnTo>
                        <a:pt x="239" y="1169"/>
                      </a:lnTo>
                      <a:lnTo>
                        <a:pt x="222" y="1169"/>
                      </a:lnTo>
                      <a:lnTo>
                        <a:pt x="204" y="1169"/>
                      </a:lnTo>
                      <a:lnTo>
                        <a:pt x="187" y="1169"/>
                      </a:lnTo>
                      <a:lnTo>
                        <a:pt x="170" y="1169"/>
                      </a:lnTo>
                      <a:lnTo>
                        <a:pt x="153" y="1169"/>
                      </a:lnTo>
                      <a:lnTo>
                        <a:pt x="135" y="1169"/>
                      </a:lnTo>
                      <a:lnTo>
                        <a:pt x="118" y="1167"/>
                      </a:lnTo>
                      <a:lnTo>
                        <a:pt x="101" y="1167"/>
                      </a:lnTo>
                      <a:lnTo>
                        <a:pt x="82" y="1167"/>
                      </a:lnTo>
                      <a:lnTo>
                        <a:pt x="66" y="1167"/>
                      </a:lnTo>
                      <a:lnTo>
                        <a:pt x="64" y="1157"/>
                      </a:lnTo>
                      <a:lnTo>
                        <a:pt x="64" y="1145"/>
                      </a:lnTo>
                      <a:lnTo>
                        <a:pt x="62" y="1135"/>
                      </a:lnTo>
                      <a:lnTo>
                        <a:pt x="62" y="1125"/>
                      </a:lnTo>
                      <a:lnTo>
                        <a:pt x="55" y="1123"/>
                      </a:lnTo>
                      <a:lnTo>
                        <a:pt x="47" y="1123"/>
                      </a:lnTo>
                      <a:lnTo>
                        <a:pt x="40" y="1122"/>
                      </a:lnTo>
                      <a:lnTo>
                        <a:pt x="32" y="1120"/>
                      </a:lnTo>
                      <a:lnTo>
                        <a:pt x="25" y="1120"/>
                      </a:lnTo>
                      <a:lnTo>
                        <a:pt x="17" y="1118"/>
                      </a:lnTo>
                      <a:lnTo>
                        <a:pt x="10" y="1118"/>
                      </a:lnTo>
                      <a:lnTo>
                        <a:pt x="2" y="1117"/>
                      </a:lnTo>
                      <a:lnTo>
                        <a:pt x="2" y="845"/>
                      </a:lnTo>
                      <a:lnTo>
                        <a:pt x="2" y="573"/>
                      </a:lnTo>
                      <a:lnTo>
                        <a:pt x="2" y="302"/>
                      </a:lnTo>
                      <a:lnTo>
                        <a:pt x="0" y="31"/>
                      </a:lnTo>
                      <a:close/>
                    </a:path>
                  </a:pathLst>
                </a:custGeom>
                <a:solidFill>
                  <a:srgbClr val="BCA589"/>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87" name="Freeform 96"/>
                <p:cNvSpPr>
                  <a:spLocks/>
                </p:cNvSpPr>
                <p:nvPr/>
              </p:nvSpPr>
              <p:spPr bwMode="auto">
                <a:xfrm>
                  <a:off x="2555" y="1975"/>
                  <a:ext cx="171" cy="530"/>
                </a:xfrm>
                <a:custGeom>
                  <a:avLst/>
                  <a:gdLst>
                    <a:gd name="T0" fmla="*/ 0 w 342"/>
                    <a:gd name="T1" fmla="*/ 7 h 1061"/>
                    <a:gd name="T2" fmla="*/ 5 w 342"/>
                    <a:gd name="T3" fmla="*/ 7 h 1061"/>
                    <a:gd name="T4" fmla="*/ 11 w 342"/>
                    <a:gd name="T5" fmla="*/ 6 h 1061"/>
                    <a:gd name="T6" fmla="*/ 16 w 342"/>
                    <a:gd name="T7" fmla="*/ 6 h 1061"/>
                    <a:gd name="T8" fmla="*/ 21 w 342"/>
                    <a:gd name="T9" fmla="*/ 5 h 1061"/>
                    <a:gd name="T10" fmla="*/ 26 w 342"/>
                    <a:gd name="T11" fmla="*/ 5 h 1061"/>
                    <a:gd name="T12" fmla="*/ 32 w 342"/>
                    <a:gd name="T13" fmla="*/ 4 h 1061"/>
                    <a:gd name="T14" fmla="*/ 37 w 342"/>
                    <a:gd name="T15" fmla="*/ 4 h 1061"/>
                    <a:gd name="T16" fmla="*/ 43 w 342"/>
                    <a:gd name="T17" fmla="*/ 4 h 1061"/>
                    <a:gd name="T18" fmla="*/ 48 w 342"/>
                    <a:gd name="T19" fmla="*/ 3 h 1061"/>
                    <a:gd name="T20" fmla="*/ 53 w 342"/>
                    <a:gd name="T21" fmla="*/ 3 h 1061"/>
                    <a:gd name="T22" fmla="*/ 58 w 342"/>
                    <a:gd name="T23" fmla="*/ 2 h 1061"/>
                    <a:gd name="T24" fmla="*/ 64 w 342"/>
                    <a:gd name="T25" fmla="*/ 1 h 1061"/>
                    <a:gd name="T26" fmla="*/ 69 w 342"/>
                    <a:gd name="T27" fmla="*/ 1 h 1061"/>
                    <a:gd name="T28" fmla="*/ 75 w 342"/>
                    <a:gd name="T29" fmla="*/ 1 h 1061"/>
                    <a:gd name="T30" fmla="*/ 80 w 342"/>
                    <a:gd name="T31" fmla="*/ 0 h 1061"/>
                    <a:gd name="T32" fmla="*/ 85 w 342"/>
                    <a:gd name="T33" fmla="*/ 0 h 1061"/>
                    <a:gd name="T34" fmla="*/ 85 w 342"/>
                    <a:gd name="T35" fmla="*/ 65 h 1061"/>
                    <a:gd name="T36" fmla="*/ 86 w 342"/>
                    <a:gd name="T37" fmla="*/ 130 h 1061"/>
                    <a:gd name="T38" fmla="*/ 86 w 342"/>
                    <a:gd name="T39" fmla="*/ 195 h 1061"/>
                    <a:gd name="T40" fmla="*/ 86 w 342"/>
                    <a:gd name="T41" fmla="*/ 260 h 1061"/>
                    <a:gd name="T42" fmla="*/ 86 w 342"/>
                    <a:gd name="T43" fmla="*/ 261 h 1061"/>
                    <a:gd name="T44" fmla="*/ 86 w 342"/>
                    <a:gd name="T45" fmla="*/ 262 h 1061"/>
                    <a:gd name="T46" fmla="*/ 86 w 342"/>
                    <a:gd name="T47" fmla="*/ 264 h 1061"/>
                    <a:gd name="T48" fmla="*/ 86 w 342"/>
                    <a:gd name="T49" fmla="*/ 265 h 1061"/>
                    <a:gd name="T50" fmla="*/ 82 w 342"/>
                    <a:gd name="T51" fmla="*/ 265 h 1061"/>
                    <a:gd name="T52" fmla="*/ 77 w 342"/>
                    <a:gd name="T53" fmla="*/ 265 h 1061"/>
                    <a:gd name="T54" fmla="*/ 73 w 342"/>
                    <a:gd name="T55" fmla="*/ 265 h 1061"/>
                    <a:gd name="T56" fmla="*/ 69 w 342"/>
                    <a:gd name="T57" fmla="*/ 265 h 1061"/>
                    <a:gd name="T58" fmla="*/ 64 w 342"/>
                    <a:gd name="T59" fmla="*/ 265 h 1061"/>
                    <a:gd name="T60" fmla="*/ 59 w 342"/>
                    <a:gd name="T61" fmla="*/ 265 h 1061"/>
                    <a:gd name="T62" fmla="*/ 55 w 342"/>
                    <a:gd name="T63" fmla="*/ 265 h 1061"/>
                    <a:gd name="T64" fmla="*/ 51 w 342"/>
                    <a:gd name="T65" fmla="*/ 265 h 1061"/>
                    <a:gd name="T66" fmla="*/ 46 w 342"/>
                    <a:gd name="T67" fmla="*/ 265 h 1061"/>
                    <a:gd name="T68" fmla="*/ 43 w 342"/>
                    <a:gd name="T69" fmla="*/ 265 h 1061"/>
                    <a:gd name="T70" fmla="*/ 39 w 342"/>
                    <a:gd name="T71" fmla="*/ 265 h 1061"/>
                    <a:gd name="T72" fmla="*/ 34 w 342"/>
                    <a:gd name="T73" fmla="*/ 265 h 1061"/>
                    <a:gd name="T74" fmla="*/ 29 w 342"/>
                    <a:gd name="T75" fmla="*/ 264 h 1061"/>
                    <a:gd name="T76" fmla="*/ 25 w 342"/>
                    <a:gd name="T77" fmla="*/ 264 h 1061"/>
                    <a:gd name="T78" fmla="*/ 21 w 342"/>
                    <a:gd name="T79" fmla="*/ 264 h 1061"/>
                    <a:gd name="T80" fmla="*/ 17 w 342"/>
                    <a:gd name="T81" fmla="*/ 264 h 1061"/>
                    <a:gd name="T82" fmla="*/ 16 w 342"/>
                    <a:gd name="T83" fmla="*/ 262 h 1061"/>
                    <a:gd name="T84" fmla="*/ 16 w 342"/>
                    <a:gd name="T85" fmla="*/ 260 h 1061"/>
                    <a:gd name="T86" fmla="*/ 15 w 342"/>
                    <a:gd name="T87" fmla="*/ 257 h 1061"/>
                    <a:gd name="T88" fmla="*/ 15 w 342"/>
                    <a:gd name="T89" fmla="*/ 255 h 1061"/>
                    <a:gd name="T90" fmla="*/ 13 w 342"/>
                    <a:gd name="T91" fmla="*/ 255 h 1061"/>
                    <a:gd name="T92" fmla="*/ 11 w 342"/>
                    <a:gd name="T93" fmla="*/ 254 h 1061"/>
                    <a:gd name="T94" fmla="*/ 10 w 342"/>
                    <a:gd name="T95" fmla="*/ 254 h 1061"/>
                    <a:gd name="T96" fmla="*/ 8 w 342"/>
                    <a:gd name="T97" fmla="*/ 254 h 1061"/>
                    <a:gd name="T98" fmla="*/ 6 w 342"/>
                    <a:gd name="T99" fmla="*/ 254 h 1061"/>
                    <a:gd name="T100" fmla="*/ 5 w 342"/>
                    <a:gd name="T101" fmla="*/ 254 h 1061"/>
                    <a:gd name="T102" fmla="*/ 3 w 342"/>
                    <a:gd name="T103" fmla="*/ 254 h 1061"/>
                    <a:gd name="T104" fmla="*/ 1 w 342"/>
                    <a:gd name="T105" fmla="*/ 254 h 1061"/>
                    <a:gd name="T106" fmla="*/ 1 w 342"/>
                    <a:gd name="T107" fmla="*/ 192 h 1061"/>
                    <a:gd name="T108" fmla="*/ 1 w 342"/>
                    <a:gd name="T109" fmla="*/ 130 h 1061"/>
                    <a:gd name="T110" fmla="*/ 1 w 342"/>
                    <a:gd name="T111" fmla="*/ 69 h 1061"/>
                    <a:gd name="T112" fmla="*/ 0 w 342"/>
                    <a:gd name="T113" fmla="*/ 7 h 106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42"/>
                    <a:gd name="T172" fmla="*/ 0 h 1061"/>
                    <a:gd name="T173" fmla="*/ 342 w 342"/>
                    <a:gd name="T174" fmla="*/ 1061 h 106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42" h="1061">
                      <a:moveTo>
                        <a:pt x="0" y="31"/>
                      </a:moveTo>
                      <a:lnTo>
                        <a:pt x="22" y="29"/>
                      </a:lnTo>
                      <a:lnTo>
                        <a:pt x="42" y="27"/>
                      </a:lnTo>
                      <a:lnTo>
                        <a:pt x="64" y="26"/>
                      </a:lnTo>
                      <a:lnTo>
                        <a:pt x="84" y="22"/>
                      </a:lnTo>
                      <a:lnTo>
                        <a:pt x="106" y="21"/>
                      </a:lnTo>
                      <a:lnTo>
                        <a:pt x="128" y="19"/>
                      </a:lnTo>
                      <a:lnTo>
                        <a:pt x="148" y="17"/>
                      </a:lnTo>
                      <a:lnTo>
                        <a:pt x="170" y="16"/>
                      </a:lnTo>
                      <a:lnTo>
                        <a:pt x="192" y="14"/>
                      </a:lnTo>
                      <a:lnTo>
                        <a:pt x="212" y="12"/>
                      </a:lnTo>
                      <a:lnTo>
                        <a:pt x="234" y="10"/>
                      </a:lnTo>
                      <a:lnTo>
                        <a:pt x="256" y="7"/>
                      </a:lnTo>
                      <a:lnTo>
                        <a:pt x="276" y="5"/>
                      </a:lnTo>
                      <a:lnTo>
                        <a:pt x="298" y="4"/>
                      </a:lnTo>
                      <a:lnTo>
                        <a:pt x="318" y="2"/>
                      </a:lnTo>
                      <a:lnTo>
                        <a:pt x="340" y="0"/>
                      </a:lnTo>
                      <a:lnTo>
                        <a:pt x="340" y="260"/>
                      </a:lnTo>
                      <a:lnTo>
                        <a:pt x="342" y="521"/>
                      </a:lnTo>
                      <a:lnTo>
                        <a:pt x="342" y="780"/>
                      </a:lnTo>
                      <a:lnTo>
                        <a:pt x="342" y="1041"/>
                      </a:lnTo>
                      <a:lnTo>
                        <a:pt x="342" y="1046"/>
                      </a:lnTo>
                      <a:lnTo>
                        <a:pt x="342" y="1051"/>
                      </a:lnTo>
                      <a:lnTo>
                        <a:pt x="342" y="1056"/>
                      </a:lnTo>
                      <a:lnTo>
                        <a:pt x="342" y="1061"/>
                      </a:lnTo>
                      <a:lnTo>
                        <a:pt x="325" y="1061"/>
                      </a:lnTo>
                      <a:lnTo>
                        <a:pt x="308" y="1061"/>
                      </a:lnTo>
                      <a:lnTo>
                        <a:pt x="291" y="1061"/>
                      </a:lnTo>
                      <a:lnTo>
                        <a:pt x="273" y="1061"/>
                      </a:lnTo>
                      <a:lnTo>
                        <a:pt x="256" y="1061"/>
                      </a:lnTo>
                      <a:lnTo>
                        <a:pt x="239" y="1061"/>
                      </a:lnTo>
                      <a:lnTo>
                        <a:pt x="222" y="1061"/>
                      </a:lnTo>
                      <a:lnTo>
                        <a:pt x="204" y="1061"/>
                      </a:lnTo>
                      <a:lnTo>
                        <a:pt x="187" y="1061"/>
                      </a:lnTo>
                      <a:lnTo>
                        <a:pt x="170" y="1061"/>
                      </a:lnTo>
                      <a:lnTo>
                        <a:pt x="153" y="1061"/>
                      </a:lnTo>
                      <a:lnTo>
                        <a:pt x="135" y="1061"/>
                      </a:lnTo>
                      <a:lnTo>
                        <a:pt x="118" y="1059"/>
                      </a:lnTo>
                      <a:lnTo>
                        <a:pt x="101" y="1059"/>
                      </a:lnTo>
                      <a:lnTo>
                        <a:pt x="82" y="1059"/>
                      </a:lnTo>
                      <a:lnTo>
                        <a:pt x="66" y="1059"/>
                      </a:lnTo>
                      <a:lnTo>
                        <a:pt x="64" y="1051"/>
                      </a:lnTo>
                      <a:lnTo>
                        <a:pt x="64" y="1041"/>
                      </a:lnTo>
                      <a:lnTo>
                        <a:pt x="62" y="1031"/>
                      </a:lnTo>
                      <a:lnTo>
                        <a:pt x="62" y="1021"/>
                      </a:lnTo>
                      <a:lnTo>
                        <a:pt x="55" y="1021"/>
                      </a:lnTo>
                      <a:lnTo>
                        <a:pt x="47" y="1019"/>
                      </a:lnTo>
                      <a:lnTo>
                        <a:pt x="40" y="1019"/>
                      </a:lnTo>
                      <a:lnTo>
                        <a:pt x="32" y="1017"/>
                      </a:lnTo>
                      <a:lnTo>
                        <a:pt x="25" y="1017"/>
                      </a:lnTo>
                      <a:lnTo>
                        <a:pt x="17" y="1017"/>
                      </a:lnTo>
                      <a:lnTo>
                        <a:pt x="10" y="1016"/>
                      </a:lnTo>
                      <a:lnTo>
                        <a:pt x="2" y="1016"/>
                      </a:lnTo>
                      <a:lnTo>
                        <a:pt x="2" y="770"/>
                      </a:lnTo>
                      <a:lnTo>
                        <a:pt x="2" y="522"/>
                      </a:lnTo>
                      <a:lnTo>
                        <a:pt x="2" y="276"/>
                      </a:lnTo>
                      <a:lnTo>
                        <a:pt x="0" y="31"/>
                      </a:lnTo>
                      <a:close/>
                    </a:path>
                  </a:pathLst>
                </a:custGeom>
                <a:solidFill>
                  <a:srgbClr val="C1AD91"/>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88" name="Freeform 97"/>
                <p:cNvSpPr>
                  <a:spLocks/>
                </p:cNvSpPr>
                <p:nvPr/>
              </p:nvSpPr>
              <p:spPr bwMode="auto">
                <a:xfrm>
                  <a:off x="2555" y="1976"/>
                  <a:ext cx="171" cy="475"/>
                </a:xfrm>
                <a:custGeom>
                  <a:avLst/>
                  <a:gdLst>
                    <a:gd name="T0" fmla="*/ 0 w 342"/>
                    <a:gd name="T1" fmla="*/ 6 h 951"/>
                    <a:gd name="T2" fmla="*/ 5 w 342"/>
                    <a:gd name="T3" fmla="*/ 6 h 951"/>
                    <a:gd name="T4" fmla="*/ 11 w 342"/>
                    <a:gd name="T5" fmla="*/ 6 h 951"/>
                    <a:gd name="T6" fmla="*/ 16 w 342"/>
                    <a:gd name="T7" fmla="*/ 5 h 951"/>
                    <a:gd name="T8" fmla="*/ 21 w 342"/>
                    <a:gd name="T9" fmla="*/ 5 h 951"/>
                    <a:gd name="T10" fmla="*/ 26 w 342"/>
                    <a:gd name="T11" fmla="*/ 4 h 951"/>
                    <a:gd name="T12" fmla="*/ 32 w 342"/>
                    <a:gd name="T13" fmla="*/ 4 h 951"/>
                    <a:gd name="T14" fmla="*/ 37 w 342"/>
                    <a:gd name="T15" fmla="*/ 3 h 951"/>
                    <a:gd name="T16" fmla="*/ 43 w 342"/>
                    <a:gd name="T17" fmla="*/ 3 h 951"/>
                    <a:gd name="T18" fmla="*/ 48 w 342"/>
                    <a:gd name="T19" fmla="*/ 3 h 951"/>
                    <a:gd name="T20" fmla="*/ 53 w 342"/>
                    <a:gd name="T21" fmla="*/ 2 h 951"/>
                    <a:gd name="T22" fmla="*/ 58 w 342"/>
                    <a:gd name="T23" fmla="*/ 2 h 951"/>
                    <a:gd name="T24" fmla="*/ 64 w 342"/>
                    <a:gd name="T25" fmla="*/ 1 h 951"/>
                    <a:gd name="T26" fmla="*/ 69 w 342"/>
                    <a:gd name="T27" fmla="*/ 1 h 951"/>
                    <a:gd name="T28" fmla="*/ 75 w 342"/>
                    <a:gd name="T29" fmla="*/ 0 h 951"/>
                    <a:gd name="T30" fmla="*/ 80 w 342"/>
                    <a:gd name="T31" fmla="*/ 0 h 951"/>
                    <a:gd name="T32" fmla="*/ 85 w 342"/>
                    <a:gd name="T33" fmla="*/ 0 h 951"/>
                    <a:gd name="T34" fmla="*/ 85 w 342"/>
                    <a:gd name="T35" fmla="*/ 58 h 951"/>
                    <a:gd name="T36" fmla="*/ 86 w 342"/>
                    <a:gd name="T37" fmla="*/ 116 h 951"/>
                    <a:gd name="T38" fmla="*/ 86 w 342"/>
                    <a:gd name="T39" fmla="*/ 174 h 951"/>
                    <a:gd name="T40" fmla="*/ 86 w 342"/>
                    <a:gd name="T41" fmla="*/ 233 h 951"/>
                    <a:gd name="T42" fmla="*/ 86 w 342"/>
                    <a:gd name="T43" fmla="*/ 234 h 951"/>
                    <a:gd name="T44" fmla="*/ 86 w 342"/>
                    <a:gd name="T45" fmla="*/ 235 h 951"/>
                    <a:gd name="T46" fmla="*/ 86 w 342"/>
                    <a:gd name="T47" fmla="*/ 237 h 951"/>
                    <a:gd name="T48" fmla="*/ 86 w 342"/>
                    <a:gd name="T49" fmla="*/ 237 h 951"/>
                    <a:gd name="T50" fmla="*/ 82 w 342"/>
                    <a:gd name="T51" fmla="*/ 237 h 951"/>
                    <a:gd name="T52" fmla="*/ 77 w 342"/>
                    <a:gd name="T53" fmla="*/ 237 h 951"/>
                    <a:gd name="T54" fmla="*/ 73 w 342"/>
                    <a:gd name="T55" fmla="*/ 237 h 951"/>
                    <a:gd name="T56" fmla="*/ 69 w 342"/>
                    <a:gd name="T57" fmla="*/ 237 h 951"/>
                    <a:gd name="T58" fmla="*/ 64 w 342"/>
                    <a:gd name="T59" fmla="*/ 237 h 951"/>
                    <a:gd name="T60" fmla="*/ 59 w 342"/>
                    <a:gd name="T61" fmla="*/ 237 h 951"/>
                    <a:gd name="T62" fmla="*/ 55 w 342"/>
                    <a:gd name="T63" fmla="*/ 237 h 951"/>
                    <a:gd name="T64" fmla="*/ 51 w 342"/>
                    <a:gd name="T65" fmla="*/ 237 h 951"/>
                    <a:gd name="T66" fmla="*/ 46 w 342"/>
                    <a:gd name="T67" fmla="*/ 237 h 951"/>
                    <a:gd name="T68" fmla="*/ 43 w 342"/>
                    <a:gd name="T69" fmla="*/ 237 h 951"/>
                    <a:gd name="T70" fmla="*/ 39 w 342"/>
                    <a:gd name="T71" fmla="*/ 237 h 951"/>
                    <a:gd name="T72" fmla="*/ 34 w 342"/>
                    <a:gd name="T73" fmla="*/ 237 h 951"/>
                    <a:gd name="T74" fmla="*/ 29 w 342"/>
                    <a:gd name="T75" fmla="*/ 237 h 951"/>
                    <a:gd name="T76" fmla="*/ 25 w 342"/>
                    <a:gd name="T77" fmla="*/ 237 h 951"/>
                    <a:gd name="T78" fmla="*/ 21 w 342"/>
                    <a:gd name="T79" fmla="*/ 237 h 951"/>
                    <a:gd name="T80" fmla="*/ 17 w 342"/>
                    <a:gd name="T81" fmla="*/ 237 h 951"/>
                    <a:gd name="T82" fmla="*/ 16 w 342"/>
                    <a:gd name="T83" fmla="*/ 235 h 951"/>
                    <a:gd name="T84" fmla="*/ 16 w 342"/>
                    <a:gd name="T85" fmla="*/ 233 h 951"/>
                    <a:gd name="T86" fmla="*/ 15 w 342"/>
                    <a:gd name="T87" fmla="*/ 231 h 951"/>
                    <a:gd name="T88" fmla="*/ 15 w 342"/>
                    <a:gd name="T89" fmla="*/ 229 h 951"/>
                    <a:gd name="T90" fmla="*/ 13 w 342"/>
                    <a:gd name="T91" fmla="*/ 229 h 951"/>
                    <a:gd name="T92" fmla="*/ 11 w 342"/>
                    <a:gd name="T93" fmla="*/ 228 h 951"/>
                    <a:gd name="T94" fmla="*/ 10 w 342"/>
                    <a:gd name="T95" fmla="*/ 228 h 951"/>
                    <a:gd name="T96" fmla="*/ 8 w 342"/>
                    <a:gd name="T97" fmla="*/ 228 h 951"/>
                    <a:gd name="T98" fmla="*/ 6 w 342"/>
                    <a:gd name="T99" fmla="*/ 228 h 951"/>
                    <a:gd name="T100" fmla="*/ 5 w 342"/>
                    <a:gd name="T101" fmla="*/ 228 h 951"/>
                    <a:gd name="T102" fmla="*/ 3 w 342"/>
                    <a:gd name="T103" fmla="*/ 227 h 951"/>
                    <a:gd name="T104" fmla="*/ 1 w 342"/>
                    <a:gd name="T105" fmla="*/ 227 h 951"/>
                    <a:gd name="T106" fmla="*/ 1 w 342"/>
                    <a:gd name="T107" fmla="*/ 172 h 951"/>
                    <a:gd name="T108" fmla="*/ 1 w 342"/>
                    <a:gd name="T109" fmla="*/ 117 h 951"/>
                    <a:gd name="T110" fmla="*/ 1 w 342"/>
                    <a:gd name="T111" fmla="*/ 62 h 951"/>
                    <a:gd name="T112" fmla="*/ 0 w 342"/>
                    <a:gd name="T113" fmla="*/ 6 h 9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42"/>
                    <a:gd name="T172" fmla="*/ 0 h 951"/>
                    <a:gd name="T173" fmla="*/ 342 w 342"/>
                    <a:gd name="T174" fmla="*/ 951 h 9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42" h="951">
                      <a:moveTo>
                        <a:pt x="0" y="27"/>
                      </a:moveTo>
                      <a:lnTo>
                        <a:pt x="22" y="25"/>
                      </a:lnTo>
                      <a:lnTo>
                        <a:pt x="42" y="24"/>
                      </a:lnTo>
                      <a:lnTo>
                        <a:pt x="64" y="22"/>
                      </a:lnTo>
                      <a:lnTo>
                        <a:pt x="84" y="20"/>
                      </a:lnTo>
                      <a:lnTo>
                        <a:pt x="106" y="19"/>
                      </a:lnTo>
                      <a:lnTo>
                        <a:pt x="128" y="17"/>
                      </a:lnTo>
                      <a:lnTo>
                        <a:pt x="148" y="15"/>
                      </a:lnTo>
                      <a:lnTo>
                        <a:pt x="170" y="14"/>
                      </a:lnTo>
                      <a:lnTo>
                        <a:pt x="192" y="12"/>
                      </a:lnTo>
                      <a:lnTo>
                        <a:pt x="212" y="10"/>
                      </a:lnTo>
                      <a:lnTo>
                        <a:pt x="234" y="8"/>
                      </a:lnTo>
                      <a:lnTo>
                        <a:pt x="256" y="7"/>
                      </a:lnTo>
                      <a:lnTo>
                        <a:pt x="276" y="5"/>
                      </a:lnTo>
                      <a:lnTo>
                        <a:pt x="298" y="3"/>
                      </a:lnTo>
                      <a:lnTo>
                        <a:pt x="318" y="2"/>
                      </a:lnTo>
                      <a:lnTo>
                        <a:pt x="340" y="0"/>
                      </a:lnTo>
                      <a:lnTo>
                        <a:pt x="340" y="234"/>
                      </a:lnTo>
                      <a:lnTo>
                        <a:pt x="342" y="466"/>
                      </a:lnTo>
                      <a:lnTo>
                        <a:pt x="342" y="699"/>
                      </a:lnTo>
                      <a:lnTo>
                        <a:pt x="342" y="933"/>
                      </a:lnTo>
                      <a:lnTo>
                        <a:pt x="342" y="938"/>
                      </a:lnTo>
                      <a:lnTo>
                        <a:pt x="342" y="943"/>
                      </a:lnTo>
                      <a:lnTo>
                        <a:pt x="342" y="948"/>
                      </a:lnTo>
                      <a:lnTo>
                        <a:pt x="342" y="951"/>
                      </a:lnTo>
                      <a:lnTo>
                        <a:pt x="325" y="951"/>
                      </a:lnTo>
                      <a:lnTo>
                        <a:pt x="308" y="951"/>
                      </a:lnTo>
                      <a:lnTo>
                        <a:pt x="291" y="951"/>
                      </a:lnTo>
                      <a:lnTo>
                        <a:pt x="273" y="951"/>
                      </a:lnTo>
                      <a:lnTo>
                        <a:pt x="256" y="951"/>
                      </a:lnTo>
                      <a:lnTo>
                        <a:pt x="239" y="951"/>
                      </a:lnTo>
                      <a:lnTo>
                        <a:pt x="222" y="951"/>
                      </a:lnTo>
                      <a:lnTo>
                        <a:pt x="204" y="951"/>
                      </a:lnTo>
                      <a:lnTo>
                        <a:pt x="187" y="951"/>
                      </a:lnTo>
                      <a:lnTo>
                        <a:pt x="170" y="951"/>
                      </a:lnTo>
                      <a:lnTo>
                        <a:pt x="153" y="951"/>
                      </a:lnTo>
                      <a:lnTo>
                        <a:pt x="135" y="951"/>
                      </a:lnTo>
                      <a:lnTo>
                        <a:pt x="118" y="951"/>
                      </a:lnTo>
                      <a:lnTo>
                        <a:pt x="101" y="951"/>
                      </a:lnTo>
                      <a:lnTo>
                        <a:pt x="82" y="951"/>
                      </a:lnTo>
                      <a:lnTo>
                        <a:pt x="66" y="951"/>
                      </a:lnTo>
                      <a:lnTo>
                        <a:pt x="64" y="943"/>
                      </a:lnTo>
                      <a:lnTo>
                        <a:pt x="64" y="933"/>
                      </a:lnTo>
                      <a:lnTo>
                        <a:pt x="62" y="924"/>
                      </a:lnTo>
                      <a:lnTo>
                        <a:pt x="62" y="916"/>
                      </a:lnTo>
                      <a:lnTo>
                        <a:pt x="55" y="916"/>
                      </a:lnTo>
                      <a:lnTo>
                        <a:pt x="47" y="914"/>
                      </a:lnTo>
                      <a:lnTo>
                        <a:pt x="40" y="914"/>
                      </a:lnTo>
                      <a:lnTo>
                        <a:pt x="32" y="913"/>
                      </a:lnTo>
                      <a:lnTo>
                        <a:pt x="25" y="913"/>
                      </a:lnTo>
                      <a:lnTo>
                        <a:pt x="17" y="913"/>
                      </a:lnTo>
                      <a:lnTo>
                        <a:pt x="10" y="911"/>
                      </a:lnTo>
                      <a:lnTo>
                        <a:pt x="2" y="911"/>
                      </a:lnTo>
                      <a:lnTo>
                        <a:pt x="2" y="690"/>
                      </a:lnTo>
                      <a:lnTo>
                        <a:pt x="2" y="468"/>
                      </a:lnTo>
                      <a:lnTo>
                        <a:pt x="2" y="248"/>
                      </a:lnTo>
                      <a:lnTo>
                        <a:pt x="0" y="27"/>
                      </a:lnTo>
                      <a:close/>
                    </a:path>
                  </a:pathLst>
                </a:custGeom>
                <a:solidFill>
                  <a:srgbClr val="C9B59B"/>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89" name="Freeform 98"/>
                <p:cNvSpPr>
                  <a:spLocks/>
                </p:cNvSpPr>
                <p:nvPr/>
              </p:nvSpPr>
              <p:spPr bwMode="auto">
                <a:xfrm>
                  <a:off x="2555" y="1976"/>
                  <a:ext cx="171" cy="421"/>
                </a:xfrm>
                <a:custGeom>
                  <a:avLst/>
                  <a:gdLst>
                    <a:gd name="T0" fmla="*/ 0 w 342"/>
                    <a:gd name="T1" fmla="*/ 6 h 845"/>
                    <a:gd name="T2" fmla="*/ 5 w 342"/>
                    <a:gd name="T3" fmla="*/ 6 h 845"/>
                    <a:gd name="T4" fmla="*/ 11 w 342"/>
                    <a:gd name="T5" fmla="*/ 6 h 845"/>
                    <a:gd name="T6" fmla="*/ 16 w 342"/>
                    <a:gd name="T7" fmla="*/ 5 h 845"/>
                    <a:gd name="T8" fmla="*/ 21 w 342"/>
                    <a:gd name="T9" fmla="*/ 5 h 845"/>
                    <a:gd name="T10" fmla="*/ 26 w 342"/>
                    <a:gd name="T11" fmla="*/ 4 h 845"/>
                    <a:gd name="T12" fmla="*/ 32 w 342"/>
                    <a:gd name="T13" fmla="*/ 4 h 845"/>
                    <a:gd name="T14" fmla="*/ 37 w 342"/>
                    <a:gd name="T15" fmla="*/ 3 h 845"/>
                    <a:gd name="T16" fmla="*/ 43 w 342"/>
                    <a:gd name="T17" fmla="*/ 3 h 845"/>
                    <a:gd name="T18" fmla="*/ 48 w 342"/>
                    <a:gd name="T19" fmla="*/ 3 h 845"/>
                    <a:gd name="T20" fmla="*/ 53 w 342"/>
                    <a:gd name="T21" fmla="*/ 2 h 845"/>
                    <a:gd name="T22" fmla="*/ 58 w 342"/>
                    <a:gd name="T23" fmla="*/ 2 h 845"/>
                    <a:gd name="T24" fmla="*/ 64 w 342"/>
                    <a:gd name="T25" fmla="*/ 1 h 845"/>
                    <a:gd name="T26" fmla="*/ 69 w 342"/>
                    <a:gd name="T27" fmla="*/ 1 h 845"/>
                    <a:gd name="T28" fmla="*/ 75 w 342"/>
                    <a:gd name="T29" fmla="*/ 0 h 845"/>
                    <a:gd name="T30" fmla="*/ 80 w 342"/>
                    <a:gd name="T31" fmla="*/ 0 h 845"/>
                    <a:gd name="T32" fmla="*/ 85 w 342"/>
                    <a:gd name="T33" fmla="*/ 0 h 845"/>
                    <a:gd name="T34" fmla="*/ 85 w 342"/>
                    <a:gd name="T35" fmla="*/ 51 h 845"/>
                    <a:gd name="T36" fmla="*/ 86 w 342"/>
                    <a:gd name="T37" fmla="*/ 103 h 845"/>
                    <a:gd name="T38" fmla="*/ 86 w 342"/>
                    <a:gd name="T39" fmla="*/ 155 h 845"/>
                    <a:gd name="T40" fmla="*/ 86 w 342"/>
                    <a:gd name="T41" fmla="*/ 206 h 845"/>
                    <a:gd name="T42" fmla="*/ 86 w 342"/>
                    <a:gd name="T43" fmla="*/ 208 h 845"/>
                    <a:gd name="T44" fmla="*/ 86 w 342"/>
                    <a:gd name="T45" fmla="*/ 208 h 845"/>
                    <a:gd name="T46" fmla="*/ 86 w 342"/>
                    <a:gd name="T47" fmla="*/ 210 h 845"/>
                    <a:gd name="T48" fmla="*/ 86 w 342"/>
                    <a:gd name="T49" fmla="*/ 211 h 845"/>
                    <a:gd name="T50" fmla="*/ 82 w 342"/>
                    <a:gd name="T51" fmla="*/ 211 h 845"/>
                    <a:gd name="T52" fmla="*/ 77 w 342"/>
                    <a:gd name="T53" fmla="*/ 211 h 845"/>
                    <a:gd name="T54" fmla="*/ 73 w 342"/>
                    <a:gd name="T55" fmla="*/ 211 h 845"/>
                    <a:gd name="T56" fmla="*/ 69 w 342"/>
                    <a:gd name="T57" fmla="*/ 210 h 845"/>
                    <a:gd name="T58" fmla="*/ 64 w 342"/>
                    <a:gd name="T59" fmla="*/ 210 h 845"/>
                    <a:gd name="T60" fmla="*/ 59 w 342"/>
                    <a:gd name="T61" fmla="*/ 210 h 845"/>
                    <a:gd name="T62" fmla="*/ 55 w 342"/>
                    <a:gd name="T63" fmla="*/ 210 h 845"/>
                    <a:gd name="T64" fmla="*/ 51 w 342"/>
                    <a:gd name="T65" fmla="*/ 210 h 845"/>
                    <a:gd name="T66" fmla="*/ 46 w 342"/>
                    <a:gd name="T67" fmla="*/ 210 h 845"/>
                    <a:gd name="T68" fmla="*/ 43 w 342"/>
                    <a:gd name="T69" fmla="*/ 210 h 845"/>
                    <a:gd name="T70" fmla="*/ 39 w 342"/>
                    <a:gd name="T71" fmla="*/ 210 h 845"/>
                    <a:gd name="T72" fmla="*/ 34 w 342"/>
                    <a:gd name="T73" fmla="*/ 210 h 845"/>
                    <a:gd name="T74" fmla="*/ 29 w 342"/>
                    <a:gd name="T75" fmla="*/ 210 h 845"/>
                    <a:gd name="T76" fmla="*/ 25 w 342"/>
                    <a:gd name="T77" fmla="*/ 210 h 845"/>
                    <a:gd name="T78" fmla="*/ 21 w 342"/>
                    <a:gd name="T79" fmla="*/ 210 h 845"/>
                    <a:gd name="T80" fmla="*/ 17 w 342"/>
                    <a:gd name="T81" fmla="*/ 210 h 845"/>
                    <a:gd name="T82" fmla="*/ 16 w 342"/>
                    <a:gd name="T83" fmla="*/ 208 h 845"/>
                    <a:gd name="T84" fmla="*/ 16 w 342"/>
                    <a:gd name="T85" fmla="*/ 207 h 845"/>
                    <a:gd name="T86" fmla="*/ 15 w 342"/>
                    <a:gd name="T87" fmla="*/ 205 h 845"/>
                    <a:gd name="T88" fmla="*/ 15 w 342"/>
                    <a:gd name="T89" fmla="*/ 203 h 845"/>
                    <a:gd name="T90" fmla="*/ 13 w 342"/>
                    <a:gd name="T91" fmla="*/ 203 h 845"/>
                    <a:gd name="T92" fmla="*/ 11 w 342"/>
                    <a:gd name="T93" fmla="*/ 202 h 845"/>
                    <a:gd name="T94" fmla="*/ 10 w 342"/>
                    <a:gd name="T95" fmla="*/ 202 h 845"/>
                    <a:gd name="T96" fmla="*/ 8 w 342"/>
                    <a:gd name="T97" fmla="*/ 202 h 845"/>
                    <a:gd name="T98" fmla="*/ 6 w 342"/>
                    <a:gd name="T99" fmla="*/ 202 h 845"/>
                    <a:gd name="T100" fmla="*/ 5 w 342"/>
                    <a:gd name="T101" fmla="*/ 202 h 845"/>
                    <a:gd name="T102" fmla="*/ 3 w 342"/>
                    <a:gd name="T103" fmla="*/ 202 h 845"/>
                    <a:gd name="T104" fmla="*/ 1 w 342"/>
                    <a:gd name="T105" fmla="*/ 202 h 845"/>
                    <a:gd name="T106" fmla="*/ 1 w 342"/>
                    <a:gd name="T107" fmla="*/ 153 h 845"/>
                    <a:gd name="T108" fmla="*/ 1 w 342"/>
                    <a:gd name="T109" fmla="*/ 104 h 845"/>
                    <a:gd name="T110" fmla="*/ 1 w 342"/>
                    <a:gd name="T111" fmla="*/ 55 h 845"/>
                    <a:gd name="T112" fmla="*/ 0 w 342"/>
                    <a:gd name="T113" fmla="*/ 6 h 84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42"/>
                    <a:gd name="T172" fmla="*/ 0 h 845"/>
                    <a:gd name="T173" fmla="*/ 342 w 342"/>
                    <a:gd name="T174" fmla="*/ 845 h 84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42" h="845">
                      <a:moveTo>
                        <a:pt x="0" y="27"/>
                      </a:moveTo>
                      <a:lnTo>
                        <a:pt x="22" y="25"/>
                      </a:lnTo>
                      <a:lnTo>
                        <a:pt x="42" y="24"/>
                      </a:lnTo>
                      <a:lnTo>
                        <a:pt x="64" y="22"/>
                      </a:lnTo>
                      <a:lnTo>
                        <a:pt x="84" y="20"/>
                      </a:lnTo>
                      <a:lnTo>
                        <a:pt x="106" y="19"/>
                      </a:lnTo>
                      <a:lnTo>
                        <a:pt x="128" y="17"/>
                      </a:lnTo>
                      <a:lnTo>
                        <a:pt x="148" y="15"/>
                      </a:lnTo>
                      <a:lnTo>
                        <a:pt x="170" y="14"/>
                      </a:lnTo>
                      <a:lnTo>
                        <a:pt x="192" y="12"/>
                      </a:lnTo>
                      <a:lnTo>
                        <a:pt x="212" y="10"/>
                      </a:lnTo>
                      <a:lnTo>
                        <a:pt x="234" y="8"/>
                      </a:lnTo>
                      <a:lnTo>
                        <a:pt x="256" y="7"/>
                      </a:lnTo>
                      <a:lnTo>
                        <a:pt x="276" y="5"/>
                      </a:lnTo>
                      <a:lnTo>
                        <a:pt x="298" y="3"/>
                      </a:lnTo>
                      <a:lnTo>
                        <a:pt x="318" y="2"/>
                      </a:lnTo>
                      <a:lnTo>
                        <a:pt x="340" y="0"/>
                      </a:lnTo>
                      <a:lnTo>
                        <a:pt x="340" y="207"/>
                      </a:lnTo>
                      <a:lnTo>
                        <a:pt x="342" y="414"/>
                      </a:lnTo>
                      <a:lnTo>
                        <a:pt x="342" y="621"/>
                      </a:lnTo>
                      <a:lnTo>
                        <a:pt x="342" y="827"/>
                      </a:lnTo>
                      <a:lnTo>
                        <a:pt x="342" y="832"/>
                      </a:lnTo>
                      <a:lnTo>
                        <a:pt x="342" y="835"/>
                      </a:lnTo>
                      <a:lnTo>
                        <a:pt x="342" y="840"/>
                      </a:lnTo>
                      <a:lnTo>
                        <a:pt x="342" y="845"/>
                      </a:lnTo>
                      <a:lnTo>
                        <a:pt x="325" y="845"/>
                      </a:lnTo>
                      <a:lnTo>
                        <a:pt x="308" y="845"/>
                      </a:lnTo>
                      <a:lnTo>
                        <a:pt x="291" y="845"/>
                      </a:lnTo>
                      <a:lnTo>
                        <a:pt x="273" y="843"/>
                      </a:lnTo>
                      <a:lnTo>
                        <a:pt x="256" y="843"/>
                      </a:lnTo>
                      <a:lnTo>
                        <a:pt x="239" y="843"/>
                      </a:lnTo>
                      <a:lnTo>
                        <a:pt x="222" y="843"/>
                      </a:lnTo>
                      <a:lnTo>
                        <a:pt x="204" y="843"/>
                      </a:lnTo>
                      <a:lnTo>
                        <a:pt x="187" y="843"/>
                      </a:lnTo>
                      <a:lnTo>
                        <a:pt x="170" y="843"/>
                      </a:lnTo>
                      <a:lnTo>
                        <a:pt x="153" y="843"/>
                      </a:lnTo>
                      <a:lnTo>
                        <a:pt x="135" y="843"/>
                      </a:lnTo>
                      <a:lnTo>
                        <a:pt x="118" y="843"/>
                      </a:lnTo>
                      <a:lnTo>
                        <a:pt x="101" y="843"/>
                      </a:lnTo>
                      <a:lnTo>
                        <a:pt x="82" y="843"/>
                      </a:lnTo>
                      <a:lnTo>
                        <a:pt x="66" y="843"/>
                      </a:lnTo>
                      <a:lnTo>
                        <a:pt x="64" y="835"/>
                      </a:lnTo>
                      <a:lnTo>
                        <a:pt x="64" y="828"/>
                      </a:lnTo>
                      <a:lnTo>
                        <a:pt x="62" y="820"/>
                      </a:lnTo>
                      <a:lnTo>
                        <a:pt x="62" y="813"/>
                      </a:lnTo>
                      <a:lnTo>
                        <a:pt x="55" y="813"/>
                      </a:lnTo>
                      <a:lnTo>
                        <a:pt x="47" y="811"/>
                      </a:lnTo>
                      <a:lnTo>
                        <a:pt x="40" y="811"/>
                      </a:lnTo>
                      <a:lnTo>
                        <a:pt x="32" y="810"/>
                      </a:lnTo>
                      <a:lnTo>
                        <a:pt x="25" y="810"/>
                      </a:lnTo>
                      <a:lnTo>
                        <a:pt x="17" y="810"/>
                      </a:lnTo>
                      <a:lnTo>
                        <a:pt x="10" y="808"/>
                      </a:lnTo>
                      <a:lnTo>
                        <a:pt x="2" y="808"/>
                      </a:lnTo>
                      <a:lnTo>
                        <a:pt x="2" y="613"/>
                      </a:lnTo>
                      <a:lnTo>
                        <a:pt x="2" y="418"/>
                      </a:lnTo>
                      <a:lnTo>
                        <a:pt x="2" y="222"/>
                      </a:lnTo>
                      <a:lnTo>
                        <a:pt x="0" y="27"/>
                      </a:lnTo>
                      <a:close/>
                    </a:path>
                  </a:pathLst>
                </a:custGeom>
                <a:solidFill>
                  <a:srgbClr val="CCBAA0"/>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90" name="Freeform 99"/>
                <p:cNvSpPr>
                  <a:spLocks/>
                </p:cNvSpPr>
                <p:nvPr/>
              </p:nvSpPr>
              <p:spPr bwMode="auto">
                <a:xfrm>
                  <a:off x="2555" y="1976"/>
                  <a:ext cx="171" cy="368"/>
                </a:xfrm>
                <a:custGeom>
                  <a:avLst/>
                  <a:gdLst>
                    <a:gd name="T0" fmla="*/ 0 w 342"/>
                    <a:gd name="T1" fmla="*/ 7 h 735"/>
                    <a:gd name="T2" fmla="*/ 5 w 342"/>
                    <a:gd name="T3" fmla="*/ 6 h 735"/>
                    <a:gd name="T4" fmla="*/ 11 w 342"/>
                    <a:gd name="T5" fmla="*/ 6 h 735"/>
                    <a:gd name="T6" fmla="*/ 16 w 342"/>
                    <a:gd name="T7" fmla="*/ 5 h 735"/>
                    <a:gd name="T8" fmla="*/ 21 w 342"/>
                    <a:gd name="T9" fmla="*/ 5 h 735"/>
                    <a:gd name="T10" fmla="*/ 26 w 342"/>
                    <a:gd name="T11" fmla="*/ 5 h 735"/>
                    <a:gd name="T12" fmla="*/ 32 w 342"/>
                    <a:gd name="T13" fmla="*/ 4 h 735"/>
                    <a:gd name="T14" fmla="*/ 37 w 342"/>
                    <a:gd name="T15" fmla="*/ 4 h 735"/>
                    <a:gd name="T16" fmla="*/ 43 w 342"/>
                    <a:gd name="T17" fmla="*/ 3 h 735"/>
                    <a:gd name="T18" fmla="*/ 48 w 342"/>
                    <a:gd name="T19" fmla="*/ 3 h 735"/>
                    <a:gd name="T20" fmla="*/ 53 w 342"/>
                    <a:gd name="T21" fmla="*/ 3 h 735"/>
                    <a:gd name="T22" fmla="*/ 58 w 342"/>
                    <a:gd name="T23" fmla="*/ 2 h 735"/>
                    <a:gd name="T24" fmla="*/ 64 w 342"/>
                    <a:gd name="T25" fmla="*/ 2 h 735"/>
                    <a:gd name="T26" fmla="*/ 69 w 342"/>
                    <a:gd name="T27" fmla="*/ 2 h 735"/>
                    <a:gd name="T28" fmla="*/ 75 w 342"/>
                    <a:gd name="T29" fmla="*/ 1 h 735"/>
                    <a:gd name="T30" fmla="*/ 80 w 342"/>
                    <a:gd name="T31" fmla="*/ 1 h 735"/>
                    <a:gd name="T32" fmla="*/ 85 w 342"/>
                    <a:gd name="T33" fmla="*/ 0 h 735"/>
                    <a:gd name="T34" fmla="*/ 85 w 342"/>
                    <a:gd name="T35" fmla="*/ 45 h 735"/>
                    <a:gd name="T36" fmla="*/ 86 w 342"/>
                    <a:gd name="T37" fmla="*/ 90 h 735"/>
                    <a:gd name="T38" fmla="*/ 86 w 342"/>
                    <a:gd name="T39" fmla="*/ 135 h 735"/>
                    <a:gd name="T40" fmla="*/ 86 w 342"/>
                    <a:gd name="T41" fmla="*/ 180 h 735"/>
                    <a:gd name="T42" fmla="*/ 86 w 342"/>
                    <a:gd name="T43" fmla="*/ 181 h 735"/>
                    <a:gd name="T44" fmla="*/ 86 w 342"/>
                    <a:gd name="T45" fmla="*/ 182 h 735"/>
                    <a:gd name="T46" fmla="*/ 86 w 342"/>
                    <a:gd name="T47" fmla="*/ 183 h 735"/>
                    <a:gd name="T48" fmla="*/ 86 w 342"/>
                    <a:gd name="T49" fmla="*/ 184 h 735"/>
                    <a:gd name="T50" fmla="*/ 82 w 342"/>
                    <a:gd name="T51" fmla="*/ 184 h 735"/>
                    <a:gd name="T52" fmla="*/ 77 w 342"/>
                    <a:gd name="T53" fmla="*/ 184 h 735"/>
                    <a:gd name="T54" fmla="*/ 73 w 342"/>
                    <a:gd name="T55" fmla="*/ 184 h 735"/>
                    <a:gd name="T56" fmla="*/ 69 w 342"/>
                    <a:gd name="T57" fmla="*/ 184 h 735"/>
                    <a:gd name="T58" fmla="*/ 64 w 342"/>
                    <a:gd name="T59" fmla="*/ 184 h 735"/>
                    <a:gd name="T60" fmla="*/ 59 w 342"/>
                    <a:gd name="T61" fmla="*/ 184 h 735"/>
                    <a:gd name="T62" fmla="*/ 55 w 342"/>
                    <a:gd name="T63" fmla="*/ 184 h 735"/>
                    <a:gd name="T64" fmla="*/ 51 w 342"/>
                    <a:gd name="T65" fmla="*/ 184 h 735"/>
                    <a:gd name="T66" fmla="*/ 46 w 342"/>
                    <a:gd name="T67" fmla="*/ 184 h 735"/>
                    <a:gd name="T68" fmla="*/ 43 w 342"/>
                    <a:gd name="T69" fmla="*/ 184 h 735"/>
                    <a:gd name="T70" fmla="*/ 39 w 342"/>
                    <a:gd name="T71" fmla="*/ 184 h 735"/>
                    <a:gd name="T72" fmla="*/ 34 w 342"/>
                    <a:gd name="T73" fmla="*/ 184 h 735"/>
                    <a:gd name="T74" fmla="*/ 29 w 342"/>
                    <a:gd name="T75" fmla="*/ 184 h 735"/>
                    <a:gd name="T76" fmla="*/ 25 w 342"/>
                    <a:gd name="T77" fmla="*/ 184 h 735"/>
                    <a:gd name="T78" fmla="*/ 21 w 342"/>
                    <a:gd name="T79" fmla="*/ 184 h 735"/>
                    <a:gd name="T80" fmla="*/ 17 w 342"/>
                    <a:gd name="T81" fmla="*/ 184 h 735"/>
                    <a:gd name="T82" fmla="*/ 16 w 342"/>
                    <a:gd name="T83" fmla="*/ 182 h 735"/>
                    <a:gd name="T84" fmla="*/ 16 w 342"/>
                    <a:gd name="T85" fmla="*/ 180 h 735"/>
                    <a:gd name="T86" fmla="*/ 15 w 342"/>
                    <a:gd name="T87" fmla="*/ 179 h 735"/>
                    <a:gd name="T88" fmla="*/ 15 w 342"/>
                    <a:gd name="T89" fmla="*/ 177 h 735"/>
                    <a:gd name="T90" fmla="*/ 13 w 342"/>
                    <a:gd name="T91" fmla="*/ 177 h 735"/>
                    <a:gd name="T92" fmla="*/ 11 w 342"/>
                    <a:gd name="T93" fmla="*/ 177 h 735"/>
                    <a:gd name="T94" fmla="*/ 10 w 342"/>
                    <a:gd name="T95" fmla="*/ 177 h 735"/>
                    <a:gd name="T96" fmla="*/ 8 w 342"/>
                    <a:gd name="T97" fmla="*/ 177 h 735"/>
                    <a:gd name="T98" fmla="*/ 6 w 342"/>
                    <a:gd name="T99" fmla="*/ 177 h 735"/>
                    <a:gd name="T100" fmla="*/ 5 w 342"/>
                    <a:gd name="T101" fmla="*/ 177 h 735"/>
                    <a:gd name="T102" fmla="*/ 3 w 342"/>
                    <a:gd name="T103" fmla="*/ 176 h 735"/>
                    <a:gd name="T104" fmla="*/ 1 w 342"/>
                    <a:gd name="T105" fmla="*/ 176 h 735"/>
                    <a:gd name="T106" fmla="*/ 1 w 342"/>
                    <a:gd name="T107" fmla="*/ 134 h 735"/>
                    <a:gd name="T108" fmla="*/ 1 w 342"/>
                    <a:gd name="T109" fmla="*/ 91 h 735"/>
                    <a:gd name="T110" fmla="*/ 1 w 342"/>
                    <a:gd name="T111" fmla="*/ 49 h 735"/>
                    <a:gd name="T112" fmla="*/ 0 w 342"/>
                    <a:gd name="T113" fmla="*/ 7 h 7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42"/>
                    <a:gd name="T172" fmla="*/ 0 h 735"/>
                    <a:gd name="T173" fmla="*/ 342 w 342"/>
                    <a:gd name="T174" fmla="*/ 735 h 7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42" h="735">
                      <a:moveTo>
                        <a:pt x="0" y="25"/>
                      </a:moveTo>
                      <a:lnTo>
                        <a:pt x="22" y="23"/>
                      </a:lnTo>
                      <a:lnTo>
                        <a:pt x="42" y="22"/>
                      </a:lnTo>
                      <a:lnTo>
                        <a:pt x="64" y="20"/>
                      </a:lnTo>
                      <a:lnTo>
                        <a:pt x="84" y="18"/>
                      </a:lnTo>
                      <a:lnTo>
                        <a:pt x="106" y="17"/>
                      </a:lnTo>
                      <a:lnTo>
                        <a:pt x="128" y="15"/>
                      </a:lnTo>
                      <a:lnTo>
                        <a:pt x="148" y="13"/>
                      </a:lnTo>
                      <a:lnTo>
                        <a:pt x="170" y="12"/>
                      </a:lnTo>
                      <a:lnTo>
                        <a:pt x="192" y="12"/>
                      </a:lnTo>
                      <a:lnTo>
                        <a:pt x="212" y="10"/>
                      </a:lnTo>
                      <a:lnTo>
                        <a:pt x="234" y="8"/>
                      </a:lnTo>
                      <a:lnTo>
                        <a:pt x="256" y="6"/>
                      </a:lnTo>
                      <a:lnTo>
                        <a:pt x="276" y="5"/>
                      </a:lnTo>
                      <a:lnTo>
                        <a:pt x="298" y="3"/>
                      </a:lnTo>
                      <a:lnTo>
                        <a:pt x="318" y="1"/>
                      </a:lnTo>
                      <a:lnTo>
                        <a:pt x="340" y="0"/>
                      </a:lnTo>
                      <a:lnTo>
                        <a:pt x="340" y="180"/>
                      </a:lnTo>
                      <a:lnTo>
                        <a:pt x="342" y="358"/>
                      </a:lnTo>
                      <a:lnTo>
                        <a:pt x="342" y="538"/>
                      </a:lnTo>
                      <a:lnTo>
                        <a:pt x="342" y="719"/>
                      </a:lnTo>
                      <a:lnTo>
                        <a:pt x="342" y="722"/>
                      </a:lnTo>
                      <a:lnTo>
                        <a:pt x="342" y="727"/>
                      </a:lnTo>
                      <a:lnTo>
                        <a:pt x="342" y="730"/>
                      </a:lnTo>
                      <a:lnTo>
                        <a:pt x="342" y="735"/>
                      </a:lnTo>
                      <a:lnTo>
                        <a:pt x="325" y="735"/>
                      </a:lnTo>
                      <a:lnTo>
                        <a:pt x="308" y="735"/>
                      </a:lnTo>
                      <a:lnTo>
                        <a:pt x="291" y="735"/>
                      </a:lnTo>
                      <a:lnTo>
                        <a:pt x="273" y="734"/>
                      </a:lnTo>
                      <a:lnTo>
                        <a:pt x="256" y="734"/>
                      </a:lnTo>
                      <a:lnTo>
                        <a:pt x="239" y="734"/>
                      </a:lnTo>
                      <a:lnTo>
                        <a:pt x="222" y="734"/>
                      </a:lnTo>
                      <a:lnTo>
                        <a:pt x="204" y="734"/>
                      </a:lnTo>
                      <a:lnTo>
                        <a:pt x="187" y="734"/>
                      </a:lnTo>
                      <a:lnTo>
                        <a:pt x="170" y="734"/>
                      </a:lnTo>
                      <a:lnTo>
                        <a:pt x="153" y="734"/>
                      </a:lnTo>
                      <a:lnTo>
                        <a:pt x="135" y="734"/>
                      </a:lnTo>
                      <a:lnTo>
                        <a:pt x="118" y="734"/>
                      </a:lnTo>
                      <a:lnTo>
                        <a:pt x="101" y="734"/>
                      </a:lnTo>
                      <a:lnTo>
                        <a:pt x="82" y="734"/>
                      </a:lnTo>
                      <a:lnTo>
                        <a:pt x="66" y="734"/>
                      </a:lnTo>
                      <a:lnTo>
                        <a:pt x="64" y="727"/>
                      </a:lnTo>
                      <a:lnTo>
                        <a:pt x="64" y="720"/>
                      </a:lnTo>
                      <a:lnTo>
                        <a:pt x="62" y="714"/>
                      </a:lnTo>
                      <a:lnTo>
                        <a:pt x="62" y="707"/>
                      </a:lnTo>
                      <a:lnTo>
                        <a:pt x="55" y="707"/>
                      </a:lnTo>
                      <a:lnTo>
                        <a:pt x="47" y="705"/>
                      </a:lnTo>
                      <a:lnTo>
                        <a:pt x="40" y="705"/>
                      </a:lnTo>
                      <a:lnTo>
                        <a:pt x="32" y="705"/>
                      </a:lnTo>
                      <a:lnTo>
                        <a:pt x="25" y="705"/>
                      </a:lnTo>
                      <a:lnTo>
                        <a:pt x="17" y="705"/>
                      </a:lnTo>
                      <a:lnTo>
                        <a:pt x="10" y="703"/>
                      </a:lnTo>
                      <a:lnTo>
                        <a:pt x="2" y="703"/>
                      </a:lnTo>
                      <a:lnTo>
                        <a:pt x="2" y="533"/>
                      </a:lnTo>
                      <a:lnTo>
                        <a:pt x="2" y="363"/>
                      </a:lnTo>
                      <a:lnTo>
                        <a:pt x="2" y="195"/>
                      </a:lnTo>
                      <a:lnTo>
                        <a:pt x="0" y="25"/>
                      </a:lnTo>
                      <a:close/>
                    </a:path>
                  </a:pathLst>
                </a:custGeom>
                <a:solidFill>
                  <a:srgbClr val="D3C1AA"/>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91" name="Freeform 100"/>
                <p:cNvSpPr>
                  <a:spLocks/>
                </p:cNvSpPr>
                <p:nvPr/>
              </p:nvSpPr>
              <p:spPr bwMode="auto">
                <a:xfrm>
                  <a:off x="2555" y="1977"/>
                  <a:ext cx="171" cy="314"/>
                </a:xfrm>
                <a:custGeom>
                  <a:avLst/>
                  <a:gdLst>
                    <a:gd name="T0" fmla="*/ 0 w 342"/>
                    <a:gd name="T1" fmla="*/ 5 h 627"/>
                    <a:gd name="T2" fmla="*/ 5 w 342"/>
                    <a:gd name="T3" fmla="*/ 5 h 627"/>
                    <a:gd name="T4" fmla="*/ 11 w 342"/>
                    <a:gd name="T5" fmla="*/ 4 h 627"/>
                    <a:gd name="T6" fmla="*/ 16 w 342"/>
                    <a:gd name="T7" fmla="*/ 4 h 627"/>
                    <a:gd name="T8" fmla="*/ 21 w 342"/>
                    <a:gd name="T9" fmla="*/ 4 h 627"/>
                    <a:gd name="T10" fmla="*/ 26 w 342"/>
                    <a:gd name="T11" fmla="*/ 4 h 627"/>
                    <a:gd name="T12" fmla="*/ 32 w 342"/>
                    <a:gd name="T13" fmla="*/ 3 h 627"/>
                    <a:gd name="T14" fmla="*/ 37 w 342"/>
                    <a:gd name="T15" fmla="*/ 3 h 627"/>
                    <a:gd name="T16" fmla="*/ 43 w 342"/>
                    <a:gd name="T17" fmla="*/ 2 h 627"/>
                    <a:gd name="T18" fmla="*/ 48 w 342"/>
                    <a:gd name="T19" fmla="*/ 2 h 627"/>
                    <a:gd name="T20" fmla="*/ 53 w 342"/>
                    <a:gd name="T21" fmla="*/ 2 h 627"/>
                    <a:gd name="T22" fmla="*/ 58 w 342"/>
                    <a:gd name="T23" fmla="*/ 1 h 627"/>
                    <a:gd name="T24" fmla="*/ 64 w 342"/>
                    <a:gd name="T25" fmla="*/ 1 h 627"/>
                    <a:gd name="T26" fmla="*/ 69 w 342"/>
                    <a:gd name="T27" fmla="*/ 1 h 627"/>
                    <a:gd name="T28" fmla="*/ 75 w 342"/>
                    <a:gd name="T29" fmla="*/ 1 h 627"/>
                    <a:gd name="T30" fmla="*/ 80 w 342"/>
                    <a:gd name="T31" fmla="*/ 0 h 627"/>
                    <a:gd name="T32" fmla="*/ 85 w 342"/>
                    <a:gd name="T33" fmla="*/ 0 h 627"/>
                    <a:gd name="T34" fmla="*/ 85 w 342"/>
                    <a:gd name="T35" fmla="*/ 38 h 627"/>
                    <a:gd name="T36" fmla="*/ 86 w 342"/>
                    <a:gd name="T37" fmla="*/ 76 h 627"/>
                    <a:gd name="T38" fmla="*/ 86 w 342"/>
                    <a:gd name="T39" fmla="*/ 114 h 627"/>
                    <a:gd name="T40" fmla="*/ 86 w 342"/>
                    <a:gd name="T41" fmla="*/ 153 h 627"/>
                    <a:gd name="T42" fmla="*/ 86 w 342"/>
                    <a:gd name="T43" fmla="*/ 153 h 627"/>
                    <a:gd name="T44" fmla="*/ 86 w 342"/>
                    <a:gd name="T45" fmla="*/ 154 h 627"/>
                    <a:gd name="T46" fmla="*/ 86 w 342"/>
                    <a:gd name="T47" fmla="*/ 155 h 627"/>
                    <a:gd name="T48" fmla="*/ 86 w 342"/>
                    <a:gd name="T49" fmla="*/ 156 h 627"/>
                    <a:gd name="T50" fmla="*/ 82 w 342"/>
                    <a:gd name="T51" fmla="*/ 156 h 627"/>
                    <a:gd name="T52" fmla="*/ 77 w 342"/>
                    <a:gd name="T53" fmla="*/ 156 h 627"/>
                    <a:gd name="T54" fmla="*/ 73 w 342"/>
                    <a:gd name="T55" fmla="*/ 156 h 627"/>
                    <a:gd name="T56" fmla="*/ 69 w 342"/>
                    <a:gd name="T57" fmla="*/ 156 h 627"/>
                    <a:gd name="T58" fmla="*/ 64 w 342"/>
                    <a:gd name="T59" fmla="*/ 156 h 627"/>
                    <a:gd name="T60" fmla="*/ 59 w 342"/>
                    <a:gd name="T61" fmla="*/ 156 h 627"/>
                    <a:gd name="T62" fmla="*/ 55 w 342"/>
                    <a:gd name="T63" fmla="*/ 156 h 627"/>
                    <a:gd name="T64" fmla="*/ 51 w 342"/>
                    <a:gd name="T65" fmla="*/ 156 h 627"/>
                    <a:gd name="T66" fmla="*/ 46 w 342"/>
                    <a:gd name="T67" fmla="*/ 156 h 627"/>
                    <a:gd name="T68" fmla="*/ 43 w 342"/>
                    <a:gd name="T69" fmla="*/ 156 h 627"/>
                    <a:gd name="T70" fmla="*/ 39 w 342"/>
                    <a:gd name="T71" fmla="*/ 156 h 627"/>
                    <a:gd name="T72" fmla="*/ 34 w 342"/>
                    <a:gd name="T73" fmla="*/ 156 h 627"/>
                    <a:gd name="T74" fmla="*/ 29 w 342"/>
                    <a:gd name="T75" fmla="*/ 156 h 627"/>
                    <a:gd name="T76" fmla="*/ 25 w 342"/>
                    <a:gd name="T77" fmla="*/ 156 h 627"/>
                    <a:gd name="T78" fmla="*/ 21 w 342"/>
                    <a:gd name="T79" fmla="*/ 156 h 627"/>
                    <a:gd name="T80" fmla="*/ 17 w 342"/>
                    <a:gd name="T81" fmla="*/ 156 h 627"/>
                    <a:gd name="T82" fmla="*/ 16 w 342"/>
                    <a:gd name="T83" fmla="*/ 155 h 627"/>
                    <a:gd name="T84" fmla="*/ 16 w 342"/>
                    <a:gd name="T85" fmla="*/ 153 h 627"/>
                    <a:gd name="T86" fmla="*/ 15 w 342"/>
                    <a:gd name="T87" fmla="*/ 152 h 627"/>
                    <a:gd name="T88" fmla="*/ 15 w 342"/>
                    <a:gd name="T89" fmla="*/ 150 h 627"/>
                    <a:gd name="T90" fmla="*/ 13 w 342"/>
                    <a:gd name="T91" fmla="*/ 150 h 627"/>
                    <a:gd name="T92" fmla="*/ 11 w 342"/>
                    <a:gd name="T93" fmla="*/ 150 h 627"/>
                    <a:gd name="T94" fmla="*/ 10 w 342"/>
                    <a:gd name="T95" fmla="*/ 150 h 627"/>
                    <a:gd name="T96" fmla="*/ 8 w 342"/>
                    <a:gd name="T97" fmla="*/ 150 h 627"/>
                    <a:gd name="T98" fmla="*/ 6 w 342"/>
                    <a:gd name="T99" fmla="*/ 150 h 627"/>
                    <a:gd name="T100" fmla="*/ 5 w 342"/>
                    <a:gd name="T101" fmla="*/ 150 h 627"/>
                    <a:gd name="T102" fmla="*/ 3 w 342"/>
                    <a:gd name="T103" fmla="*/ 150 h 627"/>
                    <a:gd name="T104" fmla="*/ 1 w 342"/>
                    <a:gd name="T105" fmla="*/ 150 h 627"/>
                    <a:gd name="T106" fmla="*/ 1 w 342"/>
                    <a:gd name="T107" fmla="*/ 113 h 627"/>
                    <a:gd name="T108" fmla="*/ 1 w 342"/>
                    <a:gd name="T109" fmla="*/ 78 h 627"/>
                    <a:gd name="T110" fmla="*/ 1 w 342"/>
                    <a:gd name="T111" fmla="*/ 41 h 627"/>
                    <a:gd name="T112" fmla="*/ 0 w 342"/>
                    <a:gd name="T113" fmla="*/ 5 h 62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42"/>
                    <a:gd name="T172" fmla="*/ 0 h 627"/>
                    <a:gd name="T173" fmla="*/ 342 w 342"/>
                    <a:gd name="T174" fmla="*/ 627 h 62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42" h="627">
                      <a:moveTo>
                        <a:pt x="0" y="22"/>
                      </a:moveTo>
                      <a:lnTo>
                        <a:pt x="22" y="21"/>
                      </a:lnTo>
                      <a:lnTo>
                        <a:pt x="42" y="19"/>
                      </a:lnTo>
                      <a:lnTo>
                        <a:pt x="64" y="19"/>
                      </a:lnTo>
                      <a:lnTo>
                        <a:pt x="84" y="17"/>
                      </a:lnTo>
                      <a:lnTo>
                        <a:pt x="106" y="16"/>
                      </a:lnTo>
                      <a:lnTo>
                        <a:pt x="128" y="14"/>
                      </a:lnTo>
                      <a:lnTo>
                        <a:pt x="148" y="12"/>
                      </a:lnTo>
                      <a:lnTo>
                        <a:pt x="170" y="11"/>
                      </a:lnTo>
                      <a:lnTo>
                        <a:pt x="192" y="11"/>
                      </a:lnTo>
                      <a:lnTo>
                        <a:pt x="212" y="9"/>
                      </a:lnTo>
                      <a:lnTo>
                        <a:pt x="234" y="7"/>
                      </a:lnTo>
                      <a:lnTo>
                        <a:pt x="256" y="5"/>
                      </a:lnTo>
                      <a:lnTo>
                        <a:pt x="276" y="4"/>
                      </a:lnTo>
                      <a:lnTo>
                        <a:pt x="298" y="4"/>
                      </a:lnTo>
                      <a:lnTo>
                        <a:pt x="318" y="2"/>
                      </a:lnTo>
                      <a:lnTo>
                        <a:pt x="340" y="0"/>
                      </a:lnTo>
                      <a:lnTo>
                        <a:pt x="340" y="154"/>
                      </a:lnTo>
                      <a:lnTo>
                        <a:pt x="342" y="305"/>
                      </a:lnTo>
                      <a:lnTo>
                        <a:pt x="342" y="458"/>
                      </a:lnTo>
                      <a:lnTo>
                        <a:pt x="342" y="612"/>
                      </a:lnTo>
                      <a:lnTo>
                        <a:pt x="342" y="615"/>
                      </a:lnTo>
                      <a:lnTo>
                        <a:pt x="342" y="618"/>
                      </a:lnTo>
                      <a:lnTo>
                        <a:pt x="342" y="623"/>
                      </a:lnTo>
                      <a:lnTo>
                        <a:pt x="342" y="627"/>
                      </a:lnTo>
                      <a:lnTo>
                        <a:pt x="325" y="627"/>
                      </a:lnTo>
                      <a:lnTo>
                        <a:pt x="308" y="627"/>
                      </a:lnTo>
                      <a:lnTo>
                        <a:pt x="291" y="627"/>
                      </a:lnTo>
                      <a:lnTo>
                        <a:pt x="273" y="627"/>
                      </a:lnTo>
                      <a:lnTo>
                        <a:pt x="256" y="627"/>
                      </a:lnTo>
                      <a:lnTo>
                        <a:pt x="239" y="627"/>
                      </a:lnTo>
                      <a:lnTo>
                        <a:pt x="222" y="627"/>
                      </a:lnTo>
                      <a:lnTo>
                        <a:pt x="204" y="625"/>
                      </a:lnTo>
                      <a:lnTo>
                        <a:pt x="187" y="625"/>
                      </a:lnTo>
                      <a:lnTo>
                        <a:pt x="170" y="625"/>
                      </a:lnTo>
                      <a:lnTo>
                        <a:pt x="153" y="625"/>
                      </a:lnTo>
                      <a:lnTo>
                        <a:pt x="135" y="625"/>
                      </a:lnTo>
                      <a:lnTo>
                        <a:pt x="118" y="625"/>
                      </a:lnTo>
                      <a:lnTo>
                        <a:pt x="101" y="625"/>
                      </a:lnTo>
                      <a:lnTo>
                        <a:pt x="82" y="625"/>
                      </a:lnTo>
                      <a:lnTo>
                        <a:pt x="66" y="625"/>
                      </a:lnTo>
                      <a:lnTo>
                        <a:pt x="64" y="620"/>
                      </a:lnTo>
                      <a:lnTo>
                        <a:pt x="64" y="613"/>
                      </a:lnTo>
                      <a:lnTo>
                        <a:pt x="62" y="608"/>
                      </a:lnTo>
                      <a:lnTo>
                        <a:pt x="62" y="603"/>
                      </a:lnTo>
                      <a:lnTo>
                        <a:pt x="55" y="603"/>
                      </a:lnTo>
                      <a:lnTo>
                        <a:pt x="47" y="601"/>
                      </a:lnTo>
                      <a:lnTo>
                        <a:pt x="40" y="601"/>
                      </a:lnTo>
                      <a:lnTo>
                        <a:pt x="32" y="601"/>
                      </a:lnTo>
                      <a:lnTo>
                        <a:pt x="25" y="601"/>
                      </a:lnTo>
                      <a:lnTo>
                        <a:pt x="17" y="601"/>
                      </a:lnTo>
                      <a:lnTo>
                        <a:pt x="10" y="600"/>
                      </a:lnTo>
                      <a:lnTo>
                        <a:pt x="2" y="600"/>
                      </a:lnTo>
                      <a:lnTo>
                        <a:pt x="2" y="455"/>
                      </a:lnTo>
                      <a:lnTo>
                        <a:pt x="2" y="312"/>
                      </a:lnTo>
                      <a:lnTo>
                        <a:pt x="2" y="167"/>
                      </a:lnTo>
                      <a:lnTo>
                        <a:pt x="0" y="22"/>
                      </a:lnTo>
                      <a:close/>
                    </a:path>
                  </a:pathLst>
                </a:custGeom>
                <a:solidFill>
                  <a:srgbClr val="D8C9B2"/>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92" name="Freeform 101"/>
                <p:cNvSpPr>
                  <a:spLocks/>
                </p:cNvSpPr>
                <p:nvPr/>
              </p:nvSpPr>
              <p:spPr bwMode="auto">
                <a:xfrm>
                  <a:off x="2555" y="1977"/>
                  <a:ext cx="171" cy="259"/>
                </a:xfrm>
                <a:custGeom>
                  <a:avLst/>
                  <a:gdLst>
                    <a:gd name="T0" fmla="*/ 0 w 342"/>
                    <a:gd name="T1" fmla="*/ 5 h 519"/>
                    <a:gd name="T2" fmla="*/ 5 w 342"/>
                    <a:gd name="T3" fmla="*/ 5 h 519"/>
                    <a:gd name="T4" fmla="*/ 11 w 342"/>
                    <a:gd name="T5" fmla="*/ 4 h 519"/>
                    <a:gd name="T6" fmla="*/ 16 w 342"/>
                    <a:gd name="T7" fmla="*/ 4 h 519"/>
                    <a:gd name="T8" fmla="*/ 21 w 342"/>
                    <a:gd name="T9" fmla="*/ 4 h 519"/>
                    <a:gd name="T10" fmla="*/ 26 w 342"/>
                    <a:gd name="T11" fmla="*/ 4 h 519"/>
                    <a:gd name="T12" fmla="*/ 32 w 342"/>
                    <a:gd name="T13" fmla="*/ 3 h 519"/>
                    <a:gd name="T14" fmla="*/ 37 w 342"/>
                    <a:gd name="T15" fmla="*/ 3 h 519"/>
                    <a:gd name="T16" fmla="*/ 43 w 342"/>
                    <a:gd name="T17" fmla="*/ 2 h 519"/>
                    <a:gd name="T18" fmla="*/ 48 w 342"/>
                    <a:gd name="T19" fmla="*/ 2 h 519"/>
                    <a:gd name="T20" fmla="*/ 53 w 342"/>
                    <a:gd name="T21" fmla="*/ 2 h 519"/>
                    <a:gd name="T22" fmla="*/ 58 w 342"/>
                    <a:gd name="T23" fmla="*/ 1 h 519"/>
                    <a:gd name="T24" fmla="*/ 64 w 342"/>
                    <a:gd name="T25" fmla="*/ 1 h 519"/>
                    <a:gd name="T26" fmla="*/ 69 w 342"/>
                    <a:gd name="T27" fmla="*/ 1 h 519"/>
                    <a:gd name="T28" fmla="*/ 75 w 342"/>
                    <a:gd name="T29" fmla="*/ 1 h 519"/>
                    <a:gd name="T30" fmla="*/ 80 w 342"/>
                    <a:gd name="T31" fmla="*/ 0 h 519"/>
                    <a:gd name="T32" fmla="*/ 85 w 342"/>
                    <a:gd name="T33" fmla="*/ 0 h 519"/>
                    <a:gd name="T34" fmla="*/ 85 w 342"/>
                    <a:gd name="T35" fmla="*/ 31 h 519"/>
                    <a:gd name="T36" fmla="*/ 86 w 342"/>
                    <a:gd name="T37" fmla="*/ 63 h 519"/>
                    <a:gd name="T38" fmla="*/ 86 w 342"/>
                    <a:gd name="T39" fmla="*/ 94 h 519"/>
                    <a:gd name="T40" fmla="*/ 86 w 342"/>
                    <a:gd name="T41" fmla="*/ 126 h 519"/>
                    <a:gd name="T42" fmla="*/ 86 w 342"/>
                    <a:gd name="T43" fmla="*/ 127 h 519"/>
                    <a:gd name="T44" fmla="*/ 86 w 342"/>
                    <a:gd name="T45" fmla="*/ 128 h 519"/>
                    <a:gd name="T46" fmla="*/ 86 w 342"/>
                    <a:gd name="T47" fmla="*/ 129 h 519"/>
                    <a:gd name="T48" fmla="*/ 86 w 342"/>
                    <a:gd name="T49" fmla="*/ 129 h 519"/>
                    <a:gd name="T50" fmla="*/ 82 w 342"/>
                    <a:gd name="T51" fmla="*/ 129 h 519"/>
                    <a:gd name="T52" fmla="*/ 77 w 342"/>
                    <a:gd name="T53" fmla="*/ 129 h 519"/>
                    <a:gd name="T54" fmla="*/ 73 w 342"/>
                    <a:gd name="T55" fmla="*/ 129 h 519"/>
                    <a:gd name="T56" fmla="*/ 69 w 342"/>
                    <a:gd name="T57" fmla="*/ 129 h 519"/>
                    <a:gd name="T58" fmla="*/ 64 w 342"/>
                    <a:gd name="T59" fmla="*/ 129 h 519"/>
                    <a:gd name="T60" fmla="*/ 59 w 342"/>
                    <a:gd name="T61" fmla="*/ 129 h 519"/>
                    <a:gd name="T62" fmla="*/ 55 w 342"/>
                    <a:gd name="T63" fmla="*/ 129 h 519"/>
                    <a:gd name="T64" fmla="*/ 51 w 342"/>
                    <a:gd name="T65" fmla="*/ 129 h 519"/>
                    <a:gd name="T66" fmla="*/ 46 w 342"/>
                    <a:gd name="T67" fmla="*/ 129 h 519"/>
                    <a:gd name="T68" fmla="*/ 43 w 342"/>
                    <a:gd name="T69" fmla="*/ 129 h 519"/>
                    <a:gd name="T70" fmla="*/ 39 w 342"/>
                    <a:gd name="T71" fmla="*/ 129 h 519"/>
                    <a:gd name="T72" fmla="*/ 34 w 342"/>
                    <a:gd name="T73" fmla="*/ 129 h 519"/>
                    <a:gd name="T74" fmla="*/ 29 w 342"/>
                    <a:gd name="T75" fmla="*/ 129 h 519"/>
                    <a:gd name="T76" fmla="*/ 25 w 342"/>
                    <a:gd name="T77" fmla="*/ 129 h 519"/>
                    <a:gd name="T78" fmla="*/ 21 w 342"/>
                    <a:gd name="T79" fmla="*/ 129 h 519"/>
                    <a:gd name="T80" fmla="*/ 17 w 342"/>
                    <a:gd name="T81" fmla="*/ 129 h 519"/>
                    <a:gd name="T82" fmla="*/ 16 w 342"/>
                    <a:gd name="T83" fmla="*/ 128 h 519"/>
                    <a:gd name="T84" fmla="*/ 16 w 342"/>
                    <a:gd name="T85" fmla="*/ 127 h 519"/>
                    <a:gd name="T86" fmla="*/ 15 w 342"/>
                    <a:gd name="T87" fmla="*/ 126 h 519"/>
                    <a:gd name="T88" fmla="*/ 15 w 342"/>
                    <a:gd name="T89" fmla="*/ 124 h 519"/>
                    <a:gd name="T90" fmla="*/ 13 w 342"/>
                    <a:gd name="T91" fmla="*/ 124 h 519"/>
                    <a:gd name="T92" fmla="*/ 11 w 342"/>
                    <a:gd name="T93" fmla="*/ 124 h 519"/>
                    <a:gd name="T94" fmla="*/ 10 w 342"/>
                    <a:gd name="T95" fmla="*/ 124 h 519"/>
                    <a:gd name="T96" fmla="*/ 8 w 342"/>
                    <a:gd name="T97" fmla="*/ 124 h 519"/>
                    <a:gd name="T98" fmla="*/ 6 w 342"/>
                    <a:gd name="T99" fmla="*/ 124 h 519"/>
                    <a:gd name="T100" fmla="*/ 5 w 342"/>
                    <a:gd name="T101" fmla="*/ 124 h 519"/>
                    <a:gd name="T102" fmla="*/ 3 w 342"/>
                    <a:gd name="T103" fmla="*/ 124 h 519"/>
                    <a:gd name="T104" fmla="*/ 1 w 342"/>
                    <a:gd name="T105" fmla="*/ 124 h 519"/>
                    <a:gd name="T106" fmla="*/ 1 w 342"/>
                    <a:gd name="T107" fmla="*/ 94 h 519"/>
                    <a:gd name="T108" fmla="*/ 1 w 342"/>
                    <a:gd name="T109" fmla="*/ 65 h 519"/>
                    <a:gd name="T110" fmla="*/ 1 w 342"/>
                    <a:gd name="T111" fmla="*/ 35 h 519"/>
                    <a:gd name="T112" fmla="*/ 0 w 342"/>
                    <a:gd name="T113" fmla="*/ 5 h 51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42"/>
                    <a:gd name="T172" fmla="*/ 0 h 519"/>
                    <a:gd name="T173" fmla="*/ 342 w 342"/>
                    <a:gd name="T174" fmla="*/ 519 h 51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42" h="519">
                      <a:moveTo>
                        <a:pt x="0" y="22"/>
                      </a:moveTo>
                      <a:lnTo>
                        <a:pt x="22" y="21"/>
                      </a:lnTo>
                      <a:lnTo>
                        <a:pt x="42" y="19"/>
                      </a:lnTo>
                      <a:lnTo>
                        <a:pt x="64" y="19"/>
                      </a:lnTo>
                      <a:lnTo>
                        <a:pt x="84" y="17"/>
                      </a:lnTo>
                      <a:lnTo>
                        <a:pt x="106" y="16"/>
                      </a:lnTo>
                      <a:lnTo>
                        <a:pt x="128" y="14"/>
                      </a:lnTo>
                      <a:lnTo>
                        <a:pt x="148" y="12"/>
                      </a:lnTo>
                      <a:lnTo>
                        <a:pt x="170" y="11"/>
                      </a:lnTo>
                      <a:lnTo>
                        <a:pt x="192" y="11"/>
                      </a:lnTo>
                      <a:lnTo>
                        <a:pt x="212" y="9"/>
                      </a:lnTo>
                      <a:lnTo>
                        <a:pt x="234" y="7"/>
                      </a:lnTo>
                      <a:lnTo>
                        <a:pt x="256" y="5"/>
                      </a:lnTo>
                      <a:lnTo>
                        <a:pt x="276" y="4"/>
                      </a:lnTo>
                      <a:lnTo>
                        <a:pt x="298" y="4"/>
                      </a:lnTo>
                      <a:lnTo>
                        <a:pt x="318" y="2"/>
                      </a:lnTo>
                      <a:lnTo>
                        <a:pt x="340" y="0"/>
                      </a:lnTo>
                      <a:lnTo>
                        <a:pt x="340" y="127"/>
                      </a:lnTo>
                      <a:lnTo>
                        <a:pt x="342" y="253"/>
                      </a:lnTo>
                      <a:lnTo>
                        <a:pt x="342" y="379"/>
                      </a:lnTo>
                      <a:lnTo>
                        <a:pt x="342" y="505"/>
                      </a:lnTo>
                      <a:lnTo>
                        <a:pt x="342" y="509"/>
                      </a:lnTo>
                      <a:lnTo>
                        <a:pt x="342" y="512"/>
                      </a:lnTo>
                      <a:lnTo>
                        <a:pt x="342" y="516"/>
                      </a:lnTo>
                      <a:lnTo>
                        <a:pt x="342" y="519"/>
                      </a:lnTo>
                      <a:lnTo>
                        <a:pt x="325" y="519"/>
                      </a:lnTo>
                      <a:lnTo>
                        <a:pt x="308" y="519"/>
                      </a:lnTo>
                      <a:lnTo>
                        <a:pt x="291" y="519"/>
                      </a:lnTo>
                      <a:lnTo>
                        <a:pt x="273" y="519"/>
                      </a:lnTo>
                      <a:lnTo>
                        <a:pt x="256" y="519"/>
                      </a:lnTo>
                      <a:lnTo>
                        <a:pt x="239" y="519"/>
                      </a:lnTo>
                      <a:lnTo>
                        <a:pt x="222" y="519"/>
                      </a:lnTo>
                      <a:lnTo>
                        <a:pt x="204" y="519"/>
                      </a:lnTo>
                      <a:lnTo>
                        <a:pt x="187" y="519"/>
                      </a:lnTo>
                      <a:lnTo>
                        <a:pt x="170" y="519"/>
                      </a:lnTo>
                      <a:lnTo>
                        <a:pt x="153" y="519"/>
                      </a:lnTo>
                      <a:lnTo>
                        <a:pt x="135" y="519"/>
                      </a:lnTo>
                      <a:lnTo>
                        <a:pt x="118" y="517"/>
                      </a:lnTo>
                      <a:lnTo>
                        <a:pt x="101" y="517"/>
                      </a:lnTo>
                      <a:lnTo>
                        <a:pt x="82" y="517"/>
                      </a:lnTo>
                      <a:lnTo>
                        <a:pt x="66" y="517"/>
                      </a:lnTo>
                      <a:lnTo>
                        <a:pt x="64" y="514"/>
                      </a:lnTo>
                      <a:lnTo>
                        <a:pt x="64" y="509"/>
                      </a:lnTo>
                      <a:lnTo>
                        <a:pt x="62" y="504"/>
                      </a:lnTo>
                      <a:lnTo>
                        <a:pt x="62" y="499"/>
                      </a:lnTo>
                      <a:lnTo>
                        <a:pt x="55" y="499"/>
                      </a:lnTo>
                      <a:lnTo>
                        <a:pt x="47" y="499"/>
                      </a:lnTo>
                      <a:lnTo>
                        <a:pt x="40" y="499"/>
                      </a:lnTo>
                      <a:lnTo>
                        <a:pt x="32" y="499"/>
                      </a:lnTo>
                      <a:lnTo>
                        <a:pt x="25" y="499"/>
                      </a:lnTo>
                      <a:lnTo>
                        <a:pt x="17" y="499"/>
                      </a:lnTo>
                      <a:lnTo>
                        <a:pt x="10" y="497"/>
                      </a:lnTo>
                      <a:lnTo>
                        <a:pt x="2" y="497"/>
                      </a:lnTo>
                      <a:lnTo>
                        <a:pt x="2" y="378"/>
                      </a:lnTo>
                      <a:lnTo>
                        <a:pt x="2" y="260"/>
                      </a:lnTo>
                      <a:lnTo>
                        <a:pt x="2" y="140"/>
                      </a:lnTo>
                      <a:lnTo>
                        <a:pt x="0" y="22"/>
                      </a:lnTo>
                      <a:close/>
                    </a:path>
                  </a:pathLst>
                </a:custGeom>
                <a:solidFill>
                  <a:srgbClr val="DDD1BA"/>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93" name="Freeform 102"/>
                <p:cNvSpPr>
                  <a:spLocks/>
                </p:cNvSpPr>
                <p:nvPr/>
              </p:nvSpPr>
              <p:spPr bwMode="auto">
                <a:xfrm>
                  <a:off x="2555" y="1978"/>
                  <a:ext cx="171" cy="205"/>
                </a:xfrm>
                <a:custGeom>
                  <a:avLst/>
                  <a:gdLst>
                    <a:gd name="T0" fmla="*/ 0 w 342"/>
                    <a:gd name="T1" fmla="*/ 5 h 409"/>
                    <a:gd name="T2" fmla="*/ 5 w 342"/>
                    <a:gd name="T3" fmla="*/ 5 h 409"/>
                    <a:gd name="T4" fmla="*/ 11 w 342"/>
                    <a:gd name="T5" fmla="*/ 5 h 409"/>
                    <a:gd name="T6" fmla="*/ 16 w 342"/>
                    <a:gd name="T7" fmla="*/ 5 h 409"/>
                    <a:gd name="T8" fmla="*/ 21 w 342"/>
                    <a:gd name="T9" fmla="*/ 4 h 409"/>
                    <a:gd name="T10" fmla="*/ 26 w 342"/>
                    <a:gd name="T11" fmla="*/ 4 h 409"/>
                    <a:gd name="T12" fmla="*/ 32 w 342"/>
                    <a:gd name="T13" fmla="*/ 3 h 409"/>
                    <a:gd name="T14" fmla="*/ 37 w 342"/>
                    <a:gd name="T15" fmla="*/ 3 h 409"/>
                    <a:gd name="T16" fmla="*/ 43 w 342"/>
                    <a:gd name="T17" fmla="*/ 3 h 409"/>
                    <a:gd name="T18" fmla="*/ 48 w 342"/>
                    <a:gd name="T19" fmla="*/ 3 h 409"/>
                    <a:gd name="T20" fmla="*/ 53 w 342"/>
                    <a:gd name="T21" fmla="*/ 2 h 409"/>
                    <a:gd name="T22" fmla="*/ 58 w 342"/>
                    <a:gd name="T23" fmla="*/ 2 h 409"/>
                    <a:gd name="T24" fmla="*/ 64 w 342"/>
                    <a:gd name="T25" fmla="*/ 2 h 409"/>
                    <a:gd name="T26" fmla="*/ 69 w 342"/>
                    <a:gd name="T27" fmla="*/ 1 h 409"/>
                    <a:gd name="T28" fmla="*/ 75 w 342"/>
                    <a:gd name="T29" fmla="*/ 1 h 409"/>
                    <a:gd name="T30" fmla="*/ 80 w 342"/>
                    <a:gd name="T31" fmla="*/ 1 h 409"/>
                    <a:gd name="T32" fmla="*/ 85 w 342"/>
                    <a:gd name="T33" fmla="*/ 0 h 409"/>
                    <a:gd name="T34" fmla="*/ 85 w 342"/>
                    <a:gd name="T35" fmla="*/ 25 h 409"/>
                    <a:gd name="T36" fmla="*/ 86 w 342"/>
                    <a:gd name="T37" fmla="*/ 50 h 409"/>
                    <a:gd name="T38" fmla="*/ 86 w 342"/>
                    <a:gd name="T39" fmla="*/ 75 h 409"/>
                    <a:gd name="T40" fmla="*/ 86 w 342"/>
                    <a:gd name="T41" fmla="*/ 100 h 409"/>
                    <a:gd name="T42" fmla="*/ 86 w 342"/>
                    <a:gd name="T43" fmla="*/ 101 h 409"/>
                    <a:gd name="T44" fmla="*/ 86 w 342"/>
                    <a:gd name="T45" fmla="*/ 101 h 409"/>
                    <a:gd name="T46" fmla="*/ 86 w 342"/>
                    <a:gd name="T47" fmla="*/ 102 h 409"/>
                    <a:gd name="T48" fmla="*/ 86 w 342"/>
                    <a:gd name="T49" fmla="*/ 103 h 409"/>
                    <a:gd name="T50" fmla="*/ 82 w 342"/>
                    <a:gd name="T51" fmla="*/ 103 h 409"/>
                    <a:gd name="T52" fmla="*/ 77 w 342"/>
                    <a:gd name="T53" fmla="*/ 103 h 409"/>
                    <a:gd name="T54" fmla="*/ 73 w 342"/>
                    <a:gd name="T55" fmla="*/ 103 h 409"/>
                    <a:gd name="T56" fmla="*/ 69 w 342"/>
                    <a:gd name="T57" fmla="*/ 103 h 409"/>
                    <a:gd name="T58" fmla="*/ 64 w 342"/>
                    <a:gd name="T59" fmla="*/ 103 h 409"/>
                    <a:gd name="T60" fmla="*/ 59 w 342"/>
                    <a:gd name="T61" fmla="*/ 103 h 409"/>
                    <a:gd name="T62" fmla="*/ 55 w 342"/>
                    <a:gd name="T63" fmla="*/ 103 h 409"/>
                    <a:gd name="T64" fmla="*/ 51 w 342"/>
                    <a:gd name="T65" fmla="*/ 103 h 409"/>
                    <a:gd name="T66" fmla="*/ 46 w 342"/>
                    <a:gd name="T67" fmla="*/ 103 h 409"/>
                    <a:gd name="T68" fmla="*/ 43 w 342"/>
                    <a:gd name="T69" fmla="*/ 103 h 409"/>
                    <a:gd name="T70" fmla="*/ 39 w 342"/>
                    <a:gd name="T71" fmla="*/ 103 h 409"/>
                    <a:gd name="T72" fmla="*/ 34 w 342"/>
                    <a:gd name="T73" fmla="*/ 103 h 409"/>
                    <a:gd name="T74" fmla="*/ 29 w 342"/>
                    <a:gd name="T75" fmla="*/ 103 h 409"/>
                    <a:gd name="T76" fmla="*/ 25 w 342"/>
                    <a:gd name="T77" fmla="*/ 103 h 409"/>
                    <a:gd name="T78" fmla="*/ 21 w 342"/>
                    <a:gd name="T79" fmla="*/ 103 h 409"/>
                    <a:gd name="T80" fmla="*/ 17 w 342"/>
                    <a:gd name="T81" fmla="*/ 103 h 409"/>
                    <a:gd name="T82" fmla="*/ 16 w 342"/>
                    <a:gd name="T83" fmla="*/ 102 h 409"/>
                    <a:gd name="T84" fmla="*/ 16 w 342"/>
                    <a:gd name="T85" fmla="*/ 101 h 409"/>
                    <a:gd name="T86" fmla="*/ 15 w 342"/>
                    <a:gd name="T87" fmla="*/ 100 h 409"/>
                    <a:gd name="T88" fmla="*/ 15 w 342"/>
                    <a:gd name="T89" fmla="*/ 99 h 409"/>
                    <a:gd name="T90" fmla="*/ 13 w 342"/>
                    <a:gd name="T91" fmla="*/ 99 h 409"/>
                    <a:gd name="T92" fmla="*/ 11 w 342"/>
                    <a:gd name="T93" fmla="*/ 99 h 409"/>
                    <a:gd name="T94" fmla="*/ 10 w 342"/>
                    <a:gd name="T95" fmla="*/ 99 h 409"/>
                    <a:gd name="T96" fmla="*/ 8 w 342"/>
                    <a:gd name="T97" fmla="*/ 99 h 409"/>
                    <a:gd name="T98" fmla="*/ 6 w 342"/>
                    <a:gd name="T99" fmla="*/ 99 h 409"/>
                    <a:gd name="T100" fmla="*/ 5 w 342"/>
                    <a:gd name="T101" fmla="*/ 99 h 409"/>
                    <a:gd name="T102" fmla="*/ 3 w 342"/>
                    <a:gd name="T103" fmla="*/ 98 h 409"/>
                    <a:gd name="T104" fmla="*/ 1 w 342"/>
                    <a:gd name="T105" fmla="*/ 98 h 409"/>
                    <a:gd name="T106" fmla="*/ 1 w 342"/>
                    <a:gd name="T107" fmla="*/ 75 h 409"/>
                    <a:gd name="T108" fmla="*/ 1 w 342"/>
                    <a:gd name="T109" fmla="*/ 52 h 409"/>
                    <a:gd name="T110" fmla="*/ 1 w 342"/>
                    <a:gd name="T111" fmla="*/ 29 h 409"/>
                    <a:gd name="T112" fmla="*/ 0 w 342"/>
                    <a:gd name="T113" fmla="*/ 5 h 40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42"/>
                    <a:gd name="T172" fmla="*/ 0 h 409"/>
                    <a:gd name="T173" fmla="*/ 342 w 342"/>
                    <a:gd name="T174" fmla="*/ 409 h 40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42" h="409">
                      <a:moveTo>
                        <a:pt x="0" y="20"/>
                      </a:moveTo>
                      <a:lnTo>
                        <a:pt x="22" y="19"/>
                      </a:lnTo>
                      <a:lnTo>
                        <a:pt x="42" y="17"/>
                      </a:lnTo>
                      <a:lnTo>
                        <a:pt x="64" y="17"/>
                      </a:lnTo>
                      <a:lnTo>
                        <a:pt x="84" y="15"/>
                      </a:lnTo>
                      <a:lnTo>
                        <a:pt x="106" y="14"/>
                      </a:lnTo>
                      <a:lnTo>
                        <a:pt x="128" y="12"/>
                      </a:lnTo>
                      <a:lnTo>
                        <a:pt x="148" y="12"/>
                      </a:lnTo>
                      <a:lnTo>
                        <a:pt x="170" y="10"/>
                      </a:lnTo>
                      <a:lnTo>
                        <a:pt x="192" y="9"/>
                      </a:lnTo>
                      <a:lnTo>
                        <a:pt x="212" y="7"/>
                      </a:lnTo>
                      <a:lnTo>
                        <a:pt x="234" y="7"/>
                      </a:lnTo>
                      <a:lnTo>
                        <a:pt x="256" y="5"/>
                      </a:lnTo>
                      <a:lnTo>
                        <a:pt x="276" y="3"/>
                      </a:lnTo>
                      <a:lnTo>
                        <a:pt x="298" y="2"/>
                      </a:lnTo>
                      <a:lnTo>
                        <a:pt x="318" y="2"/>
                      </a:lnTo>
                      <a:lnTo>
                        <a:pt x="340" y="0"/>
                      </a:lnTo>
                      <a:lnTo>
                        <a:pt x="340" y="99"/>
                      </a:lnTo>
                      <a:lnTo>
                        <a:pt x="342" y="199"/>
                      </a:lnTo>
                      <a:lnTo>
                        <a:pt x="342" y="298"/>
                      </a:lnTo>
                      <a:lnTo>
                        <a:pt x="342" y="397"/>
                      </a:lnTo>
                      <a:lnTo>
                        <a:pt x="342" y="401"/>
                      </a:lnTo>
                      <a:lnTo>
                        <a:pt x="342" y="404"/>
                      </a:lnTo>
                      <a:lnTo>
                        <a:pt x="342" y="406"/>
                      </a:lnTo>
                      <a:lnTo>
                        <a:pt x="342" y="409"/>
                      </a:lnTo>
                      <a:lnTo>
                        <a:pt x="325" y="409"/>
                      </a:lnTo>
                      <a:lnTo>
                        <a:pt x="308" y="409"/>
                      </a:lnTo>
                      <a:lnTo>
                        <a:pt x="291" y="409"/>
                      </a:lnTo>
                      <a:lnTo>
                        <a:pt x="273" y="409"/>
                      </a:lnTo>
                      <a:lnTo>
                        <a:pt x="256" y="409"/>
                      </a:lnTo>
                      <a:lnTo>
                        <a:pt x="239" y="409"/>
                      </a:lnTo>
                      <a:lnTo>
                        <a:pt x="222" y="409"/>
                      </a:lnTo>
                      <a:lnTo>
                        <a:pt x="204" y="409"/>
                      </a:lnTo>
                      <a:lnTo>
                        <a:pt x="187" y="409"/>
                      </a:lnTo>
                      <a:lnTo>
                        <a:pt x="170" y="409"/>
                      </a:lnTo>
                      <a:lnTo>
                        <a:pt x="153" y="409"/>
                      </a:lnTo>
                      <a:lnTo>
                        <a:pt x="135" y="409"/>
                      </a:lnTo>
                      <a:lnTo>
                        <a:pt x="118" y="409"/>
                      </a:lnTo>
                      <a:lnTo>
                        <a:pt x="101" y="409"/>
                      </a:lnTo>
                      <a:lnTo>
                        <a:pt x="82" y="409"/>
                      </a:lnTo>
                      <a:lnTo>
                        <a:pt x="66" y="409"/>
                      </a:lnTo>
                      <a:lnTo>
                        <a:pt x="64" y="406"/>
                      </a:lnTo>
                      <a:lnTo>
                        <a:pt x="64" y="401"/>
                      </a:lnTo>
                      <a:lnTo>
                        <a:pt x="62" y="397"/>
                      </a:lnTo>
                      <a:lnTo>
                        <a:pt x="62" y="394"/>
                      </a:lnTo>
                      <a:lnTo>
                        <a:pt x="55" y="394"/>
                      </a:lnTo>
                      <a:lnTo>
                        <a:pt x="47" y="394"/>
                      </a:lnTo>
                      <a:lnTo>
                        <a:pt x="40" y="394"/>
                      </a:lnTo>
                      <a:lnTo>
                        <a:pt x="32" y="394"/>
                      </a:lnTo>
                      <a:lnTo>
                        <a:pt x="25" y="394"/>
                      </a:lnTo>
                      <a:lnTo>
                        <a:pt x="17" y="394"/>
                      </a:lnTo>
                      <a:lnTo>
                        <a:pt x="10" y="392"/>
                      </a:lnTo>
                      <a:lnTo>
                        <a:pt x="2" y="392"/>
                      </a:lnTo>
                      <a:lnTo>
                        <a:pt x="2" y="300"/>
                      </a:lnTo>
                      <a:lnTo>
                        <a:pt x="2" y="207"/>
                      </a:lnTo>
                      <a:lnTo>
                        <a:pt x="2" y="113"/>
                      </a:lnTo>
                      <a:lnTo>
                        <a:pt x="0" y="20"/>
                      </a:lnTo>
                      <a:close/>
                    </a:path>
                  </a:pathLst>
                </a:custGeom>
                <a:solidFill>
                  <a:srgbClr val="E5D8C4"/>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94" name="Freeform 103"/>
                <p:cNvSpPr>
                  <a:spLocks/>
                </p:cNvSpPr>
                <p:nvPr/>
              </p:nvSpPr>
              <p:spPr bwMode="auto">
                <a:xfrm>
                  <a:off x="2555" y="1978"/>
                  <a:ext cx="171" cy="150"/>
                </a:xfrm>
                <a:custGeom>
                  <a:avLst/>
                  <a:gdLst>
                    <a:gd name="T0" fmla="*/ 0 w 342"/>
                    <a:gd name="T1" fmla="*/ 5 h 301"/>
                    <a:gd name="T2" fmla="*/ 85 w 342"/>
                    <a:gd name="T3" fmla="*/ 0 h 301"/>
                    <a:gd name="T4" fmla="*/ 86 w 342"/>
                    <a:gd name="T5" fmla="*/ 73 h 301"/>
                    <a:gd name="T6" fmla="*/ 86 w 342"/>
                    <a:gd name="T7" fmla="*/ 76 h 301"/>
                    <a:gd name="T8" fmla="*/ 17 w 342"/>
                    <a:gd name="T9" fmla="*/ 76 h 301"/>
                    <a:gd name="T10" fmla="*/ 15 w 342"/>
                    <a:gd name="T11" fmla="*/ 73 h 301"/>
                    <a:gd name="T12" fmla="*/ 1 w 342"/>
                    <a:gd name="T13" fmla="*/ 73 h 301"/>
                    <a:gd name="T14" fmla="*/ 0 w 342"/>
                    <a:gd name="T15" fmla="*/ 5 h 301"/>
                    <a:gd name="T16" fmla="*/ 0 60000 65536"/>
                    <a:gd name="T17" fmla="*/ 0 60000 65536"/>
                    <a:gd name="T18" fmla="*/ 0 60000 65536"/>
                    <a:gd name="T19" fmla="*/ 0 60000 65536"/>
                    <a:gd name="T20" fmla="*/ 0 60000 65536"/>
                    <a:gd name="T21" fmla="*/ 0 60000 65536"/>
                    <a:gd name="T22" fmla="*/ 0 60000 65536"/>
                    <a:gd name="T23" fmla="*/ 0 60000 65536"/>
                    <a:gd name="T24" fmla="*/ 0 w 342"/>
                    <a:gd name="T25" fmla="*/ 0 h 301"/>
                    <a:gd name="T26" fmla="*/ 342 w 342"/>
                    <a:gd name="T27" fmla="*/ 301 h 30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42" h="301">
                      <a:moveTo>
                        <a:pt x="0" y="19"/>
                      </a:moveTo>
                      <a:lnTo>
                        <a:pt x="340" y="0"/>
                      </a:lnTo>
                      <a:lnTo>
                        <a:pt x="342" y="291"/>
                      </a:lnTo>
                      <a:lnTo>
                        <a:pt x="342" y="301"/>
                      </a:lnTo>
                      <a:lnTo>
                        <a:pt x="66" y="301"/>
                      </a:lnTo>
                      <a:lnTo>
                        <a:pt x="62" y="291"/>
                      </a:lnTo>
                      <a:lnTo>
                        <a:pt x="2" y="291"/>
                      </a:lnTo>
                      <a:lnTo>
                        <a:pt x="0" y="19"/>
                      </a:lnTo>
                      <a:close/>
                    </a:path>
                  </a:pathLst>
                </a:custGeom>
                <a:solidFill>
                  <a:srgbClr val="EAE0CC"/>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95" name="Freeform 104"/>
                <p:cNvSpPr>
                  <a:spLocks/>
                </p:cNvSpPr>
                <p:nvPr/>
              </p:nvSpPr>
              <p:spPr bwMode="auto">
                <a:xfrm>
                  <a:off x="2756" y="1824"/>
                  <a:ext cx="592" cy="792"/>
                </a:xfrm>
                <a:custGeom>
                  <a:avLst/>
                  <a:gdLst>
                    <a:gd name="T0" fmla="*/ 23 w 1183"/>
                    <a:gd name="T1" fmla="*/ 41 h 1584"/>
                    <a:gd name="T2" fmla="*/ 41 w 1183"/>
                    <a:gd name="T3" fmla="*/ 37 h 1584"/>
                    <a:gd name="T4" fmla="*/ 58 w 1183"/>
                    <a:gd name="T5" fmla="*/ 32 h 1584"/>
                    <a:gd name="T6" fmla="*/ 75 w 1183"/>
                    <a:gd name="T7" fmla="*/ 28 h 1584"/>
                    <a:gd name="T8" fmla="*/ 92 w 1183"/>
                    <a:gd name="T9" fmla="*/ 25 h 1584"/>
                    <a:gd name="T10" fmla="*/ 110 w 1183"/>
                    <a:gd name="T11" fmla="*/ 21 h 1584"/>
                    <a:gd name="T12" fmla="*/ 127 w 1183"/>
                    <a:gd name="T13" fmla="*/ 18 h 1584"/>
                    <a:gd name="T14" fmla="*/ 145 w 1183"/>
                    <a:gd name="T15" fmla="*/ 14 h 1584"/>
                    <a:gd name="T16" fmla="*/ 162 w 1183"/>
                    <a:gd name="T17" fmla="*/ 12 h 1584"/>
                    <a:gd name="T18" fmla="*/ 180 w 1183"/>
                    <a:gd name="T19" fmla="*/ 10 h 1584"/>
                    <a:gd name="T20" fmla="*/ 198 w 1183"/>
                    <a:gd name="T21" fmla="*/ 7 h 1584"/>
                    <a:gd name="T22" fmla="*/ 215 w 1183"/>
                    <a:gd name="T23" fmla="*/ 6 h 1584"/>
                    <a:gd name="T24" fmla="*/ 233 w 1183"/>
                    <a:gd name="T25" fmla="*/ 3 h 1584"/>
                    <a:gd name="T26" fmla="*/ 251 w 1183"/>
                    <a:gd name="T27" fmla="*/ 3 h 1584"/>
                    <a:gd name="T28" fmla="*/ 268 w 1183"/>
                    <a:gd name="T29" fmla="*/ 2 h 1584"/>
                    <a:gd name="T30" fmla="*/ 286 w 1183"/>
                    <a:gd name="T31" fmla="*/ 1 h 1584"/>
                    <a:gd name="T32" fmla="*/ 291 w 1183"/>
                    <a:gd name="T33" fmla="*/ 97 h 1584"/>
                    <a:gd name="T34" fmla="*/ 287 w 1183"/>
                    <a:gd name="T35" fmla="*/ 288 h 1584"/>
                    <a:gd name="T36" fmla="*/ 283 w 1183"/>
                    <a:gd name="T37" fmla="*/ 386 h 1584"/>
                    <a:gd name="T38" fmla="*/ 270 w 1183"/>
                    <a:gd name="T39" fmla="*/ 389 h 1584"/>
                    <a:gd name="T40" fmla="*/ 254 w 1183"/>
                    <a:gd name="T41" fmla="*/ 391 h 1584"/>
                    <a:gd name="T42" fmla="*/ 238 w 1183"/>
                    <a:gd name="T43" fmla="*/ 393 h 1584"/>
                    <a:gd name="T44" fmla="*/ 220 w 1183"/>
                    <a:gd name="T45" fmla="*/ 395 h 1584"/>
                    <a:gd name="T46" fmla="*/ 202 w 1183"/>
                    <a:gd name="T47" fmla="*/ 396 h 1584"/>
                    <a:gd name="T48" fmla="*/ 182 w 1183"/>
                    <a:gd name="T49" fmla="*/ 396 h 1584"/>
                    <a:gd name="T50" fmla="*/ 163 w 1183"/>
                    <a:gd name="T51" fmla="*/ 396 h 1584"/>
                    <a:gd name="T52" fmla="*/ 143 w 1183"/>
                    <a:gd name="T53" fmla="*/ 396 h 1584"/>
                    <a:gd name="T54" fmla="*/ 123 w 1183"/>
                    <a:gd name="T55" fmla="*/ 395 h 1584"/>
                    <a:gd name="T56" fmla="*/ 103 w 1183"/>
                    <a:gd name="T57" fmla="*/ 394 h 1584"/>
                    <a:gd name="T58" fmla="*/ 84 w 1183"/>
                    <a:gd name="T59" fmla="*/ 392 h 1584"/>
                    <a:gd name="T60" fmla="*/ 66 w 1183"/>
                    <a:gd name="T61" fmla="*/ 390 h 1584"/>
                    <a:gd name="T62" fmla="*/ 49 w 1183"/>
                    <a:gd name="T63" fmla="*/ 387 h 1584"/>
                    <a:gd name="T64" fmla="*/ 33 w 1183"/>
                    <a:gd name="T65" fmla="*/ 384 h 1584"/>
                    <a:gd name="T66" fmla="*/ 19 w 1183"/>
                    <a:gd name="T67" fmla="*/ 380 h 1584"/>
                    <a:gd name="T68" fmla="*/ 6 w 1183"/>
                    <a:gd name="T69" fmla="*/ 336 h 1584"/>
                    <a:gd name="T70" fmla="*/ 0 w 1183"/>
                    <a:gd name="T71" fmla="*/ 253 h 1584"/>
                    <a:gd name="T72" fmla="*/ 1 w 1183"/>
                    <a:gd name="T73" fmla="*/ 172 h 1584"/>
                    <a:gd name="T74" fmla="*/ 8 w 1183"/>
                    <a:gd name="T75" fmla="*/ 87 h 158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83"/>
                    <a:gd name="T115" fmla="*/ 0 h 1584"/>
                    <a:gd name="T116" fmla="*/ 1183 w 1183"/>
                    <a:gd name="T117" fmla="*/ 1584 h 158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83" h="1584">
                      <a:moveTo>
                        <a:pt x="59" y="172"/>
                      </a:moveTo>
                      <a:lnTo>
                        <a:pt x="95" y="163"/>
                      </a:lnTo>
                      <a:lnTo>
                        <a:pt x="128" y="153"/>
                      </a:lnTo>
                      <a:lnTo>
                        <a:pt x="164" y="145"/>
                      </a:lnTo>
                      <a:lnTo>
                        <a:pt x="197" y="136"/>
                      </a:lnTo>
                      <a:lnTo>
                        <a:pt x="233" y="128"/>
                      </a:lnTo>
                      <a:lnTo>
                        <a:pt x="267" y="120"/>
                      </a:lnTo>
                      <a:lnTo>
                        <a:pt x="302" y="113"/>
                      </a:lnTo>
                      <a:lnTo>
                        <a:pt x="337" y="104"/>
                      </a:lnTo>
                      <a:lnTo>
                        <a:pt x="371" y="98"/>
                      </a:lnTo>
                      <a:lnTo>
                        <a:pt x="406" y="91"/>
                      </a:lnTo>
                      <a:lnTo>
                        <a:pt x="442" y="84"/>
                      </a:lnTo>
                      <a:lnTo>
                        <a:pt x="475" y="77"/>
                      </a:lnTo>
                      <a:lnTo>
                        <a:pt x="511" y="71"/>
                      </a:lnTo>
                      <a:lnTo>
                        <a:pt x="546" y="66"/>
                      </a:lnTo>
                      <a:lnTo>
                        <a:pt x="581" y="59"/>
                      </a:lnTo>
                      <a:lnTo>
                        <a:pt x="617" y="54"/>
                      </a:lnTo>
                      <a:lnTo>
                        <a:pt x="651" y="49"/>
                      </a:lnTo>
                      <a:lnTo>
                        <a:pt x="686" y="44"/>
                      </a:lnTo>
                      <a:lnTo>
                        <a:pt x="721" y="39"/>
                      </a:lnTo>
                      <a:lnTo>
                        <a:pt x="757" y="34"/>
                      </a:lnTo>
                      <a:lnTo>
                        <a:pt x="792" y="30"/>
                      </a:lnTo>
                      <a:lnTo>
                        <a:pt x="827" y="25"/>
                      </a:lnTo>
                      <a:lnTo>
                        <a:pt x="863" y="22"/>
                      </a:lnTo>
                      <a:lnTo>
                        <a:pt x="898" y="19"/>
                      </a:lnTo>
                      <a:lnTo>
                        <a:pt x="933" y="15"/>
                      </a:lnTo>
                      <a:lnTo>
                        <a:pt x="969" y="12"/>
                      </a:lnTo>
                      <a:lnTo>
                        <a:pt x="1004" y="10"/>
                      </a:lnTo>
                      <a:lnTo>
                        <a:pt x="1040" y="7"/>
                      </a:lnTo>
                      <a:lnTo>
                        <a:pt x="1075" y="5"/>
                      </a:lnTo>
                      <a:lnTo>
                        <a:pt x="1112" y="3"/>
                      </a:lnTo>
                      <a:lnTo>
                        <a:pt x="1147" y="2"/>
                      </a:lnTo>
                      <a:lnTo>
                        <a:pt x="1183" y="0"/>
                      </a:lnTo>
                      <a:lnTo>
                        <a:pt x="1164" y="386"/>
                      </a:lnTo>
                      <a:lnTo>
                        <a:pt x="1152" y="768"/>
                      </a:lnTo>
                      <a:lnTo>
                        <a:pt x="1149" y="1152"/>
                      </a:lnTo>
                      <a:lnTo>
                        <a:pt x="1157" y="1537"/>
                      </a:lnTo>
                      <a:lnTo>
                        <a:pt x="1134" y="1544"/>
                      </a:lnTo>
                      <a:lnTo>
                        <a:pt x="1107" y="1549"/>
                      </a:lnTo>
                      <a:lnTo>
                        <a:pt x="1080" y="1554"/>
                      </a:lnTo>
                      <a:lnTo>
                        <a:pt x="1050" y="1559"/>
                      </a:lnTo>
                      <a:lnTo>
                        <a:pt x="1019" y="1564"/>
                      </a:lnTo>
                      <a:lnTo>
                        <a:pt x="987" y="1567"/>
                      </a:lnTo>
                      <a:lnTo>
                        <a:pt x="954" y="1571"/>
                      </a:lnTo>
                      <a:lnTo>
                        <a:pt x="918" y="1574"/>
                      </a:lnTo>
                      <a:lnTo>
                        <a:pt x="883" y="1577"/>
                      </a:lnTo>
                      <a:lnTo>
                        <a:pt x="846" y="1579"/>
                      </a:lnTo>
                      <a:lnTo>
                        <a:pt x="809" y="1581"/>
                      </a:lnTo>
                      <a:lnTo>
                        <a:pt x="770" y="1583"/>
                      </a:lnTo>
                      <a:lnTo>
                        <a:pt x="731" y="1584"/>
                      </a:lnTo>
                      <a:lnTo>
                        <a:pt x="691" y="1584"/>
                      </a:lnTo>
                      <a:lnTo>
                        <a:pt x="652" y="1584"/>
                      </a:lnTo>
                      <a:lnTo>
                        <a:pt x="612" y="1584"/>
                      </a:lnTo>
                      <a:lnTo>
                        <a:pt x="573" y="1583"/>
                      </a:lnTo>
                      <a:lnTo>
                        <a:pt x="533" y="1581"/>
                      </a:lnTo>
                      <a:lnTo>
                        <a:pt x="494" y="1579"/>
                      </a:lnTo>
                      <a:lnTo>
                        <a:pt x="453" y="1577"/>
                      </a:lnTo>
                      <a:lnTo>
                        <a:pt x="415" y="1574"/>
                      </a:lnTo>
                      <a:lnTo>
                        <a:pt x="376" y="1571"/>
                      </a:lnTo>
                      <a:lnTo>
                        <a:pt x="339" y="1567"/>
                      </a:lnTo>
                      <a:lnTo>
                        <a:pt x="302" y="1564"/>
                      </a:lnTo>
                      <a:lnTo>
                        <a:pt x="267" y="1559"/>
                      </a:lnTo>
                      <a:lnTo>
                        <a:pt x="231" y="1554"/>
                      </a:lnTo>
                      <a:lnTo>
                        <a:pt x="197" y="1547"/>
                      </a:lnTo>
                      <a:lnTo>
                        <a:pt x="165" y="1542"/>
                      </a:lnTo>
                      <a:lnTo>
                        <a:pt x="133" y="1535"/>
                      </a:lnTo>
                      <a:lnTo>
                        <a:pt x="105" y="1529"/>
                      </a:lnTo>
                      <a:lnTo>
                        <a:pt x="76" y="1520"/>
                      </a:lnTo>
                      <a:lnTo>
                        <a:pt x="51" y="1512"/>
                      </a:lnTo>
                      <a:lnTo>
                        <a:pt x="27" y="1343"/>
                      </a:lnTo>
                      <a:lnTo>
                        <a:pt x="11" y="1178"/>
                      </a:lnTo>
                      <a:lnTo>
                        <a:pt x="2" y="1015"/>
                      </a:lnTo>
                      <a:lnTo>
                        <a:pt x="0" y="852"/>
                      </a:lnTo>
                      <a:lnTo>
                        <a:pt x="4" y="687"/>
                      </a:lnTo>
                      <a:lnTo>
                        <a:pt x="16" y="520"/>
                      </a:lnTo>
                      <a:lnTo>
                        <a:pt x="34" y="348"/>
                      </a:lnTo>
                      <a:lnTo>
                        <a:pt x="59" y="172"/>
                      </a:lnTo>
                      <a:close/>
                    </a:path>
                  </a:pathLst>
                </a:custGeom>
                <a:solidFill>
                  <a:srgbClr val="AA8E70"/>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96" name="Freeform 105"/>
                <p:cNvSpPr>
                  <a:spLocks/>
                </p:cNvSpPr>
                <p:nvPr/>
              </p:nvSpPr>
              <p:spPr bwMode="auto">
                <a:xfrm>
                  <a:off x="2757" y="1826"/>
                  <a:ext cx="577" cy="764"/>
                </a:xfrm>
                <a:custGeom>
                  <a:avLst/>
                  <a:gdLst>
                    <a:gd name="T0" fmla="*/ 14 w 1154"/>
                    <a:gd name="T1" fmla="*/ 42 h 1527"/>
                    <a:gd name="T2" fmla="*/ 23 w 1154"/>
                    <a:gd name="T3" fmla="*/ 40 h 1527"/>
                    <a:gd name="T4" fmla="*/ 31 w 1154"/>
                    <a:gd name="T5" fmla="*/ 38 h 1527"/>
                    <a:gd name="T6" fmla="*/ 40 w 1154"/>
                    <a:gd name="T7" fmla="*/ 36 h 1527"/>
                    <a:gd name="T8" fmla="*/ 48 w 1154"/>
                    <a:gd name="T9" fmla="*/ 34 h 1527"/>
                    <a:gd name="T10" fmla="*/ 56 w 1154"/>
                    <a:gd name="T11" fmla="*/ 32 h 1527"/>
                    <a:gd name="T12" fmla="*/ 66 w 1154"/>
                    <a:gd name="T13" fmla="*/ 30 h 1527"/>
                    <a:gd name="T14" fmla="*/ 73 w 1154"/>
                    <a:gd name="T15" fmla="*/ 28 h 1527"/>
                    <a:gd name="T16" fmla="*/ 82 w 1154"/>
                    <a:gd name="T17" fmla="*/ 26 h 1527"/>
                    <a:gd name="T18" fmla="*/ 90 w 1154"/>
                    <a:gd name="T19" fmla="*/ 24 h 1527"/>
                    <a:gd name="T20" fmla="*/ 99 w 1154"/>
                    <a:gd name="T21" fmla="*/ 22 h 1527"/>
                    <a:gd name="T22" fmla="*/ 107 w 1154"/>
                    <a:gd name="T23" fmla="*/ 21 h 1527"/>
                    <a:gd name="T24" fmla="*/ 116 w 1154"/>
                    <a:gd name="T25" fmla="*/ 19 h 1527"/>
                    <a:gd name="T26" fmla="*/ 124 w 1154"/>
                    <a:gd name="T27" fmla="*/ 17 h 1527"/>
                    <a:gd name="T28" fmla="*/ 134 w 1154"/>
                    <a:gd name="T29" fmla="*/ 16 h 1527"/>
                    <a:gd name="T30" fmla="*/ 142 w 1154"/>
                    <a:gd name="T31" fmla="*/ 14 h 1527"/>
                    <a:gd name="T32" fmla="*/ 150 w 1154"/>
                    <a:gd name="T33" fmla="*/ 13 h 1527"/>
                    <a:gd name="T34" fmla="*/ 159 w 1154"/>
                    <a:gd name="T35" fmla="*/ 12 h 1527"/>
                    <a:gd name="T36" fmla="*/ 167 w 1154"/>
                    <a:gd name="T37" fmla="*/ 11 h 1527"/>
                    <a:gd name="T38" fmla="*/ 176 w 1154"/>
                    <a:gd name="T39" fmla="*/ 9 h 1527"/>
                    <a:gd name="T40" fmla="*/ 184 w 1154"/>
                    <a:gd name="T41" fmla="*/ 8 h 1527"/>
                    <a:gd name="T42" fmla="*/ 193 w 1154"/>
                    <a:gd name="T43" fmla="*/ 7 h 1527"/>
                    <a:gd name="T44" fmla="*/ 202 w 1154"/>
                    <a:gd name="T45" fmla="*/ 6 h 1527"/>
                    <a:gd name="T46" fmla="*/ 211 w 1154"/>
                    <a:gd name="T47" fmla="*/ 5 h 1527"/>
                    <a:gd name="T48" fmla="*/ 219 w 1154"/>
                    <a:gd name="T49" fmla="*/ 4 h 1527"/>
                    <a:gd name="T50" fmla="*/ 228 w 1154"/>
                    <a:gd name="T51" fmla="*/ 4 h 1527"/>
                    <a:gd name="T52" fmla="*/ 236 w 1154"/>
                    <a:gd name="T53" fmla="*/ 3 h 1527"/>
                    <a:gd name="T54" fmla="*/ 245 w 1154"/>
                    <a:gd name="T55" fmla="*/ 2 h 1527"/>
                    <a:gd name="T56" fmla="*/ 254 w 1154"/>
                    <a:gd name="T57" fmla="*/ 1 h 1527"/>
                    <a:gd name="T58" fmla="*/ 263 w 1154"/>
                    <a:gd name="T59" fmla="*/ 1 h 1527"/>
                    <a:gd name="T60" fmla="*/ 272 w 1154"/>
                    <a:gd name="T61" fmla="*/ 1 h 1527"/>
                    <a:gd name="T62" fmla="*/ 280 w 1154"/>
                    <a:gd name="T63" fmla="*/ 0 h 1527"/>
                    <a:gd name="T64" fmla="*/ 289 w 1154"/>
                    <a:gd name="T65" fmla="*/ 0 h 1527"/>
                    <a:gd name="T66" fmla="*/ 285 w 1154"/>
                    <a:gd name="T67" fmla="*/ 92 h 1527"/>
                    <a:gd name="T68" fmla="*/ 281 w 1154"/>
                    <a:gd name="T69" fmla="*/ 184 h 1527"/>
                    <a:gd name="T70" fmla="*/ 280 w 1154"/>
                    <a:gd name="T71" fmla="*/ 276 h 1527"/>
                    <a:gd name="T72" fmla="*/ 283 w 1154"/>
                    <a:gd name="T73" fmla="*/ 368 h 1527"/>
                    <a:gd name="T74" fmla="*/ 270 w 1154"/>
                    <a:gd name="T75" fmla="*/ 371 h 1527"/>
                    <a:gd name="T76" fmla="*/ 256 w 1154"/>
                    <a:gd name="T77" fmla="*/ 374 h 1527"/>
                    <a:gd name="T78" fmla="*/ 240 w 1154"/>
                    <a:gd name="T79" fmla="*/ 376 h 1527"/>
                    <a:gd name="T80" fmla="*/ 223 w 1154"/>
                    <a:gd name="T81" fmla="*/ 378 h 1527"/>
                    <a:gd name="T82" fmla="*/ 206 w 1154"/>
                    <a:gd name="T83" fmla="*/ 380 h 1527"/>
                    <a:gd name="T84" fmla="*/ 187 w 1154"/>
                    <a:gd name="T85" fmla="*/ 381 h 1527"/>
                    <a:gd name="T86" fmla="*/ 168 w 1154"/>
                    <a:gd name="T87" fmla="*/ 381 h 1527"/>
                    <a:gd name="T88" fmla="*/ 149 w 1154"/>
                    <a:gd name="T89" fmla="*/ 381 h 1527"/>
                    <a:gd name="T90" fmla="*/ 130 w 1154"/>
                    <a:gd name="T91" fmla="*/ 381 h 1527"/>
                    <a:gd name="T92" fmla="*/ 110 w 1154"/>
                    <a:gd name="T93" fmla="*/ 380 h 1527"/>
                    <a:gd name="T94" fmla="*/ 91 w 1154"/>
                    <a:gd name="T95" fmla="*/ 379 h 1527"/>
                    <a:gd name="T96" fmla="*/ 73 w 1154"/>
                    <a:gd name="T97" fmla="*/ 377 h 1527"/>
                    <a:gd name="T98" fmla="*/ 56 w 1154"/>
                    <a:gd name="T99" fmla="*/ 375 h 1527"/>
                    <a:gd name="T100" fmla="*/ 40 w 1154"/>
                    <a:gd name="T101" fmla="*/ 372 h 1527"/>
                    <a:gd name="T102" fmla="*/ 25 w 1154"/>
                    <a:gd name="T103" fmla="*/ 368 h 1527"/>
                    <a:gd name="T104" fmla="*/ 12 w 1154"/>
                    <a:gd name="T105" fmla="*/ 365 h 1527"/>
                    <a:gd name="T106" fmla="*/ 6 w 1154"/>
                    <a:gd name="T107" fmla="*/ 324 h 1527"/>
                    <a:gd name="T108" fmla="*/ 3 w 1154"/>
                    <a:gd name="T109" fmla="*/ 285 h 1527"/>
                    <a:gd name="T110" fmla="*/ 1 w 1154"/>
                    <a:gd name="T111" fmla="*/ 245 h 1527"/>
                    <a:gd name="T112" fmla="*/ 0 w 1154"/>
                    <a:gd name="T113" fmla="*/ 206 h 1527"/>
                    <a:gd name="T114" fmla="*/ 1 w 1154"/>
                    <a:gd name="T115" fmla="*/ 166 h 1527"/>
                    <a:gd name="T116" fmla="*/ 5 w 1154"/>
                    <a:gd name="T117" fmla="*/ 126 h 1527"/>
                    <a:gd name="T118" fmla="*/ 9 w 1154"/>
                    <a:gd name="T119" fmla="*/ 85 h 1527"/>
                    <a:gd name="T120" fmla="*/ 14 w 1154"/>
                    <a:gd name="T121" fmla="*/ 42 h 152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154"/>
                    <a:gd name="T184" fmla="*/ 0 h 1527"/>
                    <a:gd name="T185" fmla="*/ 1154 w 1154"/>
                    <a:gd name="T186" fmla="*/ 1527 h 152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154" h="1527">
                      <a:moveTo>
                        <a:pt x="59" y="170"/>
                      </a:moveTo>
                      <a:lnTo>
                        <a:pt x="93" y="162"/>
                      </a:lnTo>
                      <a:lnTo>
                        <a:pt x="126" y="154"/>
                      </a:lnTo>
                      <a:lnTo>
                        <a:pt x="160" y="145"/>
                      </a:lnTo>
                      <a:lnTo>
                        <a:pt x="194" y="137"/>
                      </a:lnTo>
                      <a:lnTo>
                        <a:pt x="227" y="128"/>
                      </a:lnTo>
                      <a:lnTo>
                        <a:pt x="261" y="120"/>
                      </a:lnTo>
                      <a:lnTo>
                        <a:pt x="295" y="113"/>
                      </a:lnTo>
                      <a:lnTo>
                        <a:pt x="329" y="105"/>
                      </a:lnTo>
                      <a:lnTo>
                        <a:pt x="362" y="98"/>
                      </a:lnTo>
                      <a:lnTo>
                        <a:pt x="396" y="91"/>
                      </a:lnTo>
                      <a:lnTo>
                        <a:pt x="431" y="85"/>
                      </a:lnTo>
                      <a:lnTo>
                        <a:pt x="465" y="78"/>
                      </a:lnTo>
                      <a:lnTo>
                        <a:pt x="499" y="71"/>
                      </a:lnTo>
                      <a:lnTo>
                        <a:pt x="534" y="66"/>
                      </a:lnTo>
                      <a:lnTo>
                        <a:pt x="568" y="59"/>
                      </a:lnTo>
                      <a:lnTo>
                        <a:pt x="601" y="54"/>
                      </a:lnTo>
                      <a:lnTo>
                        <a:pt x="637" y="49"/>
                      </a:lnTo>
                      <a:lnTo>
                        <a:pt x="670" y="44"/>
                      </a:lnTo>
                      <a:lnTo>
                        <a:pt x="706" y="39"/>
                      </a:lnTo>
                      <a:lnTo>
                        <a:pt x="739" y="34"/>
                      </a:lnTo>
                      <a:lnTo>
                        <a:pt x="775" y="31"/>
                      </a:lnTo>
                      <a:lnTo>
                        <a:pt x="809" y="26"/>
                      </a:lnTo>
                      <a:lnTo>
                        <a:pt x="844" y="22"/>
                      </a:lnTo>
                      <a:lnTo>
                        <a:pt x="878" y="19"/>
                      </a:lnTo>
                      <a:lnTo>
                        <a:pt x="913" y="16"/>
                      </a:lnTo>
                      <a:lnTo>
                        <a:pt x="947" y="12"/>
                      </a:lnTo>
                      <a:lnTo>
                        <a:pt x="982" y="10"/>
                      </a:lnTo>
                      <a:lnTo>
                        <a:pt x="1016" y="7"/>
                      </a:lnTo>
                      <a:lnTo>
                        <a:pt x="1051" y="5"/>
                      </a:lnTo>
                      <a:lnTo>
                        <a:pt x="1085" y="4"/>
                      </a:lnTo>
                      <a:lnTo>
                        <a:pt x="1120" y="2"/>
                      </a:lnTo>
                      <a:lnTo>
                        <a:pt x="1154" y="0"/>
                      </a:lnTo>
                      <a:lnTo>
                        <a:pt x="1137" y="371"/>
                      </a:lnTo>
                      <a:lnTo>
                        <a:pt x="1123" y="738"/>
                      </a:lnTo>
                      <a:lnTo>
                        <a:pt x="1120" y="1105"/>
                      </a:lnTo>
                      <a:lnTo>
                        <a:pt x="1129" y="1475"/>
                      </a:lnTo>
                      <a:lnTo>
                        <a:pt x="1080" y="1487"/>
                      </a:lnTo>
                      <a:lnTo>
                        <a:pt x="1024" y="1497"/>
                      </a:lnTo>
                      <a:lnTo>
                        <a:pt x="962" y="1507"/>
                      </a:lnTo>
                      <a:lnTo>
                        <a:pt x="894" y="1514"/>
                      </a:lnTo>
                      <a:lnTo>
                        <a:pt x="824" y="1521"/>
                      </a:lnTo>
                      <a:lnTo>
                        <a:pt x="751" y="1524"/>
                      </a:lnTo>
                      <a:lnTo>
                        <a:pt x="674" y="1526"/>
                      </a:lnTo>
                      <a:lnTo>
                        <a:pt x="598" y="1527"/>
                      </a:lnTo>
                      <a:lnTo>
                        <a:pt x="519" y="1526"/>
                      </a:lnTo>
                      <a:lnTo>
                        <a:pt x="443" y="1522"/>
                      </a:lnTo>
                      <a:lnTo>
                        <a:pt x="367" y="1517"/>
                      </a:lnTo>
                      <a:lnTo>
                        <a:pt x="295" y="1510"/>
                      </a:lnTo>
                      <a:lnTo>
                        <a:pt x="226" y="1500"/>
                      </a:lnTo>
                      <a:lnTo>
                        <a:pt x="162" y="1490"/>
                      </a:lnTo>
                      <a:lnTo>
                        <a:pt x="103" y="1475"/>
                      </a:lnTo>
                      <a:lnTo>
                        <a:pt x="51" y="1460"/>
                      </a:lnTo>
                      <a:lnTo>
                        <a:pt x="27" y="1298"/>
                      </a:lnTo>
                      <a:lnTo>
                        <a:pt x="12" y="1140"/>
                      </a:lnTo>
                      <a:lnTo>
                        <a:pt x="2" y="982"/>
                      </a:lnTo>
                      <a:lnTo>
                        <a:pt x="0" y="825"/>
                      </a:lnTo>
                      <a:lnTo>
                        <a:pt x="5" y="667"/>
                      </a:lnTo>
                      <a:lnTo>
                        <a:pt x="17" y="505"/>
                      </a:lnTo>
                      <a:lnTo>
                        <a:pt x="35" y="340"/>
                      </a:lnTo>
                      <a:lnTo>
                        <a:pt x="59" y="170"/>
                      </a:lnTo>
                      <a:close/>
                    </a:path>
                  </a:pathLst>
                </a:custGeom>
                <a:solidFill>
                  <a:srgbClr val="AF9375"/>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97" name="Freeform 106"/>
                <p:cNvSpPr>
                  <a:spLocks/>
                </p:cNvSpPr>
                <p:nvPr/>
              </p:nvSpPr>
              <p:spPr bwMode="auto">
                <a:xfrm>
                  <a:off x="2760" y="1827"/>
                  <a:ext cx="561" cy="734"/>
                </a:xfrm>
                <a:custGeom>
                  <a:avLst/>
                  <a:gdLst>
                    <a:gd name="T0" fmla="*/ 14 w 1124"/>
                    <a:gd name="T1" fmla="*/ 42 h 1468"/>
                    <a:gd name="T2" fmla="*/ 30 w 1124"/>
                    <a:gd name="T3" fmla="*/ 38 h 1468"/>
                    <a:gd name="T4" fmla="*/ 46 w 1124"/>
                    <a:gd name="T5" fmla="*/ 34 h 1468"/>
                    <a:gd name="T6" fmla="*/ 62 w 1124"/>
                    <a:gd name="T7" fmla="*/ 29 h 1468"/>
                    <a:gd name="T8" fmla="*/ 79 w 1124"/>
                    <a:gd name="T9" fmla="*/ 26 h 1468"/>
                    <a:gd name="T10" fmla="*/ 95 w 1124"/>
                    <a:gd name="T11" fmla="*/ 23 h 1468"/>
                    <a:gd name="T12" fmla="*/ 112 w 1124"/>
                    <a:gd name="T13" fmla="*/ 20 h 1468"/>
                    <a:gd name="T14" fmla="*/ 129 w 1124"/>
                    <a:gd name="T15" fmla="*/ 16 h 1468"/>
                    <a:gd name="T16" fmla="*/ 146 w 1124"/>
                    <a:gd name="T17" fmla="*/ 13 h 1468"/>
                    <a:gd name="T18" fmla="*/ 162 w 1124"/>
                    <a:gd name="T19" fmla="*/ 11 h 1468"/>
                    <a:gd name="T20" fmla="*/ 179 w 1124"/>
                    <a:gd name="T21" fmla="*/ 9 h 1468"/>
                    <a:gd name="T22" fmla="*/ 196 w 1124"/>
                    <a:gd name="T23" fmla="*/ 6 h 1468"/>
                    <a:gd name="T24" fmla="*/ 213 w 1124"/>
                    <a:gd name="T25" fmla="*/ 5 h 1468"/>
                    <a:gd name="T26" fmla="*/ 230 w 1124"/>
                    <a:gd name="T27" fmla="*/ 3 h 1468"/>
                    <a:gd name="T28" fmla="*/ 247 w 1124"/>
                    <a:gd name="T29" fmla="*/ 1 h 1468"/>
                    <a:gd name="T30" fmla="*/ 263 w 1124"/>
                    <a:gd name="T31" fmla="*/ 1 h 1468"/>
                    <a:gd name="T32" fmla="*/ 280 w 1124"/>
                    <a:gd name="T33" fmla="*/ 0 h 1468"/>
                    <a:gd name="T34" fmla="*/ 276 w 1124"/>
                    <a:gd name="T35" fmla="*/ 90 h 1468"/>
                    <a:gd name="T36" fmla="*/ 272 w 1124"/>
                    <a:gd name="T37" fmla="*/ 177 h 1468"/>
                    <a:gd name="T38" fmla="*/ 271 w 1124"/>
                    <a:gd name="T39" fmla="*/ 265 h 1468"/>
                    <a:gd name="T40" fmla="*/ 273 w 1124"/>
                    <a:gd name="T41" fmla="*/ 354 h 1468"/>
                    <a:gd name="T42" fmla="*/ 261 w 1124"/>
                    <a:gd name="T43" fmla="*/ 357 h 1468"/>
                    <a:gd name="T44" fmla="*/ 247 w 1124"/>
                    <a:gd name="T45" fmla="*/ 359 h 1468"/>
                    <a:gd name="T46" fmla="*/ 232 w 1124"/>
                    <a:gd name="T47" fmla="*/ 361 h 1468"/>
                    <a:gd name="T48" fmla="*/ 216 w 1124"/>
                    <a:gd name="T49" fmla="*/ 364 h 1468"/>
                    <a:gd name="T50" fmla="*/ 199 w 1124"/>
                    <a:gd name="T51" fmla="*/ 365 h 1468"/>
                    <a:gd name="T52" fmla="*/ 181 w 1124"/>
                    <a:gd name="T53" fmla="*/ 366 h 1468"/>
                    <a:gd name="T54" fmla="*/ 163 w 1124"/>
                    <a:gd name="T55" fmla="*/ 367 h 1468"/>
                    <a:gd name="T56" fmla="*/ 144 w 1124"/>
                    <a:gd name="T57" fmla="*/ 367 h 1468"/>
                    <a:gd name="T58" fmla="*/ 125 w 1124"/>
                    <a:gd name="T59" fmla="*/ 367 h 1468"/>
                    <a:gd name="T60" fmla="*/ 107 w 1124"/>
                    <a:gd name="T61" fmla="*/ 367 h 1468"/>
                    <a:gd name="T62" fmla="*/ 89 w 1124"/>
                    <a:gd name="T63" fmla="*/ 366 h 1468"/>
                    <a:gd name="T64" fmla="*/ 71 w 1124"/>
                    <a:gd name="T65" fmla="*/ 364 h 1468"/>
                    <a:gd name="T66" fmla="*/ 54 w 1124"/>
                    <a:gd name="T67" fmla="*/ 362 h 1468"/>
                    <a:gd name="T68" fmla="*/ 38 w 1124"/>
                    <a:gd name="T69" fmla="*/ 360 h 1468"/>
                    <a:gd name="T70" fmla="*/ 24 w 1124"/>
                    <a:gd name="T71" fmla="*/ 356 h 1468"/>
                    <a:gd name="T72" fmla="*/ 11 w 1124"/>
                    <a:gd name="T73" fmla="*/ 353 h 1468"/>
                    <a:gd name="T74" fmla="*/ 6 w 1124"/>
                    <a:gd name="T75" fmla="*/ 313 h 1468"/>
                    <a:gd name="T76" fmla="*/ 2 w 1124"/>
                    <a:gd name="T77" fmla="*/ 275 h 1468"/>
                    <a:gd name="T78" fmla="*/ 0 w 1124"/>
                    <a:gd name="T79" fmla="*/ 237 h 1468"/>
                    <a:gd name="T80" fmla="*/ 0 w 1124"/>
                    <a:gd name="T81" fmla="*/ 199 h 1468"/>
                    <a:gd name="T82" fmla="*/ 1 w 1124"/>
                    <a:gd name="T83" fmla="*/ 162 h 1468"/>
                    <a:gd name="T84" fmla="*/ 3 w 1124"/>
                    <a:gd name="T85" fmla="*/ 122 h 1468"/>
                    <a:gd name="T86" fmla="*/ 8 w 1124"/>
                    <a:gd name="T87" fmla="*/ 83 h 1468"/>
                    <a:gd name="T88" fmla="*/ 14 w 1124"/>
                    <a:gd name="T89" fmla="*/ 42 h 146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124"/>
                    <a:gd name="T136" fmla="*/ 0 h 1468"/>
                    <a:gd name="T137" fmla="*/ 1124 w 1124"/>
                    <a:gd name="T138" fmla="*/ 1468 h 146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124" h="1468">
                      <a:moveTo>
                        <a:pt x="56" y="168"/>
                      </a:moveTo>
                      <a:lnTo>
                        <a:pt x="120" y="151"/>
                      </a:lnTo>
                      <a:lnTo>
                        <a:pt x="185" y="134"/>
                      </a:lnTo>
                      <a:lnTo>
                        <a:pt x="251" y="119"/>
                      </a:lnTo>
                      <a:lnTo>
                        <a:pt x="317" y="104"/>
                      </a:lnTo>
                      <a:lnTo>
                        <a:pt x="382" y="89"/>
                      </a:lnTo>
                      <a:lnTo>
                        <a:pt x="450" y="77"/>
                      </a:lnTo>
                      <a:lnTo>
                        <a:pt x="517" y="64"/>
                      </a:lnTo>
                      <a:lnTo>
                        <a:pt x="585" y="54"/>
                      </a:lnTo>
                      <a:lnTo>
                        <a:pt x="652" y="42"/>
                      </a:lnTo>
                      <a:lnTo>
                        <a:pt x="719" y="33"/>
                      </a:lnTo>
                      <a:lnTo>
                        <a:pt x="787" y="25"/>
                      </a:lnTo>
                      <a:lnTo>
                        <a:pt x="854" y="18"/>
                      </a:lnTo>
                      <a:lnTo>
                        <a:pt x="923" y="12"/>
                      </a:lnTo>
                      <a:lnTo>
                        <a:pt x="990" y="6"/>
                      </a:lnTo>
                      <a:lnTo>
                        <a:pt x="1056" y="3"/>
                      </a:lnTo>
                      <a:lnTo>
                        <a:pt x="1124" y="0"/>
                      </a:lnTo>
                      <a:lnTo>
                        <a:pt x="1105" y="357"/>
                      </a:lnTo>
                      <a:lnTo>
                        <a:pt x="1092" y="707"/>
                      </a:lnTo>
                      <a:lnTo>
                        <a:pt x="1086" y="1057"/>
                      </a:lnTo>
                      <a:lnTo>
                        <a:pt x="1093" y="1414"/>
                      </a:lnTo>
                      <a:lnTo>
                        <a:pt x="1046" y="1426"/>
                      </a:lnTo>
                      <a:lnTo>
                        <a:pt x="992" y="1436"/>
                      </a:lnTo>
                      <a:lnTo>
                        <a:pt x="932" y="1444"/>
                      </a:lnTo>
                      <a:lnTo>
                        <a:pt x="868" y="1453"/>
                      </a:lnTo>
                      <a:lnTo>
                        <a:pt x="798" y="1459"/>
                      </a:lnTo>
                      <a:lnTo>
                        <a:pt x="726" y="1463"/>
                      </a:lnTo>
                      <a:lnTo>
                        <a:pt x="654" y="1466"/>
                      </a:lnTo>
                      <a:lnTo>
                        <a:pt x="578" y="1468"/>
                      </a:lnTo>
                      <a:lnTo>
                        <a:pt x="502" y="1468"/>
                      </a:lnTo>
                      <a:lnTo>
                        <a:pt x="428" y="1466"/>
                      </a:lnTo>
                      <a:lnTo>
                        <a:pt x="356" y="1461"/>
                      </a:lnTo>
                      <a:lnTo>
                        <a:pt x="285" y="1456"/>
                      </a:lnTo>
                      <a:lnTo>
                        <a:pt x="217" y="1448"/>
                      </a:lnTo>
                      <a:lnTo>
                        <a:pt x="155" y="1437"/>
                      </a:lnTo>
                      <a:lnTo>
                        <a:pt x="98" y="1424"/>
                      </a:lnTo>
                      <a:lnTo>
                        <a:pt x="47" y="1409"/>
                      </a:lnTo>
                      <a:lnTo>
                        <a:pt x="25" y="1252"/>
                      </a:lnTo>
                      <a:lnTo>
                        <a:pt x="10" y="1099"/>
                      </a:lnTo>
                      <a:lnTo>
                        <a:pt x="2" y="949"/>
                      </a:lnTo>
                      <a:lnTo>
                        <a:pt x="0" y="798"/>
                      </a:lnTo>
                      <a:lnTo>
                        <a:pt x="5" y="645"/>
                      </a:lnTo>
                      <a:lnTo>
                        <a:pt x="15" y="490"/>
                      </a:lnTo>
                      <a:lnTo>
                        <a:pt x="32" y="331"/>
                      </a:lnTo>
                      <a:lnTo>
                        <a:pt x="56" y="168"/>
                      </a:lnTo>
                      <a:close/>
                    </a:path>
                  </a:pathLst>
                </a:custGeom>
                <a:solidFill>
                  <a:srgbClr val="B2967A"/>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98" name="Freeform 107"/>
                <p:cNvSpPr>
                  <a:spLocks/>
                </p:cNvSpPr>
                <p:nvPr/>
              </p:nvSpPr>
              <p:spPr bwMode="auto">
                <a:xfrm>
                  <a:off x="2761" y="1829"/>
                  <a:ext cx="546" cy="706"/>
                </a:xfrm>
                <a:custGeom>
                  <a:avLst/>
                  <a:gdLst>
                    <a:gd name="T0" fmla="*/ 14 w 1091"/>
                    <a:gd name="T1" fmla="*/ 41 h 1411"/>
                    <a:gd name="T2" fmla="*/ 29 w 1091"/>
                    <a:gd name="T3" fmla="*/ 37 h 1411"/>
                    <a:gd name="T4" fmla="*/ 45 w 1091"/>
                    <a:gd name="T5" fmla="*/ 33 h 1411"/>
                    <a:gd name="T6" fmla="*/ 61 w 1091"/>
                    <a:gd name="T7" fmla="*/ 29 h 1411"/>
                    <a:gd name="T8" fmla="*/ 77 w 1091"/>
                    <a:gd name="T9" fmla="*/ 25 h 1411"/>
                    <a:gd name="T10" fmla="*/ 93 w 1091"/>
                    <a:gd name="T11" fmla="*/ 22 h 1411"/>
                    <a:gd name="T12" fmla="*/ 110 w 1091"/>
                    <a:gd name="T13" fmla="*/ 19 h 1411"/>
                    <a:gd name="T14" fmla="*/ 126 w 1091"/>
                    <a:gd name="T15" fmla="*/ 16 h 1411"/>
                    <a:gd name="T16" fmla="*/ 143 w 1091"/>
                    <a:gd name="T17" fmla="*/ 13 h 1411"/>
                    <a:gd name="T18" fmla="*/ 159 w 1091"/>
                    <a:gd name="T19" fmla="*/ 10 h 1411"/>
                    <a:gd name="T20" fmla="*/ 175 w 1091"/>
                    <a:gd name="T21" fmla="*/ 8 h 1411"/>
                    <a:gd name="T22" fmla="*/ 192 w 1091"/>
                    <a:gd name="T23" fmla="*/ 6 h 1411"/>
                    <a:gd name="T24" fmla="*/ 208 w 1091"/>
                    <a:gd name="T25" fmla="*/ 4 h 1411"/>
                    <a:gd name="T26" fmla="*/ 225 w 1091"/>
                    <a:gd name="T27" fmla="*/ 3 h 1411"/>
                    <a:gd name="T28" fmla="*/ 241 w 1091"/>
                    <a:gd name="T29" fmla="*/ 1 h 1411"/>
                    <a:gd name="T30" fmla="*/ 257 w 1091"/>
                    <a:gd name="T31" fmla="*/ 0 h 1411"/>
                    <a:gd name="T32" fmla="*/ 273 w 1091"/>
                    <a:gd name="T33" fmla="*/ 0 h 1411"/>
                    <a:gd name="T34" fmla="*/ 269 w 1091"/>
                    <a:gd name="T35" fmla="*/ 85 h 1411"/>
                    <a:gd name="T36" fmla="*/ 266 w 1091"/>
                    <a:gd name="T37" fmla="*/ 168 h 1411"/>
                    <a:gd name="T38" fmla="*/ 264 w 1091"/>
                    <a:gd name="T39" fmla="*/ 252 h 1411"/>
                    <a:gd name="T40" fmla="*/ 266 w 1091"/>
                    <a:gd name="T41" fmla="*/ 338 h 1411"/>
                    <a:gd name="T42" fmla="*/ 255 w 1091"/>
                    <a:gd name="T43" fmla="*/ 341 h 1411"/>
                    <a:gd name="T44" fmla="*/ 241 w 1091"/>
                    <a:gd name="T45" fmla="*/ 343 h 1411"/>
                    <a:gd name="T46" fmla="*/ 227 w 1091"/>
                    <a:gd name="T47" fmla="*/ 345 h 1411"/>
                    <a:gd name="T48" fmla="*/ 211 w 1091"/>
                    <a:gd name="T49" fmla="*/ 347 h 1411"/>
                    <a:gd name="T50" fmla="*/ 194 w 1091"/>
                    <a:gd name="T51" fmla="*/ 349 h 1411"/>
                    <a:gd name="T52" fmla="*/ 177 w 1091"/>
                    <a:gd name="T53" fmla="*/ 351 h 1411"/>
                    <a:gd name="T54" fmla="*/ 159 w 1091"/>
                    <a:gd name="T55" fmla="*/ 352 h 1411"/>
                    <a:gd name="T56" fmla="*/ 140 w 1091"/>
                    <a:gd name="T57" fmla="*/ 352 h 1411"/>
                    <a:gd name="T58" fmla="*/ 122 w 1091"/>
                    <a:gd name="T59" fmla="*/ 352 h 1411"/>
                    <a:gd name="T60" fmla="*/ 104 w 1091"/>
                    <a:gd name="T61" fmla="*/ 352 h 1411"/>
                    <a:gd name="T62" fmla="*/ 87 w 1091"/>
                    <a:gd name="T63" fmla="*/ 352 h 1411"/>
                    <a:gd name="T64" fmla="*/ 69 w 1091"/>
                    <a:gd name="T65" fmla="*/ 350 h 1411"/>
                    <a:gd name="T66" fmla="*/ 53 w 1091"/>
                    <a:gd name="T67" fmla="*/ 348 h 1411"/>
                    <a:gd name="T68" fmla="*/ 38 w 1091"/>
                    <a:gd name="T69" fmla="*/ 346 h 1411"/>
                    <a:gd name="T70" fmla="*/ 24 w 1091"/>
                    <a:gd name="T71" fmla="*/ 343 h 1411"/>
                    <a:gd name="T72" fmla="*/ 12 w 1091"/>
                    <a:gd name="T73" fmla="*/ 339 h 1411"/>
                    <a:gd name="T74" fmla="*/ 6 w 1091"/>
                    <a:gd name="T75" fmla="*/ 302 h 1411"/>
                    <a:gd name="T76" fmla="*/ 3 w 1091"/>
                    <a:gd name="T77" fmla="*/ 265 h 1411"/>
                    <a:gd name="T78" fmla="*/ 1 w 1091"/>
                    <a:gd name="T79" fmla="*/ 229 h 1411"/>
                    <a:gd name="T80" fmla="*/ 0 w 1091"/>
                    <a:gd name="T81" fmla="*/ 192 h 1411"/>
                    <a:gd name="T82" fmla="*/ 2 w 1091"/>
                    <a:gd name="T83" fmla="*/ 156 h 1411"/>
                    <a:gd name="T84" fmla="*/ 4 w 1091"/>
                    <a:gd name="T85" fmla="*/ 119 h 1411"/>
                    <a:gd name="T86" fmla="*/ 8 w 1091"/>
                    <a:gd name="T87" fmla="*/ 81 h 1411"/>
                    <a:gd name="T88" fmla="*/ 14 w 1091"/>
                    <a:gd name="T89" fmla="*/ 41 h 141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91"/>
                    <a:gd name="T136" fmla="*/ 0 h 1411"/>
                    <a:gd name="T137" fmla="*/ 1091 w 1091"/>
                    <a:gd name="T138" fmla="*/ 1411 h 141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91" h="1411">
                      <a:moveTo>
                        <a:pt x="53" y="167"/>
                      </a:moveTo>
                      <a:lnTo>
                        <a:pt x="116" y="150"/>
                      </a:lnTo>
                      <a:lnTo>
                        <a:pt x="178" y="133"/>
                      </a:lnTo>
                      <a:lnTo>
                        <a:pt x="242" y="118"/>
                      </a:lnTo>
                      <a:lnTo>
                        <a:pt x="306" y="103"/>
                      </a:lnTo>
                      <a:lnTo>
                        <a:pt x="372" y="89"/>
                      </a:lnTo>
                      <a:lnTo>
                        <a:pt x="437" y="76"/>
                      </a:lnTo>
                      <a:lnTo>
                        <a:pt x="503" y="64"/>
                      </a:lnTo>
                      <a:lnTo>
                        <a:pt x="569" y="52"/>
                      </a:lnTo>
                      <a:lnTo>
                        <a:pt x="634" y="42"/>
                      </a:lnTo>
                      <a:lnTo>
                        <a:pt x="700" y="34"/>
                      </a:lnTo>
                      <a:lnTo>
                        <a:pt x="766" y="25"/>
                      </a:lnTo>
                      <a:lnTo>
                        <a:pt x="832" y="19"/>
                      </a:lnTo>
                      <a:lnTo>
                        <a:pt x="897" y="12"/>
                      </a:lnTo>
                      <a:lnTo>
                        <a:pt x="963" y="7"/>
                      </a:lnTo>
                      <a:lnTo>
                        <a:pt x="1027" y="3"/>
                      </a:lnTo>
                      <a:lnTo>
                        <a:pt x="1091" y="0"/>
                      </a:lnTo>
                      <a:lnTo>
                        <a:pt x="1074" y="342"/>
                      </a:lnTo>
                      <a:lnTo>
                        <a:pt x="1061" y="675"/>
                      </a:lnTo>
                      <a:lnTo>
                        <a:pt x="1056" y="1010"/>
                      </a:lnTo>
                      <a:lnTo>
                        <a:pt x="1062" y="1352"/>
                      </a:lnTo>
                      <a:lnTo>
                        <a:pt x="1017" y="1364"/>
                      </a:lnTo>
                      <a:lnTo>
                        <a:pt x="963" y="1374"/>
                      </a:lnTo>
                      <a:lnTo>
                        <a:pt x="906" y="1382"/>
                      </a:lnTo>
                      <a:lnTo>
                        <a:pt x="842" y="1391"/>
                      </a:lnTo>
                      <a:lnTo>
                        <a:pt x="774" y="1397"/>
                      </a:lnTo>
                      <a:lnTo>
                        <a:pt x="705" y="1404"/>
                      </a:lnTo>
                      <a:lnTo>
                        <a:pt x="633" y="1408"/>
                      </a:lnTo>
                      <a:lnTo>
                        <a:pt x="560" y="1411"/>
                      </a:lnTo>
                      <a:lnTo>
                        <a:pt x="488" y="1411"/>
                      </a:lnTo>
                      <a:lnTo>
                        <a:pt x="416" y="1409"/>
                      </a:lnTo>
                      <a:lnTo>
                        <a:pt x="345" y="1408"/>
                      </a:lnTo>
                      <a:lnTo>
                        <a:pt x="276" y="1402"/>
                      </a:lnTo>
                      <a:lnTo>
                        <a:pt x="210" y="1394"/>
                      </a:lnTo>
                      <a:lnTo>
                        <a:pt x="149" y="1386"/>
                      </a:lnTo>
                      <a:lnTo>
                        <a:pt x="94" y="1374"/>
                      </a:lnTo>
                      <a:lnTo>
                        <a:pt x="45" y="1359"/>
                      </a:lnTo>
                      <a:lnTo>
                        <a:pt x="23" y="1209"/>
                      </a:lnTo>
                      <a:lnTo>
                        <a:pt x="10" y="1062"/>
                      </a:lnTo>
                      <a:lnTo>
                        <a:pt x="1" y="916"/>
                      </a:lnTo>
                      <a:lnTo>
                        <a:pt x="0" y="771"/>
                      </a:lnTo>
                      <a:lnTo>
                        <a:pt x="5" y="625"/>
                      </a:lnTo>
                      <a:lnTo>
                        <a:pt x="15" y="477"/>
                      </a:lnTo>
                      <a:lnTo>
                        <a:pt x="32" y="325"/>
                      </a:lnTo>
                      <a:lnTo>
                        <a:pt x="53" y="167"/>
                      </a:lnTo>
                      <a:close/>
                    </a:path>
                  </a:pathLst>
                </a:custGeom>
                <a:solidFill>
                  <a:srgbClr val="B79B7F"/>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99" name="Freeform 108"/>
                <p:cNvSpPr>
                  <a:spLocks/>
                </p:cNvSpPr>
                <p:nvPr/>
              </p:nvSpPr>
              <p:spPr bwMode="auto">
                <a:xfrm>
                  <a:off x="2763" y="1831"/>
                  <a:ext cx="530" cy="677"/>
                </a:xfrm>
                <a:custGeom>
                  <a:avLst/>
                  <a:gdLst>
                    <a:gd name="T0" fmla="*/ 13 w 1061"/>
                    <a:gd name="T1" fmla="*/ 42 h 1354"/>
                    <a:gd name="T2" fmla="*/ 27 w 1061"/>
                    <a:gd name="T3" fmla="*/ 38 h 1354"/>
                    <a:gd name="T4" fmla="*/ 43 w 1061"/>
                    <a:gd name="T5" fmla="*/ 34 h 1354"/>
                    <a:gd name="T6" fmla="*/ 58 w 1061"/>
                    <a:gd name="T7" fmla="*/ 29 h 1354"/>
                    <a:gd name="T8" fmla="*/ 74 w 1061"/>
                    <a:gd name="T9" fmla="*/ 25 h 1354"/>
                    <a:gd name="T10" fmla="*/ 89 w 1061"/>
                    <a:gd name="T11" fmla="*/ 22 h 1354"/>
                    <a:gd name="T12" fmla="*/ 105 w 1061"/>
                    <a:gd name="T13" fmla="*/ 20 h 1354"/>
                    <a:gd name="T14" fmla="*/ 122 w 1061"/>
                    <a:gd name="T15" fmla="*/ 16 h 1354"/>
                    <a:gd name="T16" fmla="*/ 138 w 1061"/>
                    <a:gd name="T17" fmla="*/ 13 h 1354"/>
                    <a:gd name="T18" fmla="*/ 154 w 1061"/>
                    <a:gd name="T19" fmla="*/ 11 h 1354"/>
                    <a:gd name="T20" fmla="*/ 170 w 1061"/>
                    <a:gd name="T21" fmla="*/ 9 h 1354"/>
                    <a:gd name="T22" fmla="*/ 186 w 1061"/>
                    <a:gd name="T23" fmla="*/ 6 h 1354"/>
                    <a:gd name="T24" fmla="*/ 202 w 1061"/>
                    <a:gd name="T25" fmla="*/ 5 h 1354"/>
                    <a:gd name="T26" fmla="*/ 218 w 1061"/>
                    <a:gd name="T27" fmla="*/ 3 h 1354"/>
                    <a:gd name="T28" fmla="*/ 234 w 1061"/>
                    <a:gd name="T29" fmla="*/ 1 h 1354"/>
                    <a:gd name="T30" fmla="*/ 250 w 1061"/>
                    <a:gd name="T31" fmla="*/ 1 h 1354"/>
                    <a:gd name="T32" fmla="*/ 265 w 1061"/>
                    <a:gd name="T33" fmla="*/ 0 h 1354"/>
                    <a:gd name="T34" fmla="*/ 261 w 1061"/>
                    <a:gd name="T35" fmla="*/ 82 h 1354"/>
                    <a:gd name="T36" fmla="*/ 257 w 1061"/>
                    <a:gd name="T37" fmla="*/ 162 h 1354"/>
                    <a:gd name="T38" fmla="*/ 256 w 1061"/>
                    <a:gd name="T39" fmla="*/ 241 h 1354"/>
                    <a:gd name="T40" fmla="*/ 257 w 1061"/>
                    <a:gd name="T41" fmla="*/ 323 h 1354"/>
                    <a:gd name="T42" fmla="*/ 246 w 1061"/>
                    <a:gd name="T43" fmla="*/ 326 h 1354"/>
                    <a:gd name="T44" fmla="*/ 233 w 1061"/>
                    <a:gd name="T45" fmla="*/ 328 h 1354"/>
                    <a:gd name="T46" fmla="*/ 219 w 1061"/>
                    <a:gd name="T47" fmla="*/ 330 h 1354"/>
                    <a:gd name="T48" fmla="*/ 204 w 1061"/>
                    <a:gd name="T49" fmla="*/ 333 h 1354"/>
                    <a:gd name="T50" fmla="*/ 187 w 1061"/>
                    <a:gd name="T51" fmla="*/ 335 h 1354"/>
                    <a:gd name="T52" fmla="*/ 171 w 1061"/>
                    <a:gd name="T53" fmla="*/ 336 h 1354"/>
                    <a:gd name="T54" fmla="*/ 153 w 1061"/>
                    <a:gd name="T55" fmla="*/ 338 h 1354"/>
                    <a:gd name="T56" fmla="*/ 136 w 1061"/>
                    <a:gd name="T57" fmla="*/ 338 h 1354"/>
                    <a:gd name="T58" fmla="*/ 118 w 1061"/>
                    <a:gd name="T59" fmla="*/ 339 h 1354"/>
                    <a:gd name="T60" fmla="*/ 100 w 1061"/>
                    <a:gd name="T61" fmla="*/ 339 h 1354"/>
                    <a:gd name="T62" fmla="*/ 83 w 1061"/>
                    <a:gd name="T63" fmla="*/ 338 h 1354"/>
                    <a:gd name="T64" fmla="*/ 67 w 1061"/>
                    <a:gd name="T65" fmla="*/ 337 h 1354"/>
                    <a:gd name="T66" fmla="*/ 51 w 1061"/>
                    <a:gd name="T67" fmla="*/ 336 h 1354"/>
                    <a:gd name="T68" fmla="*/ 36 w 1061"/>
                    <a:gd name="T69" fmla="*/ 333 h 1354"/>
                    <a:gd name="T70" fmla="*/ 22 w 1061"/>
                    <a:gd name="T71" fmla="*/ 330 h 1354"/>
                    <a:gd name="T72" fmla="*/ 11 w 1061"/>
                    <a:gd name="T73" fmla="*/ 327 h 1354"/>
                    <a:gd name="T74" fmla="*/ 5 w 1061"/>
                    <a:gd name="T75" fmla="*/ 291 h 1354"/>
                    <a:gd name="T76" fmla="*/ 2 w 1061"/>
                    <a:gd name="T77" fmla="*/ 256 h 1354"/>
                    <a:gd name="T78" fmla="*/ 0 w 1061"/>
                    <a:gd name="T79" fmla="*/ 221 h 1354"/>
                    <a:gd name="T80" fmla="*/ 0 w 1061"/>
                    <a:gd name="T81" fmla="*/ 186 h 1354"/>
                    <a:gd name="T82" fmla="*/ 1 w 1061"/>
                    <a:gd name="T83" fmla="*/ 152 h 1354"/>
                    <a:gd name="T84" fmla="*/ 3 w 1061"/>
                    <a:gd name="T85" fmla="*/ 115 h 1354"/>
                    <a:gd name="T86" fmla="*/ 7 w 1061"/>
                    <a:gd name="T87" fmla="*/ 80 h 1354"/>
                    <a:gd name="T88" fmla="*/ 13 w 1061"/>
                    <a:gd name="T89" fmla="*/ 42 h 13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61"/>
                    <a:gd name="T136" fmla="*/ 0 h 1354"/>
                    <a:gd name="T137" fmla="*/ 1061 w 1061"/>
                    <a:gd name="T138" fmla="*/ 1354 h 135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61" h="1354">
                      <a:moveTo>
                        <a:pt x="52" y="165"/>
                      </a:moveTo>
                      <a:lnTo>
                        <a:pt x="111" y="149"/>
                      </a:lnTo>
                      <a:lnTo>
                        <a:pt x="172" y="133"/>
                      </a:lnTo>
                      <a:lnTo>
                        <a:pt x="234" y="118"/>
                      </a:lnTo>
                      <a:lnTo>
                        <a:pt x="296" y="103"/>
                      </a:lnTo>
                      <a:lnTo>
                        <a:pt x="359" y="90"/>
                      </a:lnTo>
                      <a:lnTo>
                        <a:pt x="423" y="78"/>
                      </a:lnTo>
                      <a:lnTo>
                        <a:pt x="488" y="64"/>
                      </a:lnTo>
                      <a:lnTo>
                        <a:pt x="552" y="54"/>
                      </a:lnTo>
                      <a:lnTo>
                        <a:pt x="616" y="44"/>
                      </a:lnTo>
                      <a:lnTo>
                        <a:pt x="682" y="34"/>
                      </a:lnTo>
                      <a:lnTo>
                        <a:pt x="746" y="26"/>
                      </a:lnTo>
                      <a:lnTo>
                        <a:pt x="810" y="19"/>
                      </a:lnTo>
                      <a:lnTo>
                        <a:pt x="874" y="12"/>
                      </a:lnTo>
                      <a:lnTo>
                        <a:pt x="936" y="7"/>
                      </a:lnTo>
                      <a:lnTo>
                        <a:pt x="1000" y="4"/>
                      </a:lnTo>
                      <a:lnTo>
                        <a:pt x="1061" y="0"/>
                      </a:lnTo>
                      <a:lnTo>
                        <a:pt x="1044" y="327"/>
                      </a:lnTo>
                      <a:lnTo>
                        <a:pt x="1031" y="645"/>
                      </a:lnTo>
                      <a:lnTo>
                        <a:pt x="1024" y="965"/>
                      </a:lnTo>
                      <a:lnTo>
                        <a:pt x="1031" y="1290"/>
                      </a:lnTo>
                      <a:lnTo>
                        <a:pt x="985" y="1302"/>
                      </a:lnTo>
                      <a:lnTo>
                        <a:pt x="935" y="1312"/>
                      </a:lnTo>
                      <a:lnTo>
                        <a:pt x="877" y="1320"/>
                      </a:lnTo>
                      <a:lnTo>
                        <a:pt x="817" y="1330"/>
                      </a:lnTo>
                      <a:lnTo>
                        <a:pt x="751" y="1337"/>
                      </a:lnTo>
                      <a:lnTo>
                        <a:pt x="684" y="1344"/>
                      </a:lnTo>
                      <a:lnTo>
                        <a:pt x="615" y="1349"/>
                      </a:lnTo>
                      <a:lnTo>
                        <a:pt x="544" y="1352"/>
                      </a:lnTo>
                      <a:lnTo>
                        <a:pt x="473" y="1354"/>
                      </a:lnTo>
                      <a:lnTo>
                        <a:pt x="402" y="1354"/>
                      </a:lnTo>
                      <a:lnTo>
                        <a:pt x="333" y="1352"/>
                      </a:lnTo>
                      <a:lnTo>
                        <a:pt x="268" y="1347"/>
                      </a:lnTo>
                      <a:lnTo>
                        <a:pt x="204" y="1341"/>
                      </a:lnTo>
                      <a:lnTo>
                        <a:pt x="145" y="1332"/>
                      </a:lnTo>
                      <a:lnTo>
                        <a:pt x="91" y="1320"/>
                      </a:lnTo>
                      <a:lnTo>
                        <a:pt x="44" y="1307"/>
                      </a:lnTo>
                      <a:lnTo>
                        <a:pt x="23" y="1164"/>
                      </a:lnTo>
                      <a:lnTo>
                        <a:pt x="8" y="1024"/>
                      </a:lnTo>
                      <a:lnTo>
                        <a:pt x="2" y="884"/>
                      </a:lnTo>
                      <a:lnTo>
                        <a:pt x="0" y="745"/>
                      </a:lnTo>
                      <a:lnTo>
                        <a:pt x="5" y="605"/>
                      </a:lnTo>
                      <a:lnTo>
                        <a:pt x="15" y="462"/>
                      </a:lnTo>
                      <a:lnTo>
                        <a:pt x="30" y="317"/>
                      </a:lnTo>
                      <a:lnTo>
                        <a:pt x="52" y="165"/>
                      </a:lnTo>
                      <a:close/>
                    </a:path>
                  </a:pathLst>
                </a:custGeom>
                <a:solidFill>
                  <a:srgbClr val="BCA087"/>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100" name="Freeform 109"/>
                <p:cNvSpPr>
                  <a:spLocks/>
                </p:cNvSpPr>
                <p:nvPr/>
              </p:nvSpPr>
              <p:spPr bwMode="auto">
                <a:xfrm>
                  <a:off x="2765" y="1832"/>
                  <a:ext cx="515" cy="649"/>
                </a:xfrm>
                <a:custGeom>
                  <a:avLst/>
                  <a:gdLst>
                    <a:gd name="T0" fmla="*/ 12 w 1031"/>
                    <a:gd name="T1" fmla="*/ 41 h 1298"/>
                    <a:gd name="T2" fmla="*/ 26 w 1031"/>
                    <a:gd name="T3" fmla="*/ 37 h 1298"/>
                    <a:gd name="T4" fmla="*/ 41 w 1031"/>
                    <a:gd name="T5" fmla="*/ 33 h 1298"/>
                    <a:gd name="T6" fmla="*/ 56 w 1031"/>
                    <a:gd name="T7" fmla="*/ 29 h 1298"/>
                    <a:gd name="T8" fmla="*/ 71 w 1031"/>
                    <a:gd name="T9" fmla="*/ 25 h 1298"/>
                    <a:gd name="T10" fmla="*/ 86 w 1031"/>
                    <a:gd name="T11" fmla="*/ 22 h 1298"/>
                    <a:gd name="T12" fmla="*/ 102 w 1031"/>
                    <a:gd name="T13" fmla="*/ 19 h 1298"/>
                    <a:gd name="T14" fmla="*/ 118 w 1031"/>
                    <a:gd name="T15" fmla="*/ 16 h 1298"/>
                    <a:gd name="T16" fmla="*/ 134 w 1031"/>
                    <a:gd name="T17" fmla="*/ 13 h 1298"/>
                    <a:gd name="T18" fmla="*/ 150 w 1031"/>
                    <a:gd name="T19" fmla="*/ 11 h 1298"/>
                    <a:gd name="T20" fmla="*/ 165 w 1031"/>
                    <a:gd name="T21" fmla="*/ 9 h 1298"/>
                    <a:gd name="T22" fmla="*/ 181 w 1031"/>
                    <a:gd name="T23" fmla="*/ 6 h 1298"/>
                    <a:gd name="T24" fmla="*/ 197 w 1031"/>
                    <a:gd name="T25" fmla="*/ 5 h 1298"/>
                    <a:gd name="T26" fmla="*/ 212 w 1031"/>
                    <a:gd name="T27" fmla="*/ 3 h 1298"/>
                    <a:gd name="T28" fmla="*/ 227 w 1031"/>
                    <a:gd name="T29" fmla="*/ 1 h 1298"/>
                    <a:gd name="T30" fmla="*/ 243 w 1031"/>
                    <a:gd name="T31" fmla="*/ 1 h 1298"/>
                    <a:gd name="T32" fmla="*/ 257 w 1031"/>
                    <a:gd name="T33" fmla="*/ 0 h 1298"/>
                    <a:gd name="T34" fmla="*/ 253 w 1031"/>
                    <a:gd name="T35" fmla="*/ 78 h 1298"/>
                    <a:gd name="T36" fmla="*/ 250 w 1031"/>
                    <a:gd name="T37" fmla="*/ 154 h 1298"/>
                    <a:gd name="T38" fmla="*/ 248 w 1031"/>
                    <a:gd name="T39" fmla="*/ 229 h 1298"/>
                    <a:gd name="T40" fmla="*/ 249 w 1031"/>
                    <a:gd name="T41" fmla="*/ 308 h 1298"/>
                    <a:gd name="T42" fmla="*/ 238 w 1031"/>
                    <a:gd name="T43" fmla="*/ 310 h 1298"/>
                    <a:gd name="T44" fmla="*/ 226 w 1031"/>
                    <a:gd name="T45" fmla="*/ 313 h 1298"/>
                    <a:gd name="T46" fmla="*/ 212 w 1031"/>
                    <a:gd name="T47" fmla="*/ 316 h 1298"/>
                    <a:gd name="T48" fmla="*/ 198 w 1031"/>
                    <a:gd name="T49" fmla="*/ 318 h 1298"/>
                    <a:gd name="T50" fmla="*/ 182 w 1031"/>
                    <a:gd name="T51" fmla="*/ 320 h 1298"/>
                    <a:gd name="T52" fmla="*/ 165 w 1031"/>
                    <a:gd name="T53" fmla="*/ 321 h 1298"/>
                    <a:gd name="T54" fmla="*/ 148 w 1031"/>
                    <a:gd name="T55" fmla="*/ 323 h 1298"/>
                    <a:gd name="T56" fmla="*/ 131 w 1031"/>
                    <a:gd name="T57" fmla="*/ 324 h 1298"/>
                    <a:gd name="T58" fmla="*/ 114 w 1031"/>
                    <a:gd name="T59" fmla="*/ 324 h 1298"/>
                    <a:gd name="T60" fmla="*/ 97 w 1031"/>
                    <a:gd name="T61" fmla="*/ 325 h 1298"/>
                    <a:gd name="T62" fmla="*/ 80 w 1031"/>
                    <a:gd name="T63" fmla="*/ 324 h 1298"/>
                    <a:gd name="T64" fmla="*/ 64 w 1031"/>
                    <a:gd name="T65" fmla="*/ 324 h 1298"/>
                    <a:gd name="T66" fmla="*/ 49 w 1031"/>
                    <a:gd name="T67" fmla="*/ 322 h 1298"/>
                    <a:gd name="T68" fmla="*/ 35 w 1031"/>
                    <a:gd name="T69" fmla="*/ 320 h 1298"/>
                    <a:gd name="T70" fmla="*/ 22 w 1031"/>
                    <a:gd name="T71" fmla="*/ 318 h 1298"/>
                    <a:gd name="T72" fmla="*/ 10 w 1031"/>
                    <a:gd name="T73" fmla="*/ 314 h 1298"/>
                    <a:gd name="T74" fmla="*/ 5 w 1031"/>
                    <a:gd name="T75" fmla="*/ 280 h 1298"/>
                    <a:gd name="T76" fmla="*/ 2 w 1031"/>
                    <a:gd name="T77" fmla="*/ 246 h 1298"/>
                    <a:gd name="T78" fmla="*/ 0 w 1031"/>
                    <a:gd name="T79" fmla="*/ 212 h 1298"/>
                    <a:gd name="T80" fmla="*/ 0 w 1031"/>
                    <a:gd name="T81" fmla="*/ 179 h 1298"/>
                    <a:gd name="T82" fmla="*/ 1 w 1031"/>
                    <a:gd name="T83" fmla="*/ 146 h 1298"/>
                    <a:gd name="T84" fmla="*/ 3 w 1031"/>
                    <a:gd name="T85" fmla="*/ 112 h 1298"/>
                    <a:gd name="T86" fmla="*/ 7 w 1031"/>
                    <a:gd name="T87" fmla="*/ 77 h 1298"/>
                    <a:gd name="T88" fmla="*/ 12 w 1031"/>
                    <a:gd name="T89" fmla="*/ 41 h 129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31"/>
                    <a:gd name="T136" fmla="*/ 0 h 1298"/>
                    <a:gd name="T137" fmla="*/ 1031 w 1031"/>
                    <a:gd name="T138" fmla="*/ 1298 h 129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31" h="1298">
                      <a:moveTo>
                        <a:pt x="49" y="163"/>
                      </a:moveTo>
                      <a:lnTo>
                        <a:pt x="106" y="146"/>
                      </a:lnTo>
                      <a:lnTo>
                        <a:pt x="165" y="131"/>
                      </a:lnTo>
                      <a:lnTo>
                        <a:pt x="224" y="116"/>
                      </a:lnTo>
                      <a:lnTo>
                        <a:pt x="287" y="103"/>
                      </a:lnTo>
                      <a:lnTo>
                        <a:pt x="347" y="89"/>
                      </a:lnTo>
                      <a:lnTo>
                        <a:pt x="410" y="76"/>
                      </a:lnTo>
                      <a:lnTo>
                        <a:pt x="474" y="64"/>
                      </a:lnTo>
                      <a:lnTo>
                        <a:pt x="536" y="54"/>
                      </a:lnTo>
                      <a:lnTo>
                        <a:pt x="600" y="44"/>
                      </a:lnTo>
                      <a:lnTo>
                        <a:pt x="662" y="34"/>
                      </a:lnTo>
                      <a:lnTo>
                        <a:pt x="726" y="25"/>
                      </a:lnTo>
                      <a:lnTo>
                        <a:pt x="788" y="18"/>
                      </a:lnTo>
                      <a:lnTo>
                        <a:pt x="851" y="12"/>
                      </a:lnTo>
                      <a:lnTo>
                        <a:pt x="911" y="7"/>
                      </a:lnTo>
                      <a:lnTo>
                        <a:pt x="972" y="3"/>
                      </a:lnTo>
                      <a:lnTo>
                        <a:pt x="1031" y="0"/>
                      </a:lnTo>
                      <a:lnTo>
                        <a:pt x="1014" y="311"/>
                      </a:lnTo>
                      <a:lnTo>
                        <a:pt x="1001" y="614"/>
                      </a:lnTo>
                      <a:lnTo>
                        <a:pt x="994" y="917"/>
                      </a:lnTo>
                      <a:lnTo>
                        <a:pt x="999" y="1229"/>
                      </a:lnTo>
                      <a:lnTo>
                        <a:pt x="955" y="1239"/>
                      </a:lnTo>
                      <a:lnTo>
                        <a:pt x="906" y="1251"/>
                      </a:lnTo>
                      <a:lnTo>
                        <a:pt x="851" y="1261"/>
                      </a:lnTo>
                      <a:lnTo>
                        <a:pt x="792" y="1269"/>
                      </a:lnTo>
                      <a:lnTo>
                        <a:pt x="728" y="1278"/>
                      </a:lnTo>
                      <a:lnTo>
                        <a:pt x="662" y="1284"/>
                      </a:lnTo>
                      <a:lnTo>
                        <a:pt x="595" y="1289"/>
                      </a:lnTo>
                      <a:lnTo>
                        <a:pt x="526" y="1294"/>
                      </a:lnTo>
                      <a:lnTo>
                        <a:pt x="457" y="1296"/>
                      </a:lnTo>
                      <a:lnTo>
                        <a:pt x="389" y="1298"/>
                      </a:lnTo>
                      <a:lnTo>
                        <a:pt x="322" y="1296"/>
                      </a:lnTo>
                      <a:lnTo>
                        <a:pt x="258" y="1293"/>
                      </a:lnTo>
                      <a:lnTo>
                        <a:pt x="197" y="1288"/>
                      </a:lnTo>
                      <a:lnTo>
                        <a:pt x="140" y="1279"/>
                      </a:lnTo>
                      <a:lnTo>
                        <a:pt x="88" y="1269"/>
                      </a:lnTo>
                      <a:lnTo>
                        <a:pt x="42" y="1256"/>
                      </a:lnTo>
                      <a:lnTo>
                        <a:pt x="22" y="1119"/>
                      </a:lnTo>
                      <a:lnTo>
                        <a:pt x="9" y="985"/>
                      </a:lnTo>
                      <a:lnTo>
                        <a:pt x="2" y="850"/>
                      </a:lnTo>
                      <a:lnTo>
                        <a:pt x="0" y="717"/>
                      </a:lnTo>
                      <a:lnTo>
                        <a:pt x="4" y="584"/>
                      </a:lnTo>
                      <a:lnTo>
                        <a:pt x="14" y="448"/>
                      </a:lnTo>
                      <a:lnTo>
                        <a:pt x="29" y="308"/>
                      </a:lnTo>
                      <a:lnTo>
                        <a:pt x="49" y="163"/>
                      </a:lnTo>
                      <a:close/>
                    </a:path>
                  </a:pathLst>
                </a:custGeom>
                <a:solidFill>
                  <a:srgbClr val="C1A58C"/>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101" name="Freeform 110"/>
                <p:cNvSpPr>
                  <a:spLocks/>
                </p:cNvSpPr>
                <p:nvPr/>
              </p:nvSpPr>
              <p:spPr bwMode="auto">
                <a:xfrm>
                  <a:off x="2766" y="1834"/>
                  <a:ext cx="501" cy="620"/>
                </a:xfrm>
                <a:custGeom>
                  <a:avLst/>
                  <a:gdLst>
                    <a:gd name="T0" fmla="*/ 12 w 999"/>
                    <a:gd name="T1" fmla="*/ 40 h 1241"/>
                    <a:gd name="T2" fmla="*/ 26 w 999"/>
                    <a:gd name="T3" fmla="*/ 36 h 1241"/>
                    <a:gd name="T4" fmla="*/ 40 w 999"/>
                    <a:gd name="T5" fmla="*/ 33 h 1241"/>
                    <a:gd name="T6" fmla="*/ 54 w 999"/>
                    <a:gd name="T7" fmla="*/ 29 h 1241"/>
                    <a:gd name="T8" fmla="*/ 69 w 999"/>
                    <a:gd name="T9" fmla="*/ 25 h 1241"/>
                    <a:gd name="T10" fmla="*/ 84 w 999"/>
                    <a:gd name="T11" fmla="*/ 22 h 1241"/>
                    <a:gd name="T12" fmla="*/ 99 w 999"/>
                    <a:gd name="T13" fmla="*/ 19 h 1241"/>
                    <a:gd name="T14" fmla="*/ 115 w 999"/>
                    <a:gd name="T15" fmla="*/ 16 h 1241"/>
                    <a:gd name="T16" fmla="*/ 130 w 999"/>
                    <a:gd name="T17" fmla="*/ 13 h 1241"/>
                    <a:gd name="T18" fmla="*/ 146 w 999"/>
                    <a:gd name="T19" fmla="*/ 10 h 1241"/>
                    <a:gd name="T20" fmla="*/ 161 w 999"/>
                    <a:gd name="T21" fmla="*/ 8 h 1241"/>
                    <a:gd name="T22" fmla="*/ 176 w 999"/>
                    <a:gd name="T23" fmla="*/ 6 h 1241"/>
                    <a:gd name="T24" fmla="*/ 192 w 999"/>
                    <a:gd name="T25" fmla="*/ 4 h 1241"/>
                    <a:gd name="T26" fmla="*/ 207 w 999"/>
                    <a:gd name="T27" fmla="*/ 3 h 1241"/>
                    <a:gd name="T28" fmla="*/ 222 w 999"/>
                    <a:gd name="T29" fmla="*/ 1 h 1241"/>
                    <a:gd name="T30" fmla="*/ 236 w 999"/>
                    <a:gd name="T31" fmla="*/ 1 h 1241"/>
                    <a:gd name="T32" fmla="*/ 250 w 999"/>
                    <a:gd name="T33" fmla="*/ 0 h 1241"/>
                    <a:gd name="T34" fmla="*/ 246 w 999"/>
                    <a:gd name="T35" fmla="*/ 74 h 1241"/>
                    <a:gd name="T36" fmla="*/ 243 w 999"/>
                    <a:gd name="T37" fmla="*/ 145 h 1241"/>
                    <a:gd name="T38" fmla="*/ 241 w 999"/>
                    <a:gd name="T39" fmla="*/ 217 h 1241"/>
                    <a:gd name="T40" fmla="*/ 243 w 999"/>
                    <a:gd name="T41" fmla="*/ 291 h 1241"/>
                    <a:gd name="T42" fmla="*/ 232 w 999"/>
                    <a:gd name="T43" fmla="*/ 294 h 1241"/>
                    <a:gd name="T44" fmla="*/ 220 w 999"/>
                    <a:gd name="T45" fmla="*/ 297 h 1241"/>
                    <a:gd name="T46" fmla="*/ 206 w 999"/>
                    <a:gd name="T47" fmla="*/ 299 h 1241"/>
                    <a:gd name="T48" fmla="*/ 192 w 999"/>
                    <a:gd name="T49" fmla="*/ 301 h 1241"/>
                    <a:gd name="T50" fmla="*/ 176 w 999"/>
                    <a:gd name="T51" fmla="*/ 304 h 1241"/>
                    <a:gd name="T52" fmla="*/ 160 w 999"/>
                    <a:gd name="T53" fmla="*/ 306 h 1241"/>
                    <a:gd name="T54" fmla="*/ 144 w 999"/>
                    <a:gd name="T55" fmla="*/ 307 h 1241"/>
                    <a:gd name="T56" fmla="*/ 128 w 999"/>
                    <a:gd name="T57" fmla="*/ 309 h 1241"/>
                    <a:gd name="T58" fmla="*/ 111 w 999"/>
                    <a:gd name="T59" fmla="*/ 309 h 1241"/>
                    <a:gd name="T60" fmla="*/ 94 w 999"/>
                    <a:gd name="T61" fmla="*/ 310 h 1241"/>
                    <a:gd name="T62" fmla="*/ 78 w 999"/>
                    <a:gd name="T63" fmla="*/ 310 h 1241"/>
                    <a:gd name="T64" fmla="*/ 62 w 999"/>
                    <a:gd name="T65" fmla="*/ 309 h 1241"/>
                    <a:gd name="T66" fmla="*/ 48 w 999"/>
                    <a:gd name="T67" fmla="*/ 309 h 1241"/>
                    <a:gd name="T68" fmla="*/ 34 w 999"/>
                    <a:gd name="T69" fmla="*/ 306 h 1241"/>
                    <a:gd name="T70" fmla="*/ 22 w 999"/>
                    <a:gd name="T71" fmla="*/ 304 h 1241"/>
                    <a:gd name="T72" fmla="*/ 10 w 999"/>
                    <a:gd name="T73" fmla="*/ 301 h 1241"/>
                    <a:gd name="T74" fmla="*/ 6 w 999"/>
                    <a:gd name="T75" fmla="*/ 268 h 1241"/>
                    <a:gd name="T76" fmla="*/ 3 w 999"/>
                    <a:gd name="T77" fmla="*/ 236 h 1241"/>
                    <a:gd name="T78" fmla="*/ 0 w 999"/>
                    <a:gd name="T79" fmla="*/ 204 h 1241"/>
                    <a:gd name="T80" fmla="*/ 0 w 999"/>
                    <a:gd name="T81" fmla="*/ 172 h 1241"/>
                    <a:gd name="T82" fmla="*/ 1 w 999"/>
                    <a:gd name="T83" fmla="*/ 140 h 1241"/>
                    <a:gd name="T84" fmla="*/ 3 w 999"/>
                    <a:gd name="T85" fmla="*/ 108 h 1241"/>
                    <a:gd name="T86" fmla="*/ 7 w 999"/>
                    <a:gd name="T87" fmla="*/ 75 h 1241"/>
                    <a:gd name="T88" fmla="*/ 12 w 999"/>
                    <a:gd name="T89" fmla="*/ 40 h 124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999"/>
                    <a:gd name="T136" fmla="*/ 0 h 1241"/>
                    <a:gd name="T137" fmla="*/ 999 w 999"/>
                    <a:gd name="T138" fmla="*/ 1241 h 124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999" h="1241">
                      <a:moveTo>
                        <a:pt x="46" y="162"/>
                      </a:moveTo>
                      <a:lnTo>
                        <a:pt x="101" y="147"/>
                      </a:lnTo>
                      <a:lnTo>
                        <a:pt x="157" y="132"/>
                      </a:lnTo>
                      <a:lnTo>
                        <a:pt x="216" y="116"/>
                      </a:lnTo>
                      <a:lnTo>
                        <a:pt x="275" y="103"/>
                      </a:lnTo>
                      <a:lnTo>
                        <a:pt x="335" y="89"/>
                      </a:lnTo>
                      <a:lnTo>
                        <a:pt x="396" y="76"/>
                      </a:lnTo>
                      <a:lnTo>
                        <a:pt x="457" y="64"/>
                      </a:lnTo>
                      <a:lnTo>
                        <a:pt x="519" y="52"/>
                      </a:lnTo>
                      <a:lnTo>
                        <a:pt x="581" y="42"/>
                      </a:lnTo>
                      <a:lnTo>
                        <a:pt x="644" y="34"/>
                      </a:lnTo>
                      <a:lnTo>
                        <a:pt x="704" y="25"/>
                      </a:lnTo>
                      <a:lnTo>
                        <a:pt x="765" y="17"/>
                      </a:lnTo>
                      <a:lnTo>
                        <a:pt x="826" y="12"/>
                      </a:lnTo>
                      <a:lnTo>
                        <a:pt x="885" y="7"/>
                      </a:lnTo>
                      <a:lnTo>
                        <a:pt x="943" y="4"/>
                      </a:lnTo>
                      <a:lnTo>
                        <a:pt x="999" y="0"/>
                      </a:lnTo>
                      <a:lnTo>
                        <a:pt x="984" y="297"/>
                      </a:lnTo>
                      <a:lnTo>
                        <a:pt x="969" y="583"/>
                      </a:lnTo>
                      <a:lnTo>
                        <a:pt x="962" y="871"/>
                      </a:lnTo>
                      <a:lnTo>
                        <a:pt x="969" y="1167"/>
                      </a:lnTo>
                      <a:lnTo>
                        <a:pt x="927" y="1177"/>
                      </a:lnTo>
                      <a:lnTo>
                        <a:pt x="878" y="1189"/>
                      </a:lnTo>
                      <a:lnTo>
                        <a:pt x="824" y="1199"/>
                      </a:lnTo>
                      <a:lnTo>
                        <a:pt x="767" y="1207"/>
                      </a:lnTo>
                      <a:lnTo>
                        <a:pt x="704" y="1216"/>
                      </a:lnTo>
                      <a:lnTo>
                        <a:pt x="640" y="1224"/>
                      </a:lnTo>
                      <a:lnTo>
                        <a:pt x="575" y="1231"/>
                      </a:lnTo>
                      <a:lnTo>
                        <a:pt x="509" y="1236"/>
                      </a:lnTo>
                      <a:lnTo>
                        <a:pt x="442" y="1239"/>
                      </a:lnTo>
                      <a:lnTo>
                        <a:pt x="376" y="1241"/>
                      </a:lnTo>
                      <a:lnTo>
                        <a:pt x="310" y="1241"/>
                      </a:lnTo>
                      <a:lnTo>
                        <a:pt x="248" y="1239"/>
                      </a:lnTo>
                      <a:lnTo>
                        <a:pt x="189" y="1236"/>
                      </a:lnTo>
                      <a:lnTo>
                        <a:pt x="133" y="1227"/>
                      </a:lnTo>
                      <a:lnTo>
                        <a:pt x="85" y="1219"/>
                      </a:lnTo>
                      <a:lnTo>
                        <a:pt x="39" y="1206"/>
                      </a:lnTo>
                      <a:lnTo>
                        <a:pt x="21" y="1074"/>
                      </a:lnTo>
                      <a:lnTo>
                        <a:pt x="9" y="946"/>
                      </a:lnTo>
                      <a:lnTo>
                        <a:pt x="0" y="818"/>
                      </a:lnTo>
                      <a:lnTo>
                        <a:pt x="0" y="690"/>
                      </a:lnTo>
                      <a:lnTo>
                        <a:pt x="4" y="562"/>
                      </a:lnTo>
                      <a:lnTo>
                        <a:pt x="12" y="433"/>
                      </a:lnTo>
                      <a:lnTo>
                        <a:pt x="27" y="300"/>
                      </a:lnTo>
                      <a:lnTo>
                        <a:pt x="46" y="162"/>
                      </a:lnTo>
                      <a:close/>
                    </a:path>
                  </a:pathLst>
                </a:custGeom>
                <a:solidFill>
                  <a:srgbClr val="C4A891"/>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102" name="Freeform 111"/>
                <p:cNvSpPr>
                  <a:spLocks/>
                </p:cNvSpPr>
                <p:nvPr/>
              </p:nvSpPr>
              <p:spPr bwMode="auto">
                <a:xfrm>
                  <a:off x="2768" y="1836"/>
                  <a:ext cx="483" cy="593"/>
                </a:xfrm>
                <a:custGeom>
                  <a:avLst/>
                  <a:gdLst>
                    <a:gd name="T0" fmla="*/ 12 w 972"/>
                    <a:gd name="T1" fmla="*/ 40 h 1186"/>
                    <a:gd name="T2" fmla="*/ 25 w 972"/>
                    <a:gd name="T3" fmla="*/ 36 h 1186"/>
                    <a:gd name="T4" fmla="*/ 39 w 972"/>
                    <a:gd name="T5" fmla="*/ 33 h 1186"/>
                    <a:gd name="T6" fmla="*/ 53 w 972"/>
                    <a:gd name="T7" fmla="*/ 29 h 1186"/>
                    <a:gd name="T8" fmla="*/ 67 w 972"/>
                    <a:gd name="T9" fmla="*/ 25 h 1186"/>
                    <a:gd name="T10" fmla="*/ 82 w 972"/>
                    <a:gd name="T11" fmla="*/ 21 h 1186"/>
                    <a:gd name="T12" fmla="*/ 96 w 972"/>
                    <a:gd name="T13" fmla="*/ 19 h 1186"/>
                    <a:gd name="T14" fmla="*/ 112 w 972"/>
                    <a:gd name="T15" fmla="*/ 16 h 1186"/>
                    <a:gd name="T16" fmla="*/ 126 w 972"/>
                    <a:gd name="T17" fmla="*/ 13 h 1186"/>
                    <a:gd name="T18" fmla="*/ 142 w 972"/>
                    <a:gd name="T19" fmla="*/ 10 h 1186"/>
                    <a:gd name="T20" fmla="*/ 157 w 972"/>
                    <a:gd name="T21" fmla="*/ 9 h 1186"/>
                    <a:gd name="T22" fmla="*/ 172 w 972"/>
                    <a:gd name="T23" fmla="*/ 6 h 1186"/>
                    <a:gd name="T24" fmla="*/ 187 w 972"/>
                    <a:gd name="T25" fmla="*/ 4 h 1186"/>
                    <a:gd name="T26" fmla="*/ 201 w 972"/>
                    <a:gd name="T27" fmla="*/ 2 h 1186"/>
                    <a:gd name="T28" fmla="*/ 216 w 972"/>
                    <a:gd name="T29" fmla="*/ 1 h 1186"/>
                    <a:gd name="T30" fmla="*/ 230 w 972"/>
                    <a:gd name="T31" fmla="*/ 1 h 1186"/>
                    <a:gd name="T32" fmla="*/ 243 w 972"/>
                    <a:gd name="T33" fmla="*/ 0 h 1186"/>
                    <a:gd name="T34" fmla="*/ 241 w 972"/>
                    <a:gd name="T35" fmla="*/ 36 h 1186"/>
                    <a:gd name="T36" fmla="*/ 239 w 972"/>
                    <a:gd name="T37" fmla="*/ 71 h 1186"/>
                    <a:gd name="T38" fmla="*/ 237 w 972"/>
                    <a:gd name="T39" fmla="*/ 104 h 1186"/>
                    <a:gd name="T40" fmla="*/ 235 w 972"/>
                    <a:gd name="T41" fmla="*/ 138 h 1186"/>
                    <a:gd name="T42" fmla="*/ 234 w 972"/>
                    <a:gd name="T43" fmla="*/ 172 h 1186"/>
                    <a:gd name="T44" fmla="*/ 233 w 972"/>
                    <a:gd name="T45" fmla="*/ 206 h 1186"/>
                    <a:gd name="T46" fmla="*/ 233 w 972"/>
                    <a:gd name="T47" fmla="*/ 240 h 1186"/>
                    <a:gd name="T48" fmla="*/ 234 w 972"/>
                    <a:gd name="T49" fmla="*/ 277 h 1186"/>
                    <a:gd name="T50" fmla="*/ 224 w 972"/>
                    <a:gd name="T51" fmla="*/ 279 h 1186"/>
                    <a:gd name="T52" fmla="*/ 213 w 972"/>
                    <a:gd name="T53" fmla="*/ 282 h 1186"/>
                    <a:gd name="T54" fmla="*/ 200 w 972"/>
                    <a:gd name="T55" fmla="*/ 284 h 1186"/>
                    <a:gd name="T56" fmla="*/ 186 w 972"/>
                    <a:gd name="T57" fmla="*/ 287 h 1186"/>
                    <a:gd name="T58" fmla="*/ 171 w 972"/>
                    <a:gd name="T59" fmla="*/ 289 h 1186"/>
                    <a:gd name="T60" fmla="*/ 155 w 972"/>
                    <a:gd name="T61" fmla="*/ 292 h 1186"/>
                    <a:gd name="T62" fmla="*/ 139 w 972"/>
                    <a:gd name="T63" fmla="*/ 293 h 1186"/>
                    <a:gd name="T64" fmla="*/ 123 w 972"/>
                    <a:gd name="T65" fmla="*/ 295 h 1186"/>
                    <a:gd name="T66" fmla="*/ 107 w 972"/>
                    <a:gd name="T67" fmla="*/ 296 h 1186"/>
                    <a:gd name="T68" fmla="*/ 91 w 972"/>
                    <a:gd name="T69" fmla="*/ 297 h 1186"/>
                    <a:gd name="T70" fmla="*/ 76 w 972"/>
                    <a:gd name="T71" fmla="*/ 297 h 1186"/>
                    <a:gd name="T72" fmla="*/ 61 w 972"/>
                    <a:gd name="T73" fmla="*/ 297 h 1186"/>
                    <a:gd name="T74" fmla="*/ 46 w 972"/>
                    <a:gd name="T75" fmla="*/ 296 h 1186"/>
                    <a:gd name="T76" fmla="*/ 33 w 972"/>
                    <a:gd name="T77" fmla="*/ 294 h 1186"/>
                    <a:gd name="T78" fmla="*/ 21 w 972"/>
                    <a:gd name="T79" fmla="*/ 292 h 1186"/>
                    <a:gd name="T80" fmla="*/ 10 w 972"/>
                    <a:gd name="T81" fmla="*/ 289 h 1186"/>
                    <a:gd name="T82" fmla="*/ 5 w 972"/>
                    <a:gd name="T83" fmla="*/ 258 h 1186"/>
                    <a:gd name="T84" fmla="*/ 2 w 972"/>
                    <a:gd name="T85" fmla="*/ 226 h 1186"/>
                    <a:gd name="T86" fmla="*/ 1 w 972"/>
                    <a:gd name="T87" fmla="*/ 196 h 1186"/>
                    <a:gd name="T88" fmla="*/ 0 w 972"/>
                    <a:gd name="T89" fmla="*/ 166 h 1186"/>
                    <a:gd name="T90" fmla="*/ 2 w 972"/>
                    <a:gd name="T91" fmla="*/ 136 h 1186"/>
                    <a:gd name="T92" fmla="*/ 4 w 972"/>
                    <a:gd name="T93" fmla="*/ 104 h 1186"/>
                    <a:gd name="T94" fmla="*/ 7 w 972"/>
                    <a:gd name="T95" fmla="*/ 73 h 1186"/>
                    <a:gd name="T96" fmla="*/ 12 w 972"/>
                    <a:gd name="T97" fmla="*/ 40 h 118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972"/>
                    <a:gd name="T148" fmla="*/ 0 h 1186"/>
                    <a:gd name="T149" fmla="*/ 972 w 972"/>
                    <a:gd name="T150" fmla="*/ 1186 h 118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972" h="1186">
                      <a:moveTo>
                        <a:pt x="45" y="160"/>
                      </a:moveTo>
                      <a:lnTo>
                        <a:pt x="98" y="144"/>
                      </a:lnTo>
                      <a:lnTo>
                        <a:pt x="153" y="129"/>
                      </a:lnTo>
                      <a:lnTo>
                        <a:pt x="209" y="116"/>
                      </a:lnTo>
                      <a:lnTo>
                        <a:pt x="266" y="101"/>
                      </a:lnTo>
                      <a:lnTo>
                        <a:pt x="325" y="87"/>
                      </a:lnTo>
                      <a:lnTo>
                        <a:pt x="384" y="75"/>
                      </a:lnTo>
                      <a:lnTo>
                        <a:pt x="445" y="64"/>
                      </a:lnTo>
                      <a:lnTo>
                        <a:pt x="505" y="52"/>
                      </a:lnTo>
                      <a:lnTo>
                        <a:pt x="566" y="42"/>
                      </a:lnTo>
                      <a:lnTo>
                        <a:pt x="627" y="33"/>
                      </a:lnTo>
                      <a:lnTo>
                        <a:pt x="685" y="25"/>
                      </a:lnTo>
                      <a:lnTo>
                        <a:pt x="746" y="16"/>
                      </a:lnTo>
                      <a:lnTo>
                        <a:pt x="803" y="11"/>
                      </a:lnTo>
                      <a:lnTo>
                        <a:pt x="862" y="6"/>
                      </a:lnTo>
                      <a:lnTo>
                        <a:pt x="918" y="3"/>
                      </a:lnTo>
                      <a:lnTo>
                        <a:pt x="972" y="0"/>
                      </a:lnTo>
                      <a:lnTo>
                        <a:pt x="963" y="143"/>
                      </a:lnTo>
                      <a:lnTo>
                        <a:pt x="955" y="281"/>
                      </a:lnTo>
                      <a:lnTo>
                        <a:pt x="947" y="417"/>
                      </a:lnTo>
                      <a:lnTo>
                        <a:pt x="940" y="552"/>
                      </a:lnTo>
                      <a:lnTo>
                        <a:pt x="935" y="688"/>
                      </a:lnTo>
                      <a:lnTo>
                        <a:pt x="931" y="824"/>
                      </a:lnTo>
                      <a:lnTo>
                        <a:pt x="931" y="963"/>
                      </a:lnTo>
                      <a:lnTo>
                        <a:pt x="936" y="1106"/>
                      </a:lnTo>
                      <a:lnTo>
                        <a:pt x="896" y="1116"/>
                      </a:lnTo>
                      <a:lnTo>
                        <a:pt x="849" y="1126"/>
                      </a:lnTo>
                      <a:lnTo>
                        <a:pt x="797" y="1136"/>
                      </a:lnTo>
                      <a:lnTo>
                        <a:pt x="741" y="1146"/>
                      </a:lnTo>
                      <a:lnTo>
                        <a:pt x="682" y="1156"/>
                      </a:lnTo>
                      <a:lnTo>
                        <a:pt x="620" y="1165"/>
                      </a:lnTo>
                      <a:lnTo>
                        <a:pt x="556" y="1171"/>
                      </a:lnTo>
                      <a:lnTo>
                        <a:pt x="492" y="1178"/>
                      </a:lnTo>
                      <a:lnTo>
                        <a:pt x="428" y="1183"/>
                      </a:lnTo>
                      <a:lnTo>
                        <a:pt x="364" y="1186"/>
                      </a:lnTo>
                      <a:lnTo>
                        <a:pt x="301" y="1186"/>
                      </a:lnTo>
                      <a:lnTo>
                        <a:pt x="241" y="1186"/>
                      </a:lnTo>
                      <a:lnTo>
                        <a:pt x="184" y="1181"/>
                      </a:lnTo>
                      <a:lnTo>
                        <a:pt x="130" y="1176"/>
                      </a:lnTo>
                      <a:lnTo>
                        <a:pt x="83" y="1166"/>
                      </a:lnTo>
                      <a:lnTo>
                        <a:pt x="39" y="1154"/>
                      </a:lnTo>
                      <a:lnTo>
                        <a:pt x="20" y="1030"/>
                      </a:lnTo>
                      <a:lnTo>
                        <a:pt x="8" y="907"/>
                      </a:lnTo>
                      <a:lnTo>
                        <a:pt x="2" y="786"/>
                      </a:lnTo>
                      <a:lnTo>
                        <a:pt x="0" y="665"/>
                      </a:lnTo>
                      <a:lnTo>
                        <a:pt x="5" y="542"/>
                      </a:lnTo>
                      <a:lnTo>
                        <a:pt x="13" y="419"/>
                      </a:lnTo>
                      <a:lnTo>
                        <a:pt x="27" y="291"/>
                      </a:lnTo>
                      <a:lnTo>
                        <a:pt x="45" y="160"/>
                      </a:lnTo>
                      <a:close/>
                    </a:path>
                  </a:pathLst>
                </a:custGeom>
                <a:solidFill>
                  <a:srgbClr val="C9AD96"/>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103" name="Freeform 112"/>
                <p:cNvSpPr>
                  <a:spLocks/>
                </p:cNvSpPr>
                <p:nvPr/>
              </p:nvSpPr>
              <p:spPr bwMode="auto">
                <a:xfrm>
                  <a:off x="2771" y="1837"/>
                  <a:ext cx="469" cy="566"/>
                </a:xfrm>
                <a:custGeom>
                  <a:avLst/>
                  <a:gdLst>
                    <a:gd name="T0" fmla="*/ 10 w 940"/>
                    <a:gd name="T1" fmla="*/ 40 h 1131"/>
                    <a:gd name="T2" fmla="*/ 23 w 940"/>
                    <a:gd name="T3" fmla="*/ 36 h 1131"/>
                    <a:gd name="T4" fmla="*/ 36 w 940"/>
                    <a:gd name="T5" fmla="*/ 33 h 1131"/>
                    <a:gd name="T6" fmla="*/ 49 w 940"/>
                    <a:gd name="T7" fmla="*/ 29 h 1131"/>
                    <a:gd name="T8" fmla="*/ 63 w 940"/>
                    <a:gd name="T9" fmla="*/ 26 h 1131"/>
                    <a:gd name="T10" fmla="*/ 78 w 940"/>
                    <a:gd name="T11" fmla="*/ 23 h 1131"/>
                    <a:gd name="T12" fmla="*/ 92 w 940"/>
                    <a:gd name="T13" fmla="*/ 19 h 1131"/>
                    <a:gd name="T14" fmla="*/ 107 w 940"/>
                    <a:gd name="T15" fmla="*/ 16 h 1131"/>
                    <a:gd name="T16" fmla="*/ 121 w 940"/>
                    <a:gd name="T17" fmla="*/ 14 h 1131"/>
                    <a:gd name="T18" fmla="*/ 136 w 940"/>
                    <a:gd name="T19" fmla="*/ 11 h 1131"/>
                    <a:gd name="T20" fmla="*/ 151 w 940"/>
                    <a:gd name="T21" fmla="*/ 9 h 1131"/>
                    <a:gd name="T22" fmla="*/ 166 w 940"/>
                    <a:gd name="T23" fmla="*/ 7 h 1131"/>
                    <a:gd name="T24" fmla="*/ 180 w 940"/>
                    <a:gd name="T25" fmla="*/ 5 h 1131"/>
                    <a:gd name="T26" fmla="*/ 194 w 940"/>
                    <a:gd name="T27" fmla="*/ 3 h 1131"/>
                    <a:gd name="T28" fmla="*/ 208 w 940"/>
                    <a:gd name="T29" fmla="*/ 2 h 1131"/>
                    <a:gd name="T30" fmla="*/ 221 w 940"/>
                    <a:gd name="T31" fmla="*/ 1 h 1131"/>
                    <a:gd name="T32" fmla="*/ 234 w 940"/>
                    <a:gd name="T33" fmla="*/ 0 h 1131"/>
                    <a:gd name="T34" fmla="*/ 232 w 940"/>
                    <a:gd name="T35" fmla="*/ 34 h 1131"/>
                    <a:gd name="T36" fmla="*/ 230 w 940"/>
                    <a:gd name="T37" fmla="*/ 67 h 1131"/>
                    <a:gd name="T38" fmla="*/ 228 w 940"/>
                    <a:gd name="T39" fmla="*/ 99 h 1131"/>
                    <a:gd name="T40" fmla="*/ 226 w 940"/>
                    <a:gd name="T41" fmla="*/ 131 h 1131"/>
                    <a:gd name="T42" fmla="*/ 225 w 940"/>
                    <a:gd name="T43" fmla="*/ 163 h 1131"/>
                    <a:gd name="T44" fmla="*/ 224 w 940"/>
                    <a:gd name="T45" fmla="*/ 195 h 1131"/>
                    <a:gd name="T46" fmla="*/ 224 w 940"/>
                    <a:gd name="T47" fmla="*/ 228 h 1131"/>
                    <a:gd name="T48" fmla="*/ 225 w 940"/>
                    <a:gd name="T49" fmla="*/ 261 h 1131"/>
                    <a:gd name="T50" fmla="*/ 215 w 940"/>
                    <a:gd name="T51" fmla="*/ 264 h 1131"/>
                    <a:gd name="T52" fmla="*/ 204 w 940"/>
                    <a:gd name="T53" fmla="*/ 266 h 1131"/>
                    <a:gd name="T54" fmla="*/ 191 w 940"/>
                    <a:gd name="T55" fmla="*/ 269 h 1131"/>
                    <a:gd name="T56" fmla="*/ 178 w 940"/>
                    <a:gd name="T57" fmla="*/ 272 h 1131"/>
                    <a:gd name="T58" fmla="*/ 164 w 940"/>
                    <a:gd name="T59" fmla="*/ 274 h 1131"/>
                    <a:gd name="T60" fmla="*/ 148 w 940"/>
                    <a:gd name="T61" fmla="*/ 276 h 1131"/>
                    <a:gd name="T62" fmla="*/ 133 w 940"/>
                    <a:gd name="T63" fmla="*/ 279 h 1131"/>
                    <a:gd name="T64" fmla="*/ 118 w 940"/>
                    <a:gd name="T65" fmla="*/ 280 h 1131"/>
                    <a:gd name="T66" fmla="*/ 102 w 940"/>
                    <a:gd name="T67" fmla="*/ 282 h 1131"/>
                    <a:gd name="T68" fmla="*/ 87 w 940"/>
                    <a:gd name="T69" fmla="*/ 283 h 1131"/>
                    <a:gd name="T70" fmla="*/ 72 w 940"/>
                    <a:gd name="T71" fmla="*/ 283 h 1131"/>
                    <a:gd name="T72" fmla="*/ 57 w 940"/>
                    <a:gd name="T73" fmla="*/ 283 h 1131"/>
                    <a:gd name="T74" fmla="*/ 43 w 940"/>
                    <a:gd name="T75" fmla="*/ 282 h 1131"/>
                    <a:gd name="T76" fmla="*/ 30 w 940"/>
                    <a:gd name="T77" fmla="*/ 281 h 1131"/>
                    <a:gd name="T78" fmla="*/ 19 w 940"/>
                    <a:gd name="T79" fmla="*/ 279 h 1131"/>
                    <a:gd name="T80" fmla="*/ 8 w 940"/>
                    <a:gd name="T81" fmla="*/ 276 h 1131"/>
                    <a:gd name="T82" fmla="*/ 4 w 940"/>
                    <a:gd name="T83" fmla="*/ 247 h 1131"/>
                    <a:gd name="T84" fmla="*/ 1 w 940"/>
                    <a:gd name="T85" fmla="*/ 217 h 1131"/>
                    <a:gd name="T86" fmla="*/ 0 w 940"/>
                    <a:gd name="T87" fmla="*/ 188 h 1131"/>
                    <a:gd name="T88" fmla="*/ 0 w 940"/>
                    <a:gd name="T89" fmla="*/ 160 h 1131"/>
                    <a:gd name="T90" fmla="*/ 0 w 940"/>
                    <a:gd name="T91" fmla="*/ 131 h 1131"/>
                    <a:gd name="T92" fmla="*/ 3 w 940"/>
                    <a:gd name="T93" fmla="*/ 101 h 1131"/>
                    <a:gd name="T94" fmla="*/ 6 w 940"/>
                    <a:gd name="T95" fmla="*/ 71 h 1131"/>
                    <a:gd name="T96" fmla="*/ 10 w 940"/>
                    <a:gd name="T97" fmla="*/ 40 h 113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940"/>
                    <a:gd name="T148" fmla="*/ 0 h 1131"/>
                    <a:gd name="T149" fmla="*/ 940 w 940"/>
                    <a:gd name="T150" fmla="*/ 1131 h 113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940" h="1131">
                      <a:moveTo>
                        <a:pt x="42" y="158"/>
                      </a:moveTo>
                      <a:lnTo>
                        <a:pt x="93" y="143"/>
                      </a:lnTo>
                      <a:lnTo>
                        <a:pt x="145" y="130"/>
                      </a:lnTo>
                      <a:lnTo>
                        <a:pt x="199" y="114"/>
                      </a:lnTo>
                      <a:lnTo>
                        <a:pt x="254" y="101"/>
                      </a:lnTo>
                      <a:lnTo>
                        <a:pt x="312" y="89"/>
                      </a:lnTo>
                      <a:lnTo>
                        <a:pt x="371" y="76"/>
                      </a:lnTo>
                      <a:lnTo>
                        <a:pt x="428" y="64"/>
                      </a:lnTo>
                      <a:lnTo>
                        <a:pt x="488" y="54"/>
                      </a:lnTo>
                      <a:lnTo>
                        <a:pt x="547" y="44"/>
                      </a:lnTo>
                      <a:lnTo>
                        <a:pt x="606" y="34"/>
                      </a:lnTo>
                      <a:lnTo>
                        <a:pt x="665" y="25"/>
                      </a:lnTo>
                      <a:lnTo>
                        <a:pt x="723" y="18"/>
                      </a:lnTo>
                      <a:lnTo>
                        <a:pt x="780" y="12"/>
                      </a:lnTo>
                      <a:lnTo>
                        <a:pt x="835" y="7"/>
                      </a:lnTo>
                      <a:lnTo>
                        <a:pt x="888" y="3"/>
                      </a:lnTo>
                      <a:lnTo>
                        <a:pt x="940" y="0"/>
                      </a:lnTo>
                      <a:lnTo>
                        <a:pt x="931" y="135"/>
                      </a:lnTo>
                      <a:lnTo>
                        <a:pt x="923" y="266"/>
                      </a:lnTo>
                      <a:lnTo>
                        <a:pt x="915" y="394"/>
                      </a:lnTo>
                      <a:lnTo>
                        <a:pt x="908" y="522"/>
                      </a:lnTo>
                      <a:lnTo>
                        <a:pt x="903" y="650"/>
                      </a:lnTo>
                      <a:lnTo>
                        <a:pt x="899" y="778"/>
                      </a:lnTo>
                      <a:lnTo>
                        <a:pt x="899" y="909"/>
                      </a:lnTo>
                      <a:lnTo>
                        <a:pt x="903" y="1044"/>
                      </a:lnTo>
                      <a:lnTo>
                        <a:pt x="862" y="1054"/>
                      </a:lnTo>
                      <a:lnTo>
                        <a:pt x="819" y="1064"/>
                      </a:lnTo>
                      <a:lnTo>
                        <a:pt x="768" y="1074"/>
                      </a:lnTo>
                      <a:lnTo>
                        <a:pt x="714" y="1086"/>
                      </a:lnTo>
                      <a:lnTo>
                        <a:pt x="657" y="1096"/>
                      </a:lnTo>
                      <a:lnTo>
                        <a:pt x="596" y="1104"/>
                      </a:lnTo>
                      <a:lnTo>
                        <a:pt x="536" y="1113"/>
                      </a:lnTo>
                      <a:lnTo>
                        <a:pt x="473" y="1119"/>
                      </a:lnTo>
                      <a:lnTo>
                        <a:pt x="411" y="1126"/>
                      </a:lnTo>
                      <a:lnTo>
                        <a:pt x="349" y="1130"/>
                      </a:lnTo>
                      <a:lnTo>
                        <a:pt x="288" y="1131"/>
                      </a:lnTo>
                      <a:lnTo>
                        <a:pt x="231" y="1131"/>
                      </a:lnTo>
                      <a:lnTo>
                        <a:pt x="175" y="1128"/>
                      </a:lnTo>
                      <a:lnTo>
                        <a:pt x="123" y="1123"/>
                      </a:lnTo>
                      <a:lnTo>
                        <a:pt x="78" y="1114"/>
                      </a:lnTo>
                      <a:lnTo>
                        <a:pt x="35" y="1103"/>
                      </a:lnTo>
                      <a:lnTo>
                        <a:pt x="19" y="985"/>
                      </a:lnTo>
                      <a:lnTo>
                        <a:pt x="7" y="867"/>
                      </a:lnTo>
                      <a:lnTo>
                        <a:pt x="0" y="752"/>
                      </a:lnTo>
                      <a:lnTo>
                        <a:pt x="0" y="638"/>
                      </a:lnTo>
                      <a:lnTo>
                        <a:pt x="3" y="522"/>
                      </a:lnTo>
                      <a:lnTo>
                        <a:pt x="12" y="404"/>
                      </a:lnTo>
                      <a:lnTo>
                        <a:pt x="25" y="283"/>
                      </a:lnTo>
                      <a:lnTo>
                        <a:pt x="42" y="158"/>
                      </a:lnTo>
                      <a:close/>
                    </a:path>
                  </a:pathLst>
                </a:custGeom>
                <a:solidFill>
                  <a:srgbClr val="CCB59E"/>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104" name="Freeform 113"/>
                <p:cNvSpPr>
                  <a:spLocks/>
                </p:cNvSpPr>
                <p:nvPr/>
              </p:nvSpPr>
              <p:spPr bwMode="auto">
                <a:xfrm>
                  <a:off x="2772" y="1839"/>
                  <a:ext cx="455" cy="539"/>
                </a:xfrm>
                <a:custGeom>
                  <a:avLst/>
                  <a:gdLst>
                    <a:gd name="T0" fmla="*/ 11 w 910"/>
                    <a:gd name="T1" fmla="*/ 39 h 1078"/>
                    <a:gd name="T2" fmla="*/ 22 w 910"/>
                    <a:gd name="T3" fmla="*/ 35 h 1078"/>
                    <a:gd name="T4" fmla="*/ 35 w 910"/>
                    <a:gd name="T5" fmla="*/ 32 h 1078"/>
                    <a:gd name="T6" fmla="*/ 48 w 910"/>
                    <a:gd name="T7" fmla="*/ 28 h 1078"/>
                    <a:gd name="T8" fmla="*/ 61 w 910"/>
                    <a:gd name="T9" fmla="*/ 25 h 1078"/>
                    <a:gd name="T10" fmla="*/ 75 w 910"/>
                    <a:gd name="T11" fmla="*/ 22 h 1078"/>
                    <a:gd name="T12" fmla="*/ 89 w 910"/>
                    <a:gd name="T13" fmla="*/ 19 h 1078"/>
                    <a:gd name="T14" fmla="*/ 104 w 910"/>
                    <a:gd name="T15" fmla="*/ 16 h 1078"/>
                    <a:gd name="T16" fmla="*/ 118 w 910"/>
                    <a:gd name="T17" fmla="*/ 13 h 1078"/>
                    <a:gd name="T18" fmla="*/ 133 w 910"/>
                    <a:gd name="T19" fmla="*/ 10 h 1078"/>
                    <a:gd name="T20" fmla="*/ 147 w 910"/>
                    <a:gd name="T21" fmla="*/ 8 h 1078"/>
                    <a:gd name="T22" fmla="*/ 161 w 910"/>
                    <a:gd name="T23" fmla="*/ 6 h 1078"/>
                    <a:gd name="T24" fmla="*/ 176 w 910"/>
                    <a:gd name="T25" fmla="*/ 4 h 1078"/>
                    <a:gd name="T26" fmla="*/ 189 w 910"/>
                    <a:gd name="T27" fmla="*/ 3 h 1078"/>
                    <a:gd name="T28" fmla="*/ 203 w 910"/>
                    <a:gd name="T29" fmla="*/ 1 h 1078"/>
                    <a:gd name="T30" fmla="*/ 216 w 910"/>
                    <a:gd name="T31" fmla="*/ 1 h 1078"/>
                    <a:gd name="T32" fmla="*/ 228 w 910"/>
                    <a:gd name="T33" fmla="*/ 0 h 1078"/>
                    <a:gd name="T34" fmla="*/ 226 w 910"/>
                    <a:gd name="T35" fmla="*/ 32 h 1078"/>
                    <a:gd name="T36" fmla="*/ 224 w 910"/>
                    <a:gd name="T37" fmla="*/ 62 h 1078"/>
                    <a:gd name="T38" fmla="*/ 222 w 910"/>
                    <a:gd name="T39" fmla="*/ 93 h 1078"/>
                    <a:gd name="T40" fmla="*/ 220 w 910"/>
                    <a:gd name="T41" fmla="*/ 123 h 1078"/>
                    <a:gd name="T42" fmla="*/ 219 w 910"/>
                    <a:gd name="T43" fmla="*/ 152 h 1078"/>
                    <a:gd name="T44" fmla="*/ 218 w 910"/>
                    <a:gd name="T45" fmla="*/ 182 h 1078"/>
                    <a:gd name="T46" fmla="*/ 217 w 910"/>
                    <a:gd name="T47" fmla="*/ 213 h 1078"/>
                    <a:gd name="T48" fmla="*/ 218 w 910"/>
                    <a:gd name="T49" fmla="*/ 245 h 1078"/>
                    <a:gd name="T50" fmla="*/ 208 w 910"/>
                    <a:gd name="T51" fmla="*/ 248 h 1078"/>
                    <a:gd name="T52" fmla="*/ 198 w 910"/>
                    <a:gd name="T53" fmla="*/ 250 h 1078"/>
                    <a:gd name="T54" fmla="*/ 186 w 910"/>
                    <a:gd name="T55" fmla="*/ 253 h 1078"/>
                    <a:gd name="T56" fmla="*/ 173 w 910"/>
                    <a:gd name="T57" fmla="*/ 256 h 1078"/>
                    <a:gd name="T58" fmla="*/ 159 w 910"/>
                    <a:gd name="T59" fmla="*/ 259 h 1078"/>
                    <a:gd name="T60" fmla="*/ 144 w 910"/>
                    <a:gd name="T61" fmla="*/ 262 h 1078"/>
                    <a:gd name="T62" fmla="*/ 129 w 910"/>
                    <a:gd name="T63" fmla="*/ 264 h 1078"/>
                    <a:gd name="T64" fmla="*/ 114 w 910"/>
                    <a:gd name="T65" fmla="*/ 266 h 1078"/>
                    <a:gd name="T66" fmla="*/ 99 w 910"/>
                    <a:gd name="T67" fmla="*/ 268 h 1078"/>
                    <a:gd name="T68" fmla="*/ 85 w 910"/>
                    <a:gd name="T69" fmla="*/ 269 h 1078"/>
                    <a:gd name="T70" fmla="*/ 70 w 910"/>
                    <a:gd name="T71" fmla="*/ 270 h 1078"/>
                    <a:gd name="T72" fmla="*/ 56 w 910"/>
                    <a:gd name="T73" fmla="*/ 270 h 1078"/>
                    <a:gd name="T74" fmla="*/ 43 w 910"/>
                    <a:gd name="T75" fmla="*/ 269 h 1078"/>
                    <a:gd name="T76" fmla="*/ 30 w 910"/>
                    <a:gd name="T77" fmla="*/ 268 h 1078"/>
                    <a:gd name="T78" fmla="*/ 19 w 910"/>
                    <a:gd name="T79" fmla="*/ 266 h 1078"/>
                    <a:gd name="T80" fmla="*/ 9 w 910"/>
                    <a:gd name="T81" fmla="*/ 264 h 1078"/>
                    <a:gd name="T82" fmla="*/ 5 w 910"/>
                    <a:gd name="T83" fmla="*/ 235 h 1078"/>
                    <a:gd name="T84" fmla="*/ 2 w 910"/>
                    <a:gd name="T85" fmla="*/ 207 h 1078"/>
                    <a:gd name="T86" fmla="*/ 1 w 910"/>
                    <a:gd name="T87" fmla="*/ 180 h 1078"/>
                    <a:gd name="T88" fmla="*/ 0 w 910"/>
                    <a:gd name="T89" fmla="*/ 152 h 1078"/>
                    <a:gd name="T90" fmla="*/ 1 w 910"/>
                    <a:gd name="T91" fmla="*/ 125 h 1078"/>
                    <a:gd name="T92" fmla="*/ 3 w 910"/>
                    <a:gd name="T93" fmla="*/ 97 h 1078"/>
                    <a:gd name="T94" fmla="*/ 6 w 910"/>
                    <a:gd name="T95" fmla="*/ 68 h 1078"/>
                    <a:gd name="T96" fmla="*/ 11 w 910"/>
                    <a:gd name="T97" fmla="*/ 39 h 107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910"/>
                    <a:gd name="T148" fmla="*/ 0 h 1078"/>
                    <a:gd name="T149" fmla="*/ 910 w 910"/>
                    <a:gd name="T150" fmla="*/ 1078 h 107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910" h="1078">
                      <a:moveTo>
                        <a:pt x="41" y="157"/>
                      </a:moveTo>
                      <a:lnTo>
                        <a:pt x="88" y="142"/>
                      </a:lnTo>
                      <a:lnTo>
                        <a:pt x="139" y="128"/>
                      </a:lnTo>
                      <a:lnTo>
                        <a:pt x="191" y="115"/>
                      </a:lnTo>
                      <a:lnTo>
                        <a:pt x="245" y="101"/>
                      </a:lnTo>
                      <a:lnTo>
                        <a:pt x="300" y="88"/>
                      </a:lnTo>
                      <a:lnTo>
                        <a:pt x="356" y="76"/>
                      </a:lnTo>
                      <a:lnTo>
                        <a:pt x="413" y="64"/>
                      </a:lnTo>
                      <a:lnTo>
                        <a:pt x="472" y="52"/>
                      </a:lnTo>
                      <a:lnTo>
                        <a:pt x="529" y="42"/>
                      </a:lnTo>
                      <a:lnTo>
                        <a:pt x="587" y="34"/>
                      </a:lnTo>
                      <a:lnTo>
                        <a:pt x="644" y="26"/>
                      </a:lnTo>
                      <a:lnTo>
                        <a:pt x="701" y="19"/>
                      </a:lnTo>
                      <a:lnTo>
                        <a:pt x="755" y="12"/>
                      </a:lnTo>
                      <a:lnTo>
                        <a:pt x="809" y="7"/>
                      </a:lnTo>
                      <a:lnTo>
                        <a:pt x="861" y="4"/>
                      </a:lnTo>
                      <a:lnTo>
                        <a:pt x="910" y="0"/>
                      </a:lnTo>
                      <a:lnTo>
                        <a:pt x="903" y="128"/>
                      </a:lnTo>
                      <a:lnTo>
                        <a:pt x="895" y="251"/>
                      </a:lnTo>
                      <a:lnTo>
                        <a:pt x="886" y="372"/>
                      </a:lnTo>
                      <a:lnTo>
                        <a:pt x="878" y="492"/>
                      </a:lnTo>
                      <a:lnTo>
                        <a:pt x="873" y="611"/>
                      </a:lnTo>
                      <a:lnTo>
                        <a:pt x="869" y="731"/>
                      </a:lnTo>
                      <a:lnTo>
                        <a:pt x="868" y="854"/>
                      </a:lnTo>
                      <a:lnTo>
                        <a:pt x="871" y="982"/>
                      </a:lnTo>
                      <a:lnTo>
                        <a:pt x="832" y="992"/>
                      </a:lnTo>
                      <a:lnTo>
                        <a:pt x="789" y="1002"/>
                      </a:lnTo>
                      <a:lnTo>
                        <a:pt x="741" y="1014"/>
                      </a:lnTo>
                      <a:lnTo>
                        <a:pt x="689" y="1024"/>
                      </a:lnTo>
                      <a:lnTo>
                        <a:pt x="634" y="1036"/>
                      </a:lnTo>
                      <a:lnTo>
                        <a:pt x="576" y="1046"/>
                      </a:lnTo>
                      <a:lnTo>
                        <a:pt x="516" y="1054"/>
                      </a:lnTo>
                      <a:lnTo>
                        <a:pt x="457" y="1063"/>
                      </a:lnTo>
                      <a:lnTo>
                        <a:pt x="396" y="1069"/>
                      </a:lnTo>
                      <a:lnTo>
                        <a:pt x="337" y="1074"/>
                      </a:lnTo>
                      <a:lnTo>
                        <a:pt x="278" y="1078"/>
                      </a:lnTo>
                      <a:lnTo>
                        <a:pt x="223" y="1078"/>
                      </a:lnTo>
                      <a:lnTo>
                        <a:pt x="169" y="1076"/>
                      </a:lnTo>
                      <a:lnTo>
                        <a:pt x="120" y="1071"/>
                      </a:lnTo>
                      <a:lnTo>
                        <a:pt x="75" y="1064"/>
                      </a:lnTo>
                      <a:lnTo>
                        <a:pt x="34" y="1053"/>
                      </a:lnTo>
                      <a:lnTo>
                        <a:pt x="19" y="940"/>
                      </a:lnTo>
                      <a:lnTo>
                        <a:pt x="7" y="830"/>
                      </a:lnTo>
                      <a:lnTo>
                        <a:pt x="2" y="721"/>
                      </a:lnTo>
                      <a:lnTo>
                        <a:pt x="0" y="611"/>
                      </a:lnTo>
                      <a:lnTo>
                        <a:pt x="4" y="502"/>
                      </a:lnTo>
                      <a:lnTo>
                        <a:pt x="12" y="389"/>
                      </a:lnTo>
                      <a:lnTo>
                        <a:pt x="24" y="275"/>
                      </a:lnTo>
                      <a:lnTo>
                        <a:pt x="41" y="157"/>
                      </a:lnTo>
                      <a:close/>
                    </a:path>
                  </a:pathLst>
                </a:custGeom>
                <a:solidFill>
                  <a:srgbClr val="D1BAA3"/>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105" name="Freeform 114"/>
                <p:cNvSpPr>
                  <a:spLocks/>
                </p:cNvSpPr>
                <p:nvPr/>
              </p:nvSpPr>
              <p:spPr bwMode="auto">
                <a:xfrm>
                  <a:off x="2774" y="1841"/>
                  <a:ext cx="439" cy="512"/>
                </a:xfrm>
                <a:custGeom>
                  <a:avLst/>
                  <a:gdLst>
                    <a:gd name="T0" fmla="*/ 9 w 879"/>
                    <a:gd name="T1" fmla="*/ 39 h 1023"/>
                    <a:gd name="T2" fmla="*/ 21 w 879"/>
                    <a:gd name="T3" fmla="*/ 36 h 1023"/>
                    <a:gd name="T4" fmla="*/ 32 w 879"/>
                    <a:gd name="T5" fmla="*/ 32 h 1023"/>
                    <a:gd name="T6" fmla="*/ 45 w 879"/>
                    <a:gd name="T7" fmla="*/ 29 h 1023"/>
                    <a:gd name="T8" fmla="*/ 58 w 879"/>
                    <a:gd name="T9" fmla="*/ 26 h 1023"/>
                    <a:gd name="T10" fmla="*/ 72 w 879"/>
                    <a:gd name="T11" fmla="*/ 22 h 1023"/>
                    <a:gd name="T12" fmla="*/ 85 w 879"/>
                    <a:gd name="T13" fmla="*/ 19 h 1023"/>
                    <a:gd name="T14" fmla="*/ 99 w 879"/>
                    <a:gd name="T15" fmla="*/ 16 h 1023"/>
                    <a:gd name="T16" fmla="*/ 113 w 879"/>
                    <a:gd name="T17" fmla="*/ 13 h 1023"/>
                    <a:gd name="T18" fmla="*/ 128 w 879"/>
                    <a:gd name="T19" fmla="*/ 11 h 1023"/>
                    <a:gd name="T20" fmla="*/ 141 w 879"/>
                    <a:gd name="T21" fmla="*/ 9 h 1023"/>
                    <a:gd name="T22" fmla="*/ 155 w 879"/>
                    <a:gd name="T23" fmla="*/ 7 h 1023"/>
                    <a:gd name="T24" fmla="*/ 169 w 879"/>
                    <a:gd name="T25" fmla="*/ 5 h 1023"/>
                    <a:gd name="T26" fmla="*/ 182 w 879"/>
                    <a:gd name="T27" fmla="*/ 3 h 1023"/>
                    <a:gd name="T28" fmla="*/ 195 w 879"/>
                    <a:gd name="T29" fmla="*/ 2 h 1023"/>
                    <a:gd name="T30" fmla="*/ 208 w 879"/>
                    <a:gd name="T31" fmla="*/ 1 h 1023"/>
                    <a:gd name="T32" fmla="*/ 219 w 879"/>
                    <a:gd name="T33" fmla="*/ 0 h 1023"/>
                    <a:gd name="T34" fmla="*/ 218 w 879"/>
                    <a:gd name="T35" fmla="*/ 30 h 1023"/>
                    <a:gd name="T36" fmla="*/ 216 w 879"/>
                    <a:gd name="T37" fmla="*/ 59 h 1023"/>
                    <a:gd name="T38" fmla="*/ 213 w 879"/>
                    <a:gd name="T39" fmla="*/ 87 h 1023"/>
                    <a:gd name="T40" fmla="*/ 211 w 879"/>
                    <a:gd name="T41" fmla="*/ 115 h 1023"/>
                    <a:gd name="T42" fmla="*/ 210 w 879"/>
                    <a:gd name="T43" fmla="*/ 143 h 1023"/>
                    <a:gd name="T44" fmla="*/ 209 w 879"/>
                    <a:gd name="T45" fmla="*/ 172 h 1023"/>
                    <a:gd name="T46" fmla="*/ 209 w 879"/>
                    <a:gd name="T47" fmla="*/ 201 h 1023"/>
                    <a:gd name="T48" fmla="*/ 210 w 879"/>
                    <a:gd name="T49" fmla="*/ 231 h 1023"/>
                    <a:gd name="T50" fmla="*/ 200 w 879"/>
                    <a:gd name="T51" fmla="*/ 233 h 1023"/>
                    <a:gd name="T52" fmla="*/ 190 w 879"/>
                    <a:gd name="T53" fmla="*/ 236 h 1023"/>
                    <a:gd name="T54" fmla="*/ 178 w 879"/>
                    <a:gd name="T55" fmla="*/ 239 h 1023"/>
                    <a:gd name="T56" fmla="*/ 165 w 879"/>
                    <a:gd name="T57" fmla="*/ 241 h 1023"/>
                    <a:gd name="T58" fmla="*/ 152 w 879"/>
                    <a:gd name="T59" fmla="*/ 244 h 1023"/>
                    <a:gd name="T60" fmla="*/ 138 w 879"/>
                    <a:gd name="T61" fmla="*/ 247 h 1023"/>
                    <a:gd name="T62" fmla="*/ 124 w 879"/>
                    <a:gd name="T63" fmla="*/ 249 h 1023"/>
                    <a:gd name="T64" fmla="*/ 109 w 879"/>
                    <a:gd name="T65" fmla="*/ 251 h 1023"/>
                    <a:gd name="T66" fmla="*/ 95 w 879"/>
                    <a:gd name="T67" fmla="*/ 253 h 1023"/>
                    <a:gd name="T68" fmla="*/ 80 w 879"/>
                    <a:gd name="T69" fmla="*/ 255 h 1023"/>
                    <a:gd name="T70" fmla="*/ 67 w 879"/>
                    <a:gd name="T71" fmla="*/ 256 h 1023"/>
                    <a:gd name="T72" fmla="*/ 53 w 879"/>
                    <a:gd name="T73" fmla="*/ 256 h 1023"/>
                    <a:gd name="T74" fmla="*/ 40 w 879"/>
                    <a:gd name="T75" fmla="*/ 256 h 1023"/>
                    <a:gd name="T76" fmla="*/ 28 w 879"/>
                    <a:gd name="T77" fmla="*/ 255 h 1023"/>
                    <a:gd name="T78" fmla="*/ 18 w 879"/>
                    <a:gd name="T79" fmla="*/ 253 h 1023"/>
                    <a:gd name="T80" fmla="*/ 8 w 879"/>
                    <a:gd name="T81" fmla="*/ 251 h 1023"/>
                    <a:gd name="T82" fmla="*/ 4 w 879"/>
                    <a:gd name="T83" fmla="*/ 224 h 1023"/>
                    <a:gd name="T84" fmla="*/ 1 w 879"/>
                    <a:gd name="T85" fmla="*/ 198 h 1023"/>
                    <a:gd name="T86" fmla="*/ 0 w 879"/>
                    <a:gd name="T87" fmla="*/ 172 h 1023"/>
                    <a:gd name="T88" fmla="*/ 0 w 879"/>
                    <a:gd name="T89" fmla="*/ 146 h 1023"/>
                    <a:gd name="T90" fmla="*/ 0 w 879"/>
                    <a:gd name="T91" fmla="*/ 120 h 1023"/>
                    <a:gd name="T92" fmla="*/ 3 w 879"/>
                    <a:gd name="T93" fmla="*/ 94 h 1023"/>
                    <a:gd name="T94" fmla="*/ 5 w 879"/>
                    <a:gd name="T95" fmla="*/ 67 h 1023"/>
                    <a:gd name="T96" fmla="*/ 9 w 879"/>
                    <a:gd name="T97" fmla="*/ 39 h 102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879"/>
                    <a:gd name="T148" fmla="*/ 0 h 1023"/>
                    <a:gd name="T149" fmla="*/ 879 w 879"/>
                    <a:gd name="T150" fmla="*/ 1023 h 102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879" h="1023">
                      <a:moveTo>
                        <a:pt x="39" y="155"/>
                      </a:moveTo>
                      <a:lnTo>
                        <a:pt x="84" y="141"/>
                      </a:lnTo>
                      <a:lnTo>
                        <a:pt x="131" y="128"/>
                      </a:lnTo>
                      <a:lnTo>
                        <a:pt x="182" y="114"/>
                      </a:lnTo>
                      <a:lnTo>
                        <a:pt x="234" y="101"/>
                      </a:lnTo>
                      <a:lnTo>
                        <a:pt x="288" y="87"/>
                      </a:lnTo>
                      <a:lnTo>
                        <a:pt x="343" y="75"/>
                      </a:lnTo>
                      <a:lnTo>
                        <a:pt x="399" y="64"/>
                      </a:lnTo>
                      <a:lnTo>
                        <a:pt x="455" y="52"/>
                      </a:lnTo>
                      <a:lnTo>
                        <a:pt x="512" y="42"/>
                      </a:lnTo>
                      <a:lnTo>
                        <a:pt x="567" y="33"/>
                      </a:lnTo>
                      <a:lnTo>
                        <a:pt x="623" y="25"/>
                      </a:lnTo>
                      <a:lnTo>
                        <a:pt x="679" y="17"/>
                      </a:lnTo>
                      <a:lnTo>
                        <a:pt x="731" y="11"/>
                      </a:lnTo>
                      <a:lnTo>
                        <a:pt x="783" y="6"/>
                      </a:lnTo>
                      <a:lnTo>
                        <a:pt x="832" y="1"/>
                      </a:lnTo>
                      <a:lnTo>
                        <a:pt x="879" y="0"/>
                      </a:lnTo>
                      <a:lnTo>
                        <a:pt x="872" y="119"/>
                      </a:lnTo>
                      <a:lnTo>
                        <a:pt x="864" y="235"/>
                      </a:lnTo>
                      <a:lnTo>
                        <a:pt x="855" y="348"/>
                      </a:lnTo>
                      <a:lnTo>
                        <a:pt x="847" y="459"/>
                      </a:lnTo>
                      <a:lnTo>
                        <a:pt x="842" y="572"/>
                      </a:lnTo>
                      <a:lnTo>
                        <a:pt x="839" y="685"/>
                      </a:lnTo>
                      <a:lnTo>
                        <a:pt x="837" y="801"/>
                      </a:lnTo>
                      <a:lnTo>
                        <a:pt x="840" y="921"/>
                      </a:lnTo>
                      <a:lnTo>
                        <a:pt x="803" y="931"/>
                      </a:lnTo>
                      <a:lnTo>
                        <a:pt x="761" y="941"/>
                      </a:lnTo>
                      <a:lnTo>
                        <a:pt x="714" y="953"/>
                      </a:lnTo>
                      <a:lnTo>
                        <a:pt x="663" y="963"/>
                      </a:lnTo>
                      <a:lnTo>
                        <a:pt x="609" y="974"/>
                      </a:lnTo>
                      <a:lnTo>
                        <a:pt x="554" y="985"/>
                      </a:lnTo>
                      <a:lnTo>
                        <a:pt x="497" y="995"/>
                      </a:lnTo>
                      <a:lnTo>
                        <a:pt x="439" y="1003"/>
                      </a:lnTo>
                      <a:lnTo>
                        <a:pt x="380" y="1011"/>
                      </a:lnTo>
                      <a:lnTo>
                        <a:pt x="323" y="1018"/>
                      </a:lnTo>
                      <a:lnTo>
                        <a:pt x="268" y="1022"/>
                      </a:lnTo>
                      <a:lnTo>
                        <a:pt x="214" y="1023"/>
                      </a:lnTo>
                      <a:lnTo>
                        <a:pt x="161" y="1023"/>
                      </a:lnTo>
                      <a:lnTo>
                        <a:pt x="114" y="1018"/>
                      </a:lnTo>
                      <a:lnTo>
                        <a:pt x="72" y="1011"/>
                      </a:lnTo>
                      <a:lnTo>
                        <a:pt x="33" y="1001"/>
                      </a:lnTo>
                      <a:lnTo>
                        <a:pt x="18" y="895"/>
                      </a:lnTo>
                      <a:lnTo>
                        <a:pt x="7" y="791"/>
                      </a:lnTo>
                      <a:lnTo>
                        <a:pt x="1" y="688"/>
                      </a:lnTo>
                      <a:lnTo>
                        <a:pt x="0" y="584"/>
                      </a:lnTo>
                      <a:lnTo>
                        <a:pt x="3" y="479"/>
                      </a:lnTo>
                      <a:lnTo>
                        <a:pt x="12" y="375"/>
                      </a:lnTo>
                      <a:lnTo>
                        <a:pt x="23" y="266"/>
                      </a:lnTo>
                      <a:lnTo>
                        <a:pt x="39" y="155"/>
                      </a:lnTo>
                      <a:close/>
                    </a:path>
                  </a:pathLst>
                </a:custGeom>
                <a:solidFill>
                  <a:srgbClr val="D3BCA8"/>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106" name="Freeform 115"/>
                <p:cNvSpPr>
                  <a:spLocks/>
                </p:cNvSpPr>
                <p:nvPr/>
              </p:nvSpPr>
              <p:spPr bwMode="auto">
                <a:xfrm>
                  <a:off x="2775" y="1843"/>
                  <a:ext cx="424" cy="484"/>
                </a:xfrm>
                <a:custGeom>
                  <a:avLst/>
                  <a:gdLst>
                    <a:gd name="T0" fmla="*/ 9 w 849"/>
                    <a:gd name="T1" fmla="*/ 38 h 970"/>
                    <a:gd name="T2" fmla="*/ 19 w 849"/>
                    <a:gd name="T3" fmla="*/ 35 h 970"/>
                    <a:gd name="T4" fmla="*/ 31 w 849"/>
                    <a:gd name="T5" fmla="*/ 31 h 970"/>
                    <a:gd name="T6" fmla="*/ 43 w 849"/>
                    <a:gd name="T7" fmla="*/ 28 h 970"/>
                    <a:gd name="T8" fmla="*/ 56 w 849"/>
                    <a:gd name="T9" fmla="*/ 24 h 970"/>
                    <a:gd name="T10" fmla="*/ 69 w 849"/>
                    <a:gd name="T11" fmla="*/ 22 h 970"/>
                    <a:gd name="T12" fmla="*/ 82 w 849"/>
                    <a:gd name="T13" fmla="*/ 19 h 970"/>
                    <a:gd name="T14" fmla="*/ 96 w 849"/>
                    <a:gd name="T15" fmla="*/ 16 h 970"/>
                    <a:gd name="T16" fmla="*/ 110 w 849"/>
                    <a:gd name="T17" fmla="*/ 13 h 970"/>
                    <a:gd name="T18" fmla="*/ 123 w 849"/>
                    <a:gd name="T19" fmla="*/ 10 h 970"/>
                    <a:gd name="T20" fmla="*/ 137 w 849"/>
                    <a:gd name="T21" fmla="*/ 8 h 970"/>
                    <a:gd name="T22" fmla="*/ 151 w 849"/>
                    <a:gd name="T23" fmla="*/ 6 h 970"/>
                    <a:gd name="T24" fmla="*/ 164 w 849"/>
                    <a:gd name="T25" fmla="*/ 4 h 970"/>
                    <a:gd name="T26" fmla="*/ 177 w 849"/>
                    <a:gd name="T27" fmla="*/ 3 h 970"/>
                    <a:gd name="T28" fmla="*/ 189 w 849"/>
                    <a:gd name="T29" fmla="*/ 1 h 970"/>
                    <a:gd name="T30" fmla="*/ 201 w 849"/>
                    <a:gd name="T31" fmla="*/ 0 h 970"/>
                    <a:gd name="T32" fmla="*/ 212 w 849"/>
                    <a:gd name="T33" fmla="*/ 0 h 970"/>
                    <a:gd name="T34" fmla="*/ 210 w 849"/>
                    <a:gd name="T35" fmla="*/ 28 h 970"/>
                    <a:gd name="T36" fmla="*/ 208 w 849"/>
                    <a:gd name="T37" fmla="*/ 55 h 970"/>
                    <a:gd name="T38" fmla="*/ 206 w 849"/>
                    <a:gd name="T39" fmla="*/ 81 h 970"/>
                    <a:gd name="T40" fmla="*/ 204 w 849"/>
                    <a:gd name="T41" fmla="*/ 107 h 970"/>
                    <a:gd name="T42" fmla="*/ 202 w 849"/>
                    <a:gd name="T43" fmla="*/ 133 h 970"/>
                    <a:gd name="T44" fmla="*/ 201 w 849"/>
                    <a:gd name="T45" fmla="*/ 159 h 970"/>
                    <a:gd name="T46" fmla="*/ 201 w 849"/>
                    <a:gd name="T47" fmla="*/ 186 h 970"/>
                    <a:gd name="T48" fmla="*/ 202 w 849"/>
                    <a:gd name="T49" fmla="*/ 214 h 970"/>
                    <a:gd name="T50" fmla="*/ 193 w 849"/>
                    <a:gd name="T51" fmla="*/ 217 h 970"/>
                    <a:gd name="T52" fmla="*/ 182 w 849"/>
                    <a:gd name="T53" fmla="*/ 219 h 970"/>
                    <a:gd name="T54" fmla="*/ 171 w 849"/>
                    <a:gd name="T55" fmla="*/ 222 h 970"/>
                    <a:gd name="T56" fmla="*/ 159 w 849"/>
                    <a:gd name="T57" fmla="*/ 225 h 970"/>
                    <a:gd name="T58" fmla="*/ 146 w 849"/>
                    <a:gd name="T59" fmla="*/ 228 h 970"/>
                    <a:gd name="T60" fmla="*/ 133 w 849"/>
                    <a:gd name="T61" fmla="*/ 230 h 970"/>
                    <a:gd name="T62" fmla="*/ 119 w 849"/>
                    <a:gd name="T63" fmla="*/ 233 h 970"/>
                    <a:gd name="T64" fmla="*/ 105 w 849"/>
                    <a:gd name="T65" fmla="*/ 236 h 970"/>
                    <a:gd name="T66" fmla="*/ 91 w 849"/>
                    <a:gd name="T67" fmla="*/ 238 h 970"/>
                    <a:gd name="T68" fmla="*/ 77 w 849"/>
                    <a:gd name="T69" fmla="*/ 240 h 970"/>
                    <a:gd name="T70" fmla="*/ 64 w 849"/>
                    <a:gd name="T71" fmla="*/ 241 h 970"/>
                    <a:gd name="T72" fmla="*/ 51 w 849"/>
                    <a:gd name="T73" fmla="*/ 242 h 970"/>
                    <a:gd name="T74" fmla="*/ 38 w 849"/>
                    <a:gd name="T75" fmla="*/ 242 h 970"/>
                    <a:gd name="T76" fmla="*/ 27 w 849"/>
                    <a:gd name="T77" fmla="*/ 241 h 970"/>
                    <a:gd name="T78" fmla="*/ 17 w 849"/>
                    <a:gd name="T79" fmla="*/ 240 h 970"/>
                    <a:gd name="T80" fmla="*/ 8 w 849"/>
                    <a:gd name="T81" fmla="*/ 237 h 970"/>
                    <a:gd name="T82" fmla="*/ 4 w 849"/>
                    <a:gd name="T83" fmla="*/ 212 h 970"/>
                    <a:gd name="T84" fmla="*/ 1 w 849"/>
                    <a:gd name="T85" fmla="*/ 188 h 970"/>
                    <a:gd name="T86" fmla="*/ 0 w 849"/>
                    <a:gd name="T87" fmla="*/ 163 h 970"/>
                    <a:gd name="T88" fmla="*/ 0 w 849"/>
                    <a:gd name="T89" fmla="*/ 139 h 970"/>
                    <a:gd name="T90" fmla="*/ 1 w 849"/>
                    <a:gd name="T91" fmla="*/ 115 h 970"/>
                    <a:gd name="T92" fmla="*/ 2 w 849"/>
                    <a:gd name="T93" fmla="*/ 90 h 970"/>
                    <a:gd name="T94" fmla="*/ 5 w 849"/>
                    <a:gd name="T95" fmla="*/ 64 h 970"/>
                    <a:gd name="T96" fmla="*/ 9 w 849"/>
                    <a:gd name="T97" fmla="*/ 38 h 9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849"/>
                    <a:gd name="T148" fmla="*/ 0 h 970"/>
                    <a:gd name="T149" fmla="*/ 849 w 849"/>
                    <a:gd name="T150" fmla="*/ 970 h 9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849" h="970">
                      <a:moveTo>
                        <a:pt x="37" y="153"/>
                      </a:moveTo>
                      <a:lnTo>
                        <a:pt x="79" y="140"/>
                      </a:lnTo>
                      <a:lnTo>
                        <a:pt x="125" y="126"/>
                      </a:lnTo>
                      <a:lnTo>
                        <a:pt x="174" y="113"/>
                      </a:lnTo>
                      <a:lnTo>
                        <a:pt x="224" y="99"/>
                      </a:lnTo>
                      <a:lnTo>
                        <a:pt x="276" y="88"/>
                      </a:lnTo>
                      <a:lnTo>
                        <a:pt x="330" y="76"/>
                      </a:lnTo>
                      <a:lnTo>
                        <a:pt x="384" y="64"/>
                      </a:lnTo>
                      <a:lnTo>
                        <a:pt x="440" y="52"/>
                      </a:lnTo>
                      <a:lnTo>
                        <a:pt x="495" y="42"/>
                      </a:lnTo>
                      <a:lnTo>
                        <a:pt x="549" y="34"/>
                      </a:lnTo>
                      <a:lnTo>
                        <a:pt x="605" y="25"/>
                      </a:lnTo>
                      <a:lnTo>
                        <a:pt x="657" y="17"/>
                      </a:lnTo>
                      <a:lnTo>
                        <a:pt x="709" y="12"/>
                      </a:lnTo>
                      <a:lnTo>
                        <a:pt x="758" y="7"/>
                      </a:lnTo>
                      <a:lnTo>
                        <a:pt x="805" y="2"/>
                      </a:lnTo>
                      <a:lnTo>
                        <a:pt x="849" y="0"/>
                      </a:lnTo>
                      <a:lnTo>
                        <a:pt x="842" y="113"/>
                      </a:lnTo>
                      <a:lnTo>
                        <a:pt x="834" y="222"/>
                      </a:lnTo>
                      <a:lnTo>
                        <a:pt x="825" y="327"/>
                      </a:lnTo>
                      <a:lnTo>
                        <a:pt x="817" y="429"/>
                      </a:lnTo>
                      <a:lnTo>
                        <a:pt x="810" y="534"/>
                      </a:lnTo>
                      <a:lnTo>
                        <a:pt x="807" y="638"/>
                      </a:lnTo>
                      <a:lnTo>
                        <a:pt x="805" y="746"/>
                      </a:lnTo>
                      <a:lnTo>
                        <a:pt x="809" y="859"/>
                      </a:lnTo>
                      <a:lnTo>
                        <a:pt x="773" y="869"/>
                      </a:lnTo>
                      <a:lnTo>
                        <a:pt x="731" y="879"/>
                      </a:lnTo>
                      <a:lnTo>
                        <a:pt x="686" y="891"/>
                      </a:lnTo>
                      <a:lnTo>
                        <a:pt x="637" y="902"/>
                      </a:lnTo>
                      <a:lnTo>
                        <a:pt x="586" y="914"/>
                      </a:lnTo>
                      <a:lnTo>
                        <a:pt x="532" y="924"/>
                      </a:lnTo>
                      <a:lnTo>
                        <a:pt x="477" y="936"/>
                      </a:lnTo>
                      <a:lnTo>
                        <a:pt x="421" y="946"/>
                      </a:lnTo>
                      <a:lnTo>
                        <a:pt x="366" y="955"/>
                      </a:lnTo>
                      <a:lnTo>
                        <a:pt x="310" y="961"/>
                      </a:lnTo>
                      <a:lnTo>
                        <a:pt x="256" y="966"/>
                      </a:lnTo>
                      <a:lnTo>
                        <a:pt x="204" y="970"/>
                      </a:lnTo>
                      <a:lnTo>
                        <a:pt x="155" y="970"/>
                      </a:lnTo>
                      <a:lnTo>
                        <a:pt x="110" y="966"/>
                      </a:lnTo>
                      <a:lnTo>
                        <a:pt x="69" y="961"/>
                      </a:lnTo>
                      <a:lnTo>
                        <a:pt x="32" y="951"/>
                      </a:lnTo>
                      <a:lnTo>
                        <a:pt x="17" y="850"/>
                      </a:lnTo>
                      <a:lnTo>
                        <a:pt x="7" y="753"/>
                      </a:lnTo>
                      <a:lnTo>
                        <a:pt x="2" y="655"/>
                      </a:lnTo>
                      <a:lnTo>
                        <a:pt x="0" y="557"/>
                      </a:lnTo>
                      <a:lnTo>
                        <a:pt x="4" y="460"/>
                      </a:lnTo>
                      <a:lnTo>
                        <a:pt x="10" y="360"/>
                      </a:lnTo>
                      <a:lnTo>
                        <a:pt x="22" y="259"/>
                      </a:lnTo>
                      <a:lnTo>
                        <a:pt x="37" y="153"/>
                      </a:lnTo>
                      <a:close/>
                    </a:path>
                  </a:pathLst>
                </a:custGeom>
                <a:solidFill>
                  <a:srgbClr val="D8C1AD"/>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107" name="Freeform 116"/>
                <p:cNvSpPr>
                  <a:spLocks/>
                </p:cNvSpPr>
                <p:nvPr/>
              </p:nvSpPr>
              <p:spPr bwMode="auto">
                <a:xfrm>
                  <a:off x="2778" y="1844"/>
                  <a:ext cx="409" cy="458"/>
                </a:xfrm>
                <a:custGeom>
                  <a:avLst/>
                  <a:gdLst>
                    <a:gd name="T0" fmla="*/ 8 w 817"/>
                    <a:gd name="T1" fmla="*/ 38 h 916"/>
                    <a:gd name="T2" fmla="*/ 19 w 817"/>
                    <a:gd name="T3" fmla="*/ 35 h 916"/>
                    <a:gd name="T4" fmla="*/ 29 w 817"/>
                    <a:gd name="T5" fmla="*/ 31 h 916"/>
                    <a:gd name="T6" fmla="*/ 41 w 817"/>
                    <a:gd name="T7" fmla="*/ 29 h 916"/>
                    <a:gd name="T8" fmla="*/ 53 w 817"/>
                    <a:gd name="T9" fmla="*/ 25 h 916"/>
                    <a:gd name="T10" fmla="*/ 66 w 817"/>
                    <a:gd name="T11" fmla="*/ 22 h 916"/>
                    <a:gd name="T12" fmla="*/ 79 w 817"/>
                    <a:gd name="T13" fmla="*/ 19 h 916"/>
                    <a:gd name="T14" fmla="*/ 93 w 817"/>
                    <a:gd name="T15" fmla="*/ 16 h 916"/>
                    <a:gd name="T16" fmla="*/ 106 w 817"/>
                    <a:gd name="T17" fmla="*/ 14 h 916"/>
                    <a:gd name="T18" fmla="*/ 119 w 817"/>
                    <a:gd name="T19" fmla="*/ 11 h 916"/>
                    <a:gd name="T20" fmla="*/ 133 w 817"/>
                    <a:gd name="T21" fmla="*/ 9 h 916"/>
                    <a:gd name="T22" fmla="*/ 146 w 817"/>
                    <a:gd name="T23" fmla="*/ 7 h 916"/>
                    <a:gd name="T24" fmla="*/ 159 w 817"/>
                    <a:gd name="T25" fmla="*/ 5 h 916"/>
                    <a:gd name="T26" fmla="*/ 171 w 817"/>
                    <a:gd name="T27" fmla="*/ 3 h 916"/>
                    <a:gd name="T28" fmla="*/ 183 w 817"/>
                    <a:gd name="T29" fmla="*/ 2 h 916"/>
                    <a:gd name="T30" fmla="*/ 194 w 817"/>
                    <a:gd name="T31" fmla="*/ 1 h 916"/>
                    <a:gd name="T32" fmla="*/ 205 w 817"/>
                    <a:gd name="T33" fmla="*/ 0 h 916"/>
                    <a:gd name="T34" fmla="*/ 203 w 817"/>
                    <a:gd name="T35" fmla="*/ 27 h 916"/>
                    <a:gd name="T36" fmla="*/ 201 w 817"/>
                    <a:gd name="T37" fmla="*/ 52 h 916"/>
                    <a:gd name="T38" fmla="*/ 199 w 817"/>
                    <a:gd name="T39" fmla="*/ 76 h 916"/>
                    <a:gd name="T40" fmla="*/ 197 w 817"/>
                    <a:gd name="T41" fmla="*/ 100 h 916"/>
                    <a:gd name="T42" fmla="*/ 195 w 817"/>
                    <a:gd name="T43" fmla="*/ 123 h 916"/>
                    <a:gd name="T44" fmla="*/ 194 w 817"/>
                    <a:gd name="T45" fmla="*/ 148 h 916"/>
                    <a:gd name="T46" fmla="*/ 194 w 817"/>
                    <a:gd name="T47" fmla="*/ 173 h 916"/>
                    <a:gd name="T48" fmla="*/ 194 w 817"/>
                    <a:gd name="T49" fmla="*/ 200 h 916"/>
                    <a:gd name="T50" fmla="*/ 185 w 817"/>
                    <a:gd name="T51" fmla="*/ 202 h 916"/>
                    <a:gd name="T52" fmla="*/ 176 w 817"/>
                    <a:gd name="T53" fmla="*/ 205 h 916"/>
                    <a:gd name="T54" fmla="*/ 165 w 817"/>
                    <a:gd name="T55" fmla="*/ 208 h 916"/>
                    <a:gd name="T56" fmla="*/ 153 w 817"/>
                    <a:gd name="T57" fmla="*/ 210 h 916"/>
                    <a:gd name="T58" fmla="*/ 141 w 817"/>
                    <a:gd name="T59" fmla="*/ 214 h 916"/>
                    <a:gd name="T60" fmla="*/ 128 w 817"/>
                    <a:gd name="T61" fmla="*/ 217 h 916"/>
                    <a:gd name="T62" fmla="*/ 115 w 817"/>
                    <a:gd name="T63" fmla="*/ 220 h 916"/>
                    <a:gd name="T64" fmla="*/ 101 w 817"/>
                    <a:gd name="T65" fmla="*/ 222 h 916"/>
                    <a:gd name="T66" fmla="*/ 88 w 817"/>
                    <a:gd name="T67" fmla="*/ 225 h 916"/>
                    <a:gd name="T68" fmla="*/ 75 w 817"/>
                    <a:gd name="T69" fmla="*/ 227 h 916"/>
                    <a:gd name="T70" fmla="*/ 61 w 817"/>
                    <a:gd name="T71" fmla="*/ 228 h 916"/>
                    <a:gd name="T72" fmla="*/ 49 w 817"/>
                    <a:gd name="T73" fmla="*/ 229 h 916"/>
                    <a:gd name="T74" fmla="*/ 37 w 817"/>
                    <a:gd name="T75" fmla="*/ 229 h 916"/>
                    <a:gd name="T76" fmla="*/ 26 w 817"/>
                    <a:gd name="T77" fmla="*/ 229 h 916"/>
                    <a:gd name="T78" fmla="*/ 16 w 817"/>
                    <a:gd name="T79" fmla="*/ 228 h 916"/>
                    <a:gd name="T80" fmla="*/ 8 w 817"/>
                    <a:gd name="T81" fmla="*/ 225 h 916"/>
                    <a:gd name="T82" fmla="*/ 2 w 817"/>
                    <a:gd name="T83" fmla="*/ 179 h 916"/>
                    <a:gd name="T84" fmla="*/ 0 w 817"/>
                    <a:gd name="T85" fmla="*/ 133 h 916"/>
                    <a:gd name="T86" fmla="*/ 3 w 817"/>
                    <a:gd name="T87" fmla="*/ 87 h 916"/>
                    <a:gd name="T88" fmla="*/ 8 w 817"/>
                    <a:gd name="T89" fmla="*/ 38 h 91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817"/>
                    <a:gd name="T136" fmla="*/ 0 h 916"/>
                    <a:gd name="T137" fmla="*/ 817 w 817"/>
                    <a:gd name="T138" fmla="*/ 916 h 91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817" h="916">
                      <a:moveTo>
                        <a:pt x="32" y="152"/>
                      </a:moveTo>
                      <a:lnTo>
                        <a:pt x="73" y="138"/>
                      </a:lnTo>
                      <a:lnTo>
                        <a:pt x="116" y="127"/>
                      </a:lnTo>
                      <a:lnTo>
                        <a:pt x="164" y="113"/>
                      </a:lnTo>
                      <a:lnTo>
                        <a:pt x="212" y="100"/>
                      </a:lnTo>
                      <a:lnTo>
                        <a:pt x="263" y="88"/>
                      </a:lnTo>
                      <a:lnTo>
                        <a:pt x="315" y="76"/>
                      </a:lnTo>
                      <a:lnTo>
                        <a:pt x="369" y="64"/>
                      </a:lnTo>
                      <a:lnTo>
                        <a:pt x="423" y="53"/>
                      </a:lnTo>
                      <a:lnTo>
                        <a:pt x="475" y="42"/>
                      </a:lnTo>
                      <a:lnTo>
                        <a:pt x="529" y="34"/>
                      </a:lnTo>
                      <a:lnTo>
                        <a:pt x="581" y="26"/>
                      </a:lnTo>
                      <a:lnTo>
                        <a:pt x="633" y="17"/>
                      </a:lnTo>
                      <a:lnTo>
                        <a:pt x="682" y="12"/>
                      </a:lnTo>
                      <a:lnTo>
                        <a:pt x="731" y="7"/>
                      </a:lnTo>
                      <a:lnTo>
                        <a:pt x="775" y="2"/>
                      </a:lnTo>
                      <a:lnTo>
                        <a:pt x="817" y="0"/>
                      </a:lnTo>
                      <a:lnTo>
                        <a:pt x="810" y="106"/>
                      </a:lnTo>
                      <a:lnTo>
                        <a:pt x="802" y="207"/>
                      </a:lnTo>
                      <a:lnTo>
                        <a:pt x="793" y="303"/>
                      </a:lnTo>
                      <a:lnTo>
                        <a:pt x="787" y="399"/>
                      </a:lnTo>
                      <a:lnTo>
                        <a:pt x="778" y="495"/>
                      </a:lnTo>
                      <a:lnTo>
                        <a:pt x="775" y="591"/>
                      </a:lnTo>
                      <a:lnTo>
                        <a:pt x="773" y="692"/>
                      </a:lnTo>
                      <a:lnTo>
                        <a:pt x="775" y="798"/>
                      </a:lnTo>
                      <a:lnTo>
                        <a:pt x="740" y="807"/>
                      </a:lnTo>
                      <a:lnTo>
                        <a:pt x="701" y="819"/>
                      </a:lnTo>
                      <a:lnTo>
                        <a:pt x="657" y="829"/>
                      </a:lnTo>
                      <a:lnTo>
                        <a:pt x="610" y="840"/>
                      </a:lnTo>
                      <a:lnTo>
                        <a:pt x="561" y="854"/>
                      </a:lnTo>
                      <a:lnTo>
                        <a:pt x="509" y="866"/>
                      </a:lnTo>
                      <a:lnTo>
                        <a:pt x="457" y="878"/>
                      </a:lnTo>
                      <a:lnTo>
                        <a:pt x="403" y="888"/>
                      </a:lnTo>
                      <a:lnTo>
                        <a:pt x="349" y="898"/>
                      </a:lnTo>
                      <a:lnTo>
                        <a:pt x="297" y="906"/>
                      </a:lnTo>
                      <a:lnTo>
                        <a:pt x="244" y="911"/>
                      </a:lnTo>
                      <a:lnTo>
                        <a:pt x="194" y="915"/>
                      </a:lnTo>
                      <a:lnTo>
                        <a:pt x="147" y="916"/>
                      </a:lnTo>
                      <a:lnTo>
                        <a:pt x="103" y="915"/>
                      </a:lnTo>
                      <a:lnTo>
                        <a:pt x="64" y="910"/>
                      </a:lnTo>
                      <a:lnTo>
                        <a:pt x="29" y="899"/>
                      </a:lnTo>
                      <a:lnTo>
                        <a:pt x="5" y="714"/>
                      </a:lnTo>
                      <a:lnTo>
                        <a:pt x="0" y="531"/>
                      </a:lnTo>
                      <a:lnTo>
                        <a:pt x="9" y="346"/>
                      </a:lnTo>
                      <a:lnTo>
                        <a:pt x="32" y="152"/>
                      </a:lnTo>
                      <a:close/>
                    </a:path>
                  </a:pathLst>
                </a:custGeom>
                <a:solidFill>
                  <a:srgbClr val="DDC6B5"/>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108" name="Freeform 117"/>
                <p:cNvSpPr>
                  <a:spLocks/>
                </p:cNvSpPr>
                <p:nvPr/>
              </p:nvSpPr>
              <p:spPr bwMode="auto">
                <a:xfrm>
                  <a:off x="2779" y="1846"/>
                  <a:ext cx="393" cy="432"/>
                </a:xfrm>
                <a:custGeom>
                  <a:avLst/>
                  <a:gdLst>
                    <a:gd name="T0" fmla="*/ 8 w 788"/>
                    <a:gd name="T1" fmla="*/ 38 h 863"/>
                    <a:gd name="T2" fmla="*/ 18 w 788"/>
                    <a:gd name="T3" fmla="*/ 34 h 863"/>
                    <a:gd name="T4" fmla="*/ 27 w 788"/>
                    <a:gd name="T5" fmla="*/ 31 h 863"/>
                    <a:gd name="T6" fmla="*/ 40 w 788"/>
                    <a:gd name="T7" fmla="*/ 28 h 863"/>
                    <a:gd name="T8" fmla="*/ 51 w 788"/>
                    <a:gd name="T9" fmla="*/ 25 h 863"/>
                    <a:gd name="T10" fmla="*/ 63 w 788"/>
                    <a:gd name="T11" fmla="*/ 22 h 863"/>
                    <a:gd name="T12" fmla="*/ 76 w 788"/>
                    <a:gd name="T13" fmla="*/ 19 h 863"/>
                    <a:gd name="T14" fmla="*/ 89 w 788"/>
                    <a:gd name="T15" fmla="*/ 16 h 863"/>
                    <a:gd name="T16" fmla="*/ 101 w 788"/>
                    <a:gd name="T17" fmla="*/ 13 h 863"/>
                    <a:gd name="T18" fmla="*/ 115 w 788"/>
                    <a:gd name="T19" fmla="*/ 11 h 863"/>
                    <a:gd name="T20" fmla="*/ 128 w 788"/>
                    <a:gd name="T21" fmla="*/ 9 h 863"/>
                    <a:gd name="T22" fmla="*/ 141 w 788"/>
                    <a:gd name="T23" fmla="*/ 7 h 863"/>
                    <a:gd name="T24" fmla="*/ 154 w 788"/>
                    <a:gd name="T25" fmla="*/ 5 h 863"/>
                    <a:gd name="T26" fmla="*/ 166 w 788"/>
                    <a:gd name="T27" fmla="*/ 3 h 863"/>
                    <a:gd name="T28" fmla="*/ 177 w 788"/>
                    <a:gd name="T29" fmla="*/ 2 h 863"/>
                    <a:gd name="T30" fmla="*/ 188 w 788"/>
                    <a:gd name="T31" fmla="*/ 1 h 863"/>
                    <a:gd name="T32" fmla="*/ 197 w 788"/>
                    <a:gd name="T33" fmla="*/ 0 h 863"/>
                    <a:gd name="T34" fmla="*/ 196 w 788"/>
                    <a:gd name="T35" fmla="*/ 25 h 863"/>
                    <a:gd name="T36" fmla="*/ 194 w 788"/>
                    <a:gd name="T37" fmla="*/ 48 h 863"/>
                    <a:gd name="T38" fmla="*/ 192 w 788"/>
                    <a:gd name="T39" fmla="*/ 71 h 863"/>
                    <a:gd name="T40" fmla="*/ 190 w 788"/>
                    <a:gd name="T41" fmla="*/ 92 h 863"/>
                    <a:gd name="T42" fmla="*/ 188 w 788"/>
                    <a:gd name="T43" fmla="*/ 114 h 863"/>
                    <a:gd name="T44" fmla="*/ 187 w 788"/>
                    <a:gd name="T45" fmla="*/ 136 h 863"/>
                    <a:gd name="T46" fmla="*/ 186 w 788"/>
                    <a:gd name="T47" fmla="*/ 160 h 863"/>
                    <a:gd name="T48" fmla="*/ 187 w 788"/>
                    <a:gd name="T49" fmla="*/ 184 h 863"/>
                    <a:gd name="T50" fmla="*/ 178 w 788"/>
                    <a:gd name="T51" fmla="*/ 186 h 863"/>
                    <a:gd name="T52" fmla="*/ 169 w 788"/>
                    <a:gd name="T53" fmla="*/ 189 h 863"/>
                    <a:gd name="T54" fmla="*/ 158 w 788"/>
                    <a:gd name="T55" fmla="*/ 192 h 863"/>
                    <a:gd name="T56" fmla="*/ 147 w 788"/>
                    <a:gd name="T57" fmla="*/ 195 h 863"/>
                    <a:gd name="T58" fmla="*/ 135 w 788"/>
                    <a:gd name="T59" fmla="*/ 199 h 863"/>
                    <a:gd name="T60" fmla="*/ 122 w 788"/>
                    <a:gd name="T61" fmla="*/ 202 h 863"/>
                    <a:gd name="T62" fmla="*/ 109 w 788"/>
                    <a:gd name="T63" fmla="*/ 205 h 863"/>
                    <a:gd name="T64" fmla="*/ 97 w 788"/>
                    <a:gd name="T65" fmla="*/ 208 h 863"/>
                    <a:gd name="T66" fmla="*/ 84 w 788"/>
                    <a:gd name="T67" fmla="*/ 211 h 863"/>
                    <a:gd name="T68" fmla="*/ 72 w 788"/>
                    <a:gd name="T69" fmla="*/ 213 h 863"/>
                    <a:gd name="T70" fmla="*/ 58 w 788"/>
                    <a:gd name="T71" fmla="*/ 215 h 863"/>
                    <a:gd name="T72" fmla="*/ 47 w 788"/>
                    <a:gd name="T73" fmla="*/ 216 h 863"/>
                    <a:gd name="T74" fmla="*/ 36 w 788"/>
                    <a:gd name="T75" fmla="*/ 216 h 863"/>
                    <a:gd name="T76" fmla="*/ 25 w 788"/>
                    <a:gd name="T77" fmla="*/ 216 h 863"/>
                    <a:gd name="T78" fmla="*/ 15 w 788"/>
                    <a:gd name="T79" fmla="*/ 215 h 863"/>
                    <a:gd name="T80" fmla="*/ 7 w 788"/>
                    <a:gd name="T81" fmla="*/ 212 h 863"/>
                    <a:gd name="T82" fmla="*/ 2 w 788"/>
                    <a:gd name="T83" fmla="*/ 169 h 863"/>
                    <a:gd name="T84" fmla="*/ 0 w 788"/>
                    <a:gd name="T85" fmla="*/ 127 h 863"/>
                    <a:gd name="T86" fmla="*/ 3 w 788"/>
                    <a:gd name="T87" fmla="*/ 83 h 863"/>
                    <a:gd name="T88" fmla="*/ 8 w 788"/>
                    <a:gd name="T89" fmla="*/ 38 h 86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788"/>
                    <a:gd name="T136" fmla="*/ 0 h 863"/>
                    <a:gd name="T137" fmla="*/ 788 w 788"/>
                    <a:gd name="T138" fmla="*/ 863 h 86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788" h="863">
                      <a:moveTo>
                        <a:pt x="32" y="150"/>
                      </a:moveTo>
                      <a:lnTo>
                        <a:pt x="71" y="136"/>
                      </a:lnTo>
                      <a:lnTo>
                        <a:pt x="111" y="124"/>
                      </a:lnTo>
                      <a:lnTo>
                        <a:pt x="157" y="111"/>
                      </a:lnTo>
                      <a:lnTo>
                        <a:pt x="204" y="99"/>
                      </a:lnTo>
                      <a:lnTo>
                        <a:pt x="253" y="87"/>
                      </a:lnTo>
                      <a:lnTo>
                        <a:pt x="303" y="76"/>
                      </a:lnTo>
                      <a:lnTo>
                        <a:pt x="355" y="64"/>
                      </a:lnTo>
                      <a:lnTo>
                        <a:pt x="407" y="52"/>
                      </a:lnTo>
                      <a:lnTo>
                        <a:pt x="461" y="42"/>
                      </a:lnTo>
                      <a:lnTo>
                        <a:pt x="512" y="33"/>
                      </a:lnTo>
                      <a:lnTo>
                        <a:pt x="564" y="25"/>
                      </a:lnTo>
                      <a:lnTo>
                        <a:pt x="613" y="17"/>
                      </a:lnTo>
                      <a:lnTo>
                        <a:pt x="662" y="12"/>
                      </a:lnTo>
                      <a:lnTo>
                        <a:pt x="707" y="7"/>
                      </a:lnTo>
                      <a:lnTo>
                        <a:pt x="749" y="1"/>
                      </a:lnTo>
                      <a:lnTo>
                        <a:pt x="788" y="0"/>
                      </a:lnTo>
                      <a:lnTo>
                        <a:pt x="781" y="97"/>
                      </a:lnTo>
                      <a:lnTo>
                        <a:pt x="773" y="192"/>
                      </a:lnTo>
                      <a:lnTo>
                        <a:pt x="765" y="281"/>
                      </a:lnTo>
                      <a:lnTo>
                        <a:pt x="758" y="367"/>
                      </a:lnTo>
                      <a:lnTo>
                        <a:pt x="749" y="454"/>
                      </a:lnTo>
                      <a:lnTo>
                        <a:pt x="746" y="544"/>
                      </a:lnTo>
                      <a:lnTo>
                        <a:pt x="744" y="638"/>
                      </a:lnTo>
                      <a:lnTo>
                        <a:pt x="746" y="735"/>
                      </a:lnTo>
                      <a:lnTo>
                        <a:pt x="712" y="744"/>
                      </a:lnTo>
                      <a:lnTo>
                        <a:pt x="674" y="756"/>
                      </a:lnTo>
                      <a:lnTo>
                        <a:pt x="631" y="767"/>
                      </a:lnTo>
                      <a:lnTo>
                        <a:pt x="586" y="779"/>
                      </a:lnTo>
                      <a:lnTo>
                        <a:pt x="539" y="793"/>
                      </a:lnTo>
                      <a:lnTo>
                        <a:pt x="490" y="806"/>
                      </a:lnTo>
                      <a:lnTo>
                        <a:pt x="438" y="818"/>
                      </a:lnTo>
                      <a:lnTo>
                        <a:pt x="387" y="830"/>
                      </a:lnTo>
                      <a:lnTo>
                        <a:pt x="335" y="842"/>
                      </a:lnTo>
                      <a:lnTo>
                        <a:pt x="285" y="850"/>
                      </a:lnTo>
                      <a:lnTo>
                        <a:pt x="234" y="857"/>
                      </a:lnTo>
                      <a:lnTo>
                        <a:pt x="187" y="862"/>
                      </a:lnTo>
                      <a:lnTo>
                        <a:pt x="141" y="863"/>
                      </a:lnTo>
                      <a:lnTo>
                        <a:pt x="99" y="862"/>
                      </a:lnTo>
                      <a:lnTo>
                        <a:pt x="62" y="857"/>
                      </a:lnTo>
                      <a:lnTo>
                        <a:pt x="29" y="848"/>
                      </a:lnTo>
                      <a:lnTo>
                        <a:pt x="7" y="675"/>
                      </a:lnTo>
                      <a:lnTo>
                        <a:pt x="0" y="505"/>
                      </a:lnTo>
                      <a:lnTo>
                        <a:pt x="10" y="331"/>
                      </a:lnTo>
                      <a:lnTo>
                        <a:pt x="32" y="150"/>
                      </a:lnTo>
                      <a:close/>
                    </a:path>
                  </a:pathLst>
                </a:custGeom>
                <a:solidFill>
                  <a:srgbClr val="E2CCBA"/>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109" name="Freeform 118"/>
                <p:cNvSpPr>
                  <a:spLocks/>
                </p:cNvSpPr>
                <p:nvPr/>
              </p:nvSpPr>
              <p:spPr bwMode="auto">
                <a:xfrm>
                  <a:off x="2781" y="1848"/>
                  <a:ext cx="379" cy="405"/>
                </a:xfrm>
                <a:custGeom>
                  <a:avLst/>
                  <a:gdLst>
                    <a:gd name="T0" fmla="*/ 8 w 756"/>
                    <a:gd name="T1" fmla="*/ 37 h 810"/>
                    <a:gd name="T2" fmla="*/ 16 w 756"/>
                    <a:gd name="T3" fmla="*/ 34 h 810"/>
                    <a:gd name="T4" fmla="*/ 26 w 756"/>
                    <a:gd name="T5" fmla="*/ 30 h 810"/>
                    <a:gd name="T6" fmla="*/ 37 w 756"/>
                    <a:gd name="T7" fmla="*/ 27 h 810"/>
                    <a:gd name="T8" fmla="*/ 48 w 756"/>
                    <a:gd name="T9" fmla="*/ 25 h 810"/>
                    <a:gd name="T10" fmla="*/ 60 w 756"/>
                    <a:gd name="T11" fmla="*/ 22 h 810"/>
                    <a:gd name="T12" fmla="*/ 72 w 756"/>
                    <a:gd name="T13" fmla="*/ 19 h 810"/>
                    <a:gd name="T14" fmla="*/ 85 w 756"/>
                    <a:gd name="T15" fmla="*/ 15 h 810"/>
                    <a:gd name="T16" fmla="*/ 98 w 756"/>
                    <a:gd name="T17" fmla="*/ 13 h 810"/>
                    <a:gd name="T18" fmla="*/ 111 w 756"/>
                    <a:gd name="T19" fmla="*/ 10 h 810"/>
                    <a:gd name="T20" fmla="*/ 124 w 756"/>
                    <a:gd name="T21" fmla="*/ 8 h 810"/>
                    <a:gd name="T22" fmla="*/ 136 w 756"/>
                    <a:gd name="T23" fmla="*/ 6 h 810"/>
                    <a:gd name="T24" fmla="*/ 148 w 756"/>
                    <a:gd name="T25" fmla="*/ 5 h 810"/>
                    <a:gd name="T26" fmla="*/ 159 w 756"/>
                    <a:gd name="T27" fmla="*/ 3 h 810"/>
                    <a:gd name="T28" fmla="*/ 170 w 756"/>
                    <a:gd name="T29" fmla="*/ 2 h 810"/>
                    <a:gd name="T30" fmla="*/ 180 w 756"/>
                    <a:gd name="T31" fmla="*/ 1 h 810"/>
                    <a:gd name="T32" fmla="*/ 190 w 756"/>
                    <a:gd name="T33" fmla="*/ 0 h 810"/>
                    <a:gd name="T34" fmla="*/ 188 w 756"/>
                    <a:gd name="T35" fmla="*/ 23 h 810"/>
                    <a:gd name="T36" fmla="*/ 186 w 756"/>
                    <a:gd name="T37" fmla="*/ 44 h 810"/>
                    <a:gd name="T38" fmla="*/ 184 w 756"/>
                    <a:gd name="T39" fmla="*/ 64 h 810"/>
                    <a:gd name="T40" fmla="*/ 182 w 756"/>
                    <a:gd name="T41" fmla="*/ 84 h 810"/>
                    <a:gd name="T42" fmla="*/ 180 w 756"/>
                    <a:gd name="T43" fmla="*/ 104 h 810"/>
                    <a:gd name="T44" fmla="*/ 179 w 756"/>
                    <a:gd name="T45" fmla="*/ 124 h 810"/>
                    <a:gd name="T46" fmla="*/ 178 w 756"/>
                    <a:gd name="T47" fmla="*/ 146 h 810"/>
                    <a:gd name="T48" fmla="*/ 179 w 756"/>
                    <a:gd name="T49" fmla="*/ 168 h 810"/>
                    <a:gd name="T50" fmla="*/ 171 w 756"/>
                    <a:gd name="T51" fmla="*/ 170 h 810"/>
                    <a:gd name="T52" fmla="*/ 161 w 756"/>
                    <a:gd name="T53" fmla="*/ 173 h 810"/>
                    <a:gd name="T54" fmla="*/ 151 w 756"/>
                    <a:gd name="T55" fmla="*/ 176 h 810"/>
                    <a:gd name="T56" fmla="*/ 140 w 756"/>
                    <a:gd name="T57" fmla="*/ 180 h 810"/>
                    <a:gd name="T58" fmla="*/ 129 w 756"/>
                    <a:gd name="T59" fmla="*/ 183 h 810"/>
                    <a:gd name="T60" fmla="*/ 117 w 756"/>
                    <a:gd name="T61" fmla="*/ 186 h 810"/>
                    <a:gd name="T62" fmla="*/ 105 w 756"/>
                    <a:gd name="T63" fmla="*/ 190 h 810"/>
                    <a:gd name="T64" fmla="*/ 92 w 756"/>
                    <a:gd name="T65" fmla="*/ 193 h 810"/>
                    <a:gd name="T66" fmla="*/ 80 w 756"/>
                    <a:gd name="T67" fmla="*/ 196 h 810"/>
                    <a:gd name="T68" fmla="*/ 68 w 756"/>
                    <a:gd name="T69" fmla="*/ 199 h 810"/>
                    <a:gd name="T70" fmla="*/ 56 w 756"/>
                    <a:gd name="T71" fmla="*/ 200 h 810"/>
                    <a:gd name="T72" fmla="*/ 45 w 756"/>
                    <a:gd name="T73" fmla="*/ 202 h 810"/>
                    <a:gd name="T74" fmla="*/ 34 w 756"/>
                    <a:gd name="T75" fmla="*/ 203 h 810"/>
                    <a:gd name="T76" fmla="*/ 24 w 756"/>
                    <a:gd name="T77" fmla="*/ 202 h 810"/>
                    <a:gd name="T78" fmla="*/ 15 w 756"/>
                    <a:gd name="T79" fmla="*/ 202 h 810"/>
                    <a:gd name="T80" fmla="*/ 7 w 756"/>
                    <a:gd name="T81" fmla="*/ 199 h 810"/>
                    <a:gd name="T82" fmla="*/ 2 w 756"/>
                    <a:gd name="T83" fmla="*/ 159 h 810"/>
                    <a:gd name="T84" fmla="*/ 0 w 756"/>
                    <a:gd name="T85" fmla="*/ 119 h 810"/>
                    <a:gd name="T86" fmla="*/ 2 w 756"/>
                    <a:gd name="T87" fmla="*/ 79 h 810"/>
                    <a:gd name="T88" fmla="*/ 8 w 756"/>
                    <a:gd name="T89" fmla="*/ 37 h 81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756"/>
                    <a:gd name="T136" fmla="*/ 0 h 810"/>
                    <a:gd name="T137" fmla="*/ 756 w 756"/>
                    <a:gd name="T138" fmla="*/ 810 h 81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756" h="810">
                      <a:moveTo>
                        <a:pt x="29" y="146"/>
                      </a:moveTo>
                      <a:lnTo>
                        <a:pt x="64" y="135"/>
                      </a:lnTo>
                      <a:lnTo>
                        <a:pt x="103" y="121"/>
                      </a:lnTo>
                      <a:lnTo>
                        <a:pt x="146" y="109"/>
                      </a:lnTo>
                      <a:lnTo>
                        <a:pt x="192" y="97"/>
                      </a:lnTo>
                      <a:lnTo>
                        <a:pt x="239" y="86"/>
                      </a:lnTo>
                      <a:lnTo>
                        <a:pt x="288" y="74"/>
                      </a:lnTo>
                      <a:lnTo>
                        <a:pt x="338" y="62"/>
                      </a:lnTo>
                      <a:lnTo>
                        <a:pt x="391" y="50"/>
                      </a:lnTo>
                      <a:lnTo>
                        <a:pt x="441" y="40"/>
                      </a:lnTo>
                      <a:lnTo>
                        <a:pt x="492" y="32"/>
                      </a:lnTo>
                      <a:lnTo>
                        <a:pt x="541" y="23"/>
                      </a:lnTo>
                      <a:lnTo>
                        <a:pt x="589" y="17"/>
                      </a:lnTo>
                      <a:lnTo>
                        <a:pt x="635" y="10"/>
                      </a:lnTo>
                      <a:lnTo>
                        <a:pt x="679" y="5"/>
                      </a:lnTo>
                      <a:lnTo>
                        <a:pt x="719" y="2"/>
                      </a:lnTo>
                      <a:lnTo>
                        <a:pt x="756" y="0"/>
                      </a:lnTo>
                      <a:lnTo>
                        <a:pt x="749" y="91"/>
                      </a:lnTo>
                      <a:lnTo>
                        <a:pt x="743" y="175"/>
                      </a:lnTo>
                      <a:lnTo>
                        <a:pt x="734" y="256"/>
                      </a:lnTo>
                      <a:lnTo>
                        <a:pt x="726" y="335"/>
                      </a:lnTo>
                      <a:lnTo>
                        <a:pt x="717" y="416"/>
                      </a:lnTo>
                      <a:lnTo>
                        <a:pt x="712" y="496"/>
                      </a:lnTo>
                      <a:lnTo>
                        <a:pt x="711" y="581"/>
                      </a:lnTo>
                      <a:lnTo>
                        <a:pt x="712" y="672"/>
                      </a:lnTo>
                      <a:lnTo>
                        <a:pt x="680" y="680"/>
                      </a:lnTo>
                      <a:lnTo>
                        <a:pt x="643" y="692"/>
                      </a:lnTo>
                      <a:lnTo>
                        <a:pt x="603" y="704"/>
                      </a:lnTo>
                      <a:lnTo>
                        <a:pt x="559" y="717"/>
                      </a:lnTo>
                      <a:lnTo>
                        <a:pt x="514" y="730"/>
                      </a:lnTo>
                      <a:lnTo>
                        <a:pt x="466" y="744"/>
                      </a:lnTo>
                      <a:lnTo>
                        <a:pt x="418" y="757"/>
                      </a:lnTo>
                      <a:lnTo>
                        <a:pt x="367" y="771"/>
                      </a:lnTo>
                      <a:lnTo>
                        <a:pt x="318" y="783"/>
                      </a:lnTo>
                      <a:lnTo>
                        <a:pt x="269" y="793"/>
                      </a:lnTo>
                      <a:lnTo>
                        <a:pt x="222" y="799"/>
                      </a:lnTo>
                      <a:lnTo>
                        <a:pt x="177" y="806"/>
                      </a:lnTo>
                      <a:lnTo>
                        <a:pt x="133" y="810"/>
                      </a:lnTo>
                      <a:lnTo>
                        <a:pt x="93" y="808"/>
                      </a:lnTo>
                      <a:lnTo>
                        <a:pt x="57" y="805"/>
                      </a:lnTo>
                      <a:lnTo>
                        <a:pt x="25" y="796"/>
                      </a:lnTo>
                      <a:lnTo>
                        <a:pt x="5" y="635"/>
                      </a:lnTo>
                      <a:lnTo>
                        <a:pt x="0" y="476"/>
                      </a:lnTo>
                      <a:lnTo>
                        <a:pt x="8" y="315"/>
                      </a:lnTo>
                      <a:lnTo>
                        <a:pt x="29" y="146"/>
                      </a:lnTo>
                      <a:close/>
                    </a:path>
                  </a:pathLst>
                </a:custGeom>
                <a:solidFill>
                  <a:srgbClr val="E5CEBF"/>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110" name="Freeform 119"/>
                <p:cNvSpPr>
                  <a:spLocks/>
                </p:cNvSpPr>
                <p:nvPr/>
              </p:nvSpPr>
              <p:spPr bwMode="auto">
                <a:xfrm>
                  <a:off x="2783" y="1850"/>
                  <a:ext cx="363" cy="378"/>
                </a:xfrm>
                <a:custGeom>
                  <a:avLst/>
                  <a:gdLst>
                    <a:gd name="T0" fmla="*/ 6 w 726"/>
                    <a:gd name="T1" fmla="*/ 37 h 756"/>
                    <a:gd name="T2" fmla="*/ 15 w 726"/>
                    <a:gd name="T3" fmla="*/ 34 h 756"/>
                    <a:gd name="T4" fmla="*/ 24 w 726"/>
                    <a:gd name="T5" fmla="*/ 30 h 756"/>
                    <a:gd name="T6" fmla="*/ 35 w 726"/>
                    <a:gd name="T7" fmla="*/ 27 h 756"/>
                    <a:gd name="T8" fmla="*/ 45 w 726"/>
                    <a:gd name="T9" fmla="*/ 24 h 756"/>
                    <a:gd name="T10" fmla="*/ 57 w 726"/>
                    <a:gd name="T11" fmla="*/ 21 h 756"/>
                    <a:gd name="T12" fmla="*/ 70 w 726"/>
                    <a:gd name="T13" fmla="*/ 19 h 756"/>
                    <a:gd name="T14" fmla="*/ 82 w 726"/>
                    <a:gd name="T15" fmla="*/ 15 h 756"/>
                    <a:gd name="T16" fmla="*/ 93 w 726"/>
                    <a:gd name="T17" fmla="*/ 12 h 756"/>
                    <a:gd name="T18" fmla="*/ 106 w 726"/>
                    <a:gd name="T19" fmla="*/ 11 h 756"/>
                    <a:gd name="T20" fmla="*/ 118 w 726"/>
                    <a:gd name="T21" fmla="*/ 8 h 756"/>
                    <a:gd name="T22" fmla="*/ 131 w 726"/>
                    <a:gd name="T23" fmla="*/ 6 h 756"/>
                    <a:gd name="T24" fmla="*/ 142 w 726"/>
                    <a:gd name="T25" fmla="*/ 3 h 756"/>
                    <a:gd name="T26" fmla="*/ 154 w 726"/>
                    <a:gd name="T27" fmla="*/ 3 h 756"/>
                    <a:gd name="T28" fmla="*/ 164 w 726"/>
                    <a:gd name="T29" fmla="*/ 1 h 756"/>
                    <a:gd name="T30" fmla="*/ 174 w 726"/>
                    <a:gd name="T31" fmla="*/ 1 h 756"/>
                    <a:gd name="T32" fmla="*/ 182 w 726"/>
                    <a:gd name="T33" fmla="*/ 0 h 756"/>
                    <a:gd name="T34" fmla="*/ 181 w 726"/>
                    <a:gd name="T35" fmla="*/ 21 h 756"/>
                    <a:gd name="T36" fmla="*/ 179 w 726"/>
                    <a:gd name="T37" fmla="*/ 41 h 756"/>
                    <a:gd name="T38" fmla="*/ 176 w 726"/>
                    <a:gd name="T39" fmla="*/ 58 h 756"/>
                    <a:gd name="T40" fmla="*/ 174 w 726"/>
                    <a:gd name="T41" fmla="*/ 77 h 756"/>
                    <a:gd name="T42" fmla="*/ 172 w 726"/>
                    <a:gd name="T43" fmla="*/ 95 h 756"/>
                    <a:gd name="T44" fmla="*/ 171 w 726"/>
                    <a:gd name="T45" fmla="*/ 112 h 756"/>
                    <a:gd name="T46" fmla="*/ 170 w 726"/>
                    <a:gd name="T47" fmla="*/ 132 h 756"/>
                    <a:gd name="T48" fmla="*/ 171 w 726"/>
                    <a:gd name="T49" fmla="*/ 153 h 756"/>
                    <a:gd name="T50" fmla="*/ 163 w 726"/>
                    <a:gd name="T51" fmla="*/ 155 h 756"/>
                    <a:gd name="T52" fmla="*/ 154 w 726"/>
                    <a:gd name="T53" fmla="*/ 158 h 756"/>
                    <a:gd name="T54" fmla="*/ 144 w 726"/>
                    <a:gd name="T55" fmla="*/ 161 h 756"/>
                    <a:gd name="T56" fmla="*/ 134 w 726"/>
                    <a:gd name="T57" fmla="*/ 165 h 756"/>
                    <a:gd name="T58" fmla="*/ 122 w 726"/>
                    <a:gd name="T59" fmla="*/ 168 h 756"/>
                    <a:gd name="T60" fmla="*/ 111 w 726"/>
                    <a:gd name="T61" fmla="*/ 172 h 756"/>
                    <a:gd name="T62" fmla="*/ 99 w 726"/>
                    <a:gd name="T63" fmla="*/ 175 h 756"/>
                    <a:gd name="T64" fmla="*/ 88 w 726"/>
                    <a:gd name="T65" fmla="*/ 178 h 756"/>
                    <a:gd name="T66" fmla="*/ 76 w 726"/>
                    <a:gd name="T67" fmla="*/ 182 h 756"/>
                    <a:gd name="T68" fmla="*/ 65 w 726"/>
                    <a:gd name="T69" fmla="*/ 184 h 756"/>
                    <a:gd name="T70" fmla="*/ 53 w 726"/>
                    <a:gd name="T71" fmla="*/ 187 h 756"/>
                    <a:gd name="T72" fmla="*/ 43 w 726"/>
                    <a:gd name="T73" fmla="*/ 189 h 756"/>
                    <a:gd name="T74" fmla="*/ 31 w 726"/>
                    <a:gd name="T75" fmla="*/ 189 h 756"/>
                    <a:gd name="T76" fmla="*/ 23 w 726"/>
                    <a:gd name="T77" fmla="*/ 189 h 756"/>
                    <a:gd name="T78" fmla="*/ 13 w 726"/>
                    <a:gd name="T79" fmla="*/ 189 h 756"/>
                    <a:gd name="T80" fmla="*/ 6 w 726"/>
                    <a:gd name="T81" fmla="*/ 187 h 756"/>
                    <a:gd name="T82" fmla="*/ 1 w 726"/>
                    <a:gd name="T83" fmla="*/ 149 h 756"/>
                    <a:gd name="T84" fmla="*/ 0 w 726"/>
                    <a:gd name="T85" fmla="*/ 112 h 756"/>
                    <a:gd name="T86" fmla="*/ 1 w 726"/>
                    <a:gd name="T87" fmla="*/ 76 h 756"/>
                    <a:gd name="T88" fmla="*/ 6 w 726"/>
                    <a:gd name="T89" fmla="*/ 37 h 75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726"/>
                    <a:gd name="T136" fmla="*/ 0 h 756"/>
                    <a:gd name="T137" fmla="*/ 726 w 726"/>
                    <a:gd name="T138" fmla="*/ 756 h 75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726" h="756">
                      <a:moveTo>
                        <a:pt x="27" y="145"/>
                      </a:moveTo>
                      <a:lnTo>
                        <a:pt x="61" y="133"/>
                      </a:lnTo>
                      <a:lnTo>
                        <a:pt x="98" y="121"/>
                      </a:lnTo>
                      <a:lnTo>
                        <a:pt x="138" y="110"/>
                      </a:lnTo>
                      <a:lnTo>
                        <a:pt x="182" y="96"/>
                      </a:lnTo>
                      <a:lnTo>
                        <a:pt x="228" y="84"/>
                      </a:lnTo>
                      <a:lnTo>
                        <a:pt x="277" y="73"/>
                      </a:lnTo>
                      <a:lnTo>
                        <a:pt x="325" y="62"/>
                      </a:lnTo>
                      <a:lnTo>
                        <a:pt x="374" y="51"/>
                      </a:lnTo>
                      <a:lnTo>
                        <a:pt x="425" y="41"/>
                      </a:lnTo>
                      <a:lnTo>
                        <a:pt x="474" y="32"/>
                      </a:lnTo>
                      <a:lnTo>
                        <a:pt x="522" y="24"/>
                      </a:lnTo>
                      <a:lnTo>
                        <a:pt x="568" y="15"/>
                      </a:lnTo>
                      <a:lnTo>
                        <a:pt x="613" y="10"/>
                      </a:lnTo>
                      <a:lnTo>
                        <a:pt x="654" y="5"/>
                      </a:lnTo>
                      <a:lnTo>
                        <a:pt x="693" y="2"/>
                      </a:lnTo>
                      <a:lnTo>
                        <a:pt x="726" y="0"/>
                      </a:lnTo>
                      <a:lnTo>
                        <a:pt x="721" y="84"/>
                      </a:lnTo>
                      <a:lnTo>
                        <a:pt x="713" y="162"/>
                      </a:lnTo>
                      <a:lnTo>
                        <a:pt x="704" y="234"/>
                      </a:lnTo>
                      <a:lnTo>
                        <a:pt x="696" y="305"/>
                      </a:lnTo>
                      <a:lnTo>
                        <a:pt x="687" y="377"/>
                      </a:lnTo>
                      <a:lnTo>
                        <a:pt x="682" y="450"/>
                      </a:lnTo>
                      <a:lnTo>
                        <a:pt x="679" y="527"/>
                      </a:lnTo>
                      <a:lnTo>
                        <a:pt x="681" y="611"/>
                      </a:lnTo>
                      <a:lnTo>
                        <a:pt x="650" y="620"/>
                      </a:lnTo>
                      <a:lnTo>
                        <a:pt x="615" y="630"/>
                      </a:lnTo>
                      <a:lnTo>
                        <a:pt x="576" y="643"/>
                      </a:lnTo>
                      <a:lnTo>
                        <a:pt x="534" y="657"/>
                      </a:lnTo>
                      <a:lnTo>
                        <a:pt x="490" y="670"/>
                      </a:lnTo>
                      <a:lnTo>
                        <a:pt x="445" y="685"/>
                      </a:lnTo>
                      <a:lnTo>
                        <a:pt x="398" y="699"/>
                      </a:lnTo>
                      <a:lnTo>
                        <a:pt x="351" y="712"/>
                      </a:lnTo>
                      <a:lnTo>
                        <a:pt x="303" y="726"/>
                      </a:lnTo>
                      <a:lnTo>
                        <a:pt x="258" y="736"/>
                      </a:lnTo>
                      <a:lnTo>
                        <a:pt x="213" y="746"/>
                      </a:lnTo>
                      <a:lnTo>
                        <a:pt x="169" y="753"/>
                      </a:lnTo>
                      <a:lnTo>
                        <a:pt x="127" y="756"/>
                      </a:lnTo>
                      <a:lnTo>
                        <a:pt x="90" y="756"/>
                      </a:lnTo>
                      <a:lnTo>
                        <a:pt x="54" y="753"/>
                      </a:lnTo>
                      <a:lnTo>
                        <a:pt x="24" y="746"/>
                      </a:lnTo>
                      <a:lnTo>
                        <a:pt x="5" y="596"/>
                      </a:lnTo>
                      <a:lnTo>
                        <a:pt x="0" y="450"/>
                      </a:lnTo>
                      <a:lnTo>
                        <a:pt x="7" y="302"/>
                      </a:lnTo>
                      <a:lnTo>
                        <a:pt x="27" y="145"/>
                      </a:lnTo>
                      <a:close/>
                    </a:path>
                  </a:pathLst>
                </a:custGeom>
                <a:solidFill>
                  <a:srgbClr val="EAD3C4"/>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111" name="Freeform 120"/>
                <p:cNvSpPr>
                  <a:spLocks/>
                </p:cNvSpPr>
                <p:nvPr/>
              </p:nvSpPr>
              <p:spPr bwMode="auto">
                <a:xfrm>
                  <a:off x="2798" y="1888"/>
                  <a:ext cx="537" cy="100"/>
                </a:xfrm>
                <a:custGeom>
                  <a:avLst/>
                  <a:gdLst>
                    <a:gd name="T0" fmla="*/ 0 w 1072"/>
                    <a:gd name="T1" fmla="*/ 40 h 199"/>
                    <a:gd name="T2" fmla="*/ 73 w 1072"/>
                    <a:gd name="T3" fmla="*/ 28 h 199"/>
                    <a:gd name="T4" fmla="*/ 194 w 1072"/>
                    <a:gd name="T5" fmla="*/ 11 h 199"/>
                    <a:gd name="T6" fmla="*/ 245 w 1072"/>
                    <a:gd name="T7" fmla="*/ 6 h 199"/>
                    <a:gd name="T8" fmla="*/ 269 w 1072"/>
                    <a:gd name="T9" fmla="*/ 0 h 199"/>
                    <a:gd name="T10" fmla="*/ 241 w 1072"/>
                    <a:gd name="T11" fmla="*/ 15 h 199"/>
                    <a:gd name="T12" fmla="*/ 13 w 1072"/>
                    <a:gd name="T13" fmla="*/ 49 h 199"/>
                    <a:gd name="T14" fmla="*/ 0 w 1072"/>
                    <a:gd name="T15" fmla="*/ 40 h 199"/>
                    <a:gd name="T16" fmla="*/ 0 60000 65536"/>
                    <a:gd name="T17" fmla="*/ 0 60000 65536"/>
                    <a:gd name="T18" fmla="*/ 0 60000 65536"/>
                    <a:gd name="T19" fmla="*/ 0 60000 65536"/>
                    <a:gd name="T20" fmla="*/ 0 60000 65536"/>
                    <a:gd name="T21" fmla="*/ 0 60000 65536"/>
                    <a:gd name="T22" fmla="*/ 0 60000 65536"/>
                    <a:gd name="T23" fmla="*/ 0 60000 65536"/>
                    <a:gd name="T24" fmla="*/ 0 w 1072"/>
                    <a:gd name="T25" fmla="*/ 0 h 199"/>
                    <a:gd name="T26" fmla="*/ 1072 w 1072"/>
                    <a:gd name="T27" fmla="*/ 199 h 19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72" h="199">
                      <a:moveTo>
                        <a:pt x="0" y="163"/>
                      </a:moveTo>
                      <a:lnTo>
                        <a:pt x="289" y="113"/>
                      </a:lnTo>
                      <a:lnTo>
                        <a:pt x="774" y="44"/>
                      </a:lnTo>
                      <a:lnTo>
                        <a:pt x="978" y="27"/>
                      </a:lnTo>
                      <a:lnTo>
                        <a:pt x="1072" y="0"/>
                      </a:lnTo>
                      <a:lnTo>
                        <a:pt x="961" y="61"/>
                      </a:lnTo>
                      <a:lnTo>
                        <a:pt x="52" y="199"/>
                      </a:lnTo>
                      <a:lnTo>
                        <a:pt x="0" y="163"/>
                      </a:lnTo>
                      <a:close/>
                    </a:path>
                  </a:pathLst>
                </a:custGeom>
                <a:solidFill>
                  <a:srgbClr val="5B6670"/>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112" name="Freeform 121"/>
                <p:cNvSpPr>
                  <a:spLocks/>
                </p:cNvSpPr>
                <p:nvPr/>
              </p:nvSpPr>
              <p:spPr bwMode="auto">
                <a:xfrm>
                  <a:off x="2808" y="1916"/>
                  <a:ext cx="471" cy="558"/>
                </a:xfrm>
                <a:custGeom>
                  <a:avLst/>
                  <a:gdLst>
                    <a:gd name="T0" fmla="*/ 235 w 941"/>
                    <a:gd name="T1" fmla="*/ 0 h 1116"/>
                    <a:gd name="T2" fmla="*/ 234 w 941"/>
                    <a:gd name="T3" fmla="*/ 63 h 1116"/>
                    <a:gd name="T4" fmla="*/ 234 w 941"/>
                    <a:gd name="T5" fmla="*/ 132 h 1116"/>
                    <a:gd name="T6" fmla="*/ 234 w 941"/>
                    <a:gd name="T7" fmla="*/ 203 h 1116"/>
                    <a:gd name="T8" fmla="*/ 236 w 941"/>
                    <a:gd name="T9" fmla="*/ 274 h 1116"/>
                    <a:gd name="T10" fmla="*/ 222 w 941"/>
                    <a:gd name="T11" fmla="*/ 276 h 1116"/>
                    <a:gd name="T12" fmla="*/ 207 w 941"/>
                    <a:gd name="T13" fmla="*/ 277 h 1116"/>
                    <a:gd name="T14" fmla="*/ 194 w 941"/>
                    <a:gd name="T15" fmla="*/ 278 h 1116"/>
                    <a:gd name="T16" fmla="*/ 179 w 941"/>
                    <a:gd name="T17" fmla="*/ 278 h 1116"/>
                    <a:gd name="T18" fmla="*/ 165 w 941"/>
                    <a:gd name="T19" fmla="*/ 279 h 1116"/>
                    <a:gd name="T20" fmla="*/ 151 w 941"/>
                    <a:gd name="T21" fmla="*/ 279 h 1116"/>
                    <a:gd name="T22" fmla="*/ 136 w 941"/>
                    <a:gd name="T23" fmla="*/ 279 h 1116"/>
                    <a:gd name="T24" fmla="*/ 122 w 941"/>
                    <a:gd name="T25" fmla="*/ 279 h 1116"/>
                    <a:gd name="T26" fmla="*/ 108 w 941"/>
                    <a:gd name="T27" fmla="*/ 279 h 1116"/>
                    <a:gd name="T28" fmla="*/ 93 w 941"/>
                    <a:gd name="T29" fmla="*/ 279 h 1116"/>
                    <a:gd name="T30" fmla="*/ 79 w 941"/>
                    <a:gd name="T31" fmla="*/ 278 h 1116"/>
                    <a:gd name="T32" fmla="*/ 65 w 941"/>
                    <a:gd name="T33" fmla="*/ 278 h 1116"/>
                    <a:gd name="T34" fmla="*/ 51 w 941"/>
                    <a:gd name="T35" fmla="*/ 278 h 1116"/>
                    <a:gd name="T36" fmla="*/ 37 w 941"/>
                    <a:gd name="T37" fmla="*/ 277 h 1116"/>
                    <a:gd name="T38" fmla="*/ 22 w 941"/>
                    <a:gd name="T39" fmla="*/ 277 h 1116"/>
                    <a:gd name="T40" fmla="*/ 8 w 941"/>
                    <a:gd name="T41" fmla="*/ 276 h 1116"/>
                    <a:gd name="T42" fmla="*/ 4 w 941"/>
                    <a:gd name="T43" fmla="*/ 240 h 1116"/>
                    <a:gd name="T44" fmla="*/ 2 w 941"/>
                    <a:gd name="T45" fmla="*/ 206 h 1116"/>
                    <a:gd name="T46" fmla="*/ 0 w 941"/>
                    <a:gd name="T47" fmla="*/ 174 h 1116"/>
                    <a:gd name="T48" fmla="*/ 0 w 941"/>
                    <a:gd name="T49" fmla="*/ 143 h 1116"/>
                    <a:gd name="T50" fmla="*/ 2 w 941"/>
                    <a:gd name="T51" fmla="*/ 114 h 1116"/>
                    <a:gd name="T52" fmla="*/ 3 w 941"/>
                    <a:gd name="T53" fmla="*/ 85 h 1116"/>
                    <a:gd name="T54" fmla="*/ 6 w 941"/>
                    <a:gd name="T55" fmla="*/ 57 h 1116"/>
                    <a:gd name="T56" fmla="*/ 8 w 941"/>
                    <a:gd name="T57" fmla="*/ 29 h 1116"/>
                    <a:gd name="T58" fmla="*/ 22 w 941"/>
                    <a:gd name="T59" fmla="*/ 26 h 1116"/>
                    <a:gd name="T60" fmla="*/ 36 w 941"/>
                    <a:gd name="T61" fmla="*/ 23 h 1116"/>
                    <a:gd name="T62" fmla="*/ 50 w 941"/>
                    <a:gd name="T63" fmla="*/ 21 h 1116"/>
                    <a:gd name="T64" fmla="*/ 64 w 941"/>
                    <a:gd name="T65" fmla="*/ 18 h 1116"/>
                    <a:gd name="T66" fmla="*/ 79 w 941"/>
                    <a:gd name="T67" fmla="*/ 17 h 1116"/>
                    <a:gd name="T68" fmla="*/ 93 w 941"/>
                    <a:gd name="T69" fmla="*/ 14 h 1116"/>
                    <a:gd name="T70" fmla="*/ 107 w 941"/>
                    <a:gd name="T71" fmla="*/ 12 h 1116"/>
                    <a:gd name="T72" fmla="*/ 121 w 941"/>
                    <a:gd name="T73" fmla="*/ 10 h 1116"/>
                    <a:gd name="T74" fmla="*/ 135 w 941"/>
                    <a:gd name="T75" fmla="*/ 9 h 1116"/>
                    <a:gd name="T76" fmla="*/ 150 w 941"/>
                    <a:gd name="T77" fmla="*/ 6 h 1116"/>
                    <a:gd name="T78" fmla="*/ 164 w 941"/>
                    <a:gd name="T79" fmla="*/ 5 h 1116"/>
                    <a:gd name="T80" fmla="*/ 178 w 941"/>
                    <a:gd name="T81" fmla="*/ 3 h 1116"/>
                    <a:gd name="T82" fmla="*/ 193 w 941"/>
                    <a:gd name="T83" fmla="*/ 2 h 1116"/>
                    <a:gd name="T84" fmla="*/ 207 w 941"/>
                    <a:gd name="T85" fmla="*/ 1 h 1116"/>
                    <a:gd name="T86" fmla="*/ 221 w 941"/>
                    <a:gd name="T87" fmla="*/ 1 h 1116"/>
                    <a:gd name="T88" fmla="*/ 235 w 941"/>
                    <a:gd name="T89" fmla="*/ 0 h 111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941"/>
                    <a:gd name="T136" fmla="*/ 0 h 1116"/>
                    <a:gd name="T137" fmla="*/ 941 w 941"/>
                    <a:gd name="T138" fmla="*/ 1116 h 111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941" h="1116">
                      <a:moveTo>
                        <a:pt x="940" y="0"/>
                      </a:moveTo>
                      <a:lnTo>
                        <a:pt x="935" y="252"/>
                      </a:lnTo>
                      <a:lnTo>
                        <a:pt x="933" y="528"/>
                      </a:lnTo>
                      <a:lnTo>
                        <a:pt x="935" y="814"/>
                      </a:lnTo>
                      <a:lnTo>
                        <a:pt x="941" y="1095"/>
                      </a:lnTo>
                      <a:lnTo>
                        <a:pt x="886" y="1102"/>
                      </a:lnTo>
                      <a:lnTo>
                        <a:pt x="828" y="1107"/>
                      </a:lnTo>
                      <a:lnTo>
                        <a:pt x="773" y="1111"/>
                      </a:lnTo>
                      <a:lnTo>
                        <a:pt x="716" y="1112"/>
                      </a:lnTo>
                      <a:lnTo>
                        <a:pt x="658" y="1116"/>
                      </a:lnTo>
                      <a:lnTo>
                        <a:pt x="601" y="1116"/>
                      </a:lnTo>
                      <a:lnTo>
                        <a:pt x="544" y="1116"/>
                      </a:lnTo>
                      <a:lnTo>
                        <a:pt x="487" y="1116"/>
                      </a:lnTo>
                      <a:lnTo>
                        <a:pt x="429" y="1114"/>
                      </a:lnTo>
                      <a:lnTo>
                        <a:pt x="372" y="1114"/>
                      </a:lnTo>
                      <a:lnTo>
                        <a:pt x="315" y="1112"/>
                      </a:lnTo>
                      <a:lnTo>
                        <a:pt x="259" y="1111"/>
                      </a:lnTo>
                      <a:lnTo>
                        <a:pt x="202" y="1109"/>
                      </a:lnTo>
                      <a:lnTo>
                        <a:pt x="145" y="1107"/>
                      </a:lnTo>
                      <a:lnTo>
                        <a:pt x="87" y="1106"/>
                      </a:lnTo>
                      <a:lnTo>
                        <a:pt x="32" y="1104"/>
                      </a:lnTo>
                      <a:lnTo>
                        <a:pt x="15" y="961"/>
                      </a:lnTo>
                      <a:lnTo>
                        <a:pt x="5" y="824"/>
                      </a:lnTo>
                      <a:lnTo>
                        <a:pt x="0" y="696"/>
                      </a:lnTo>
                      <a:lnTo>
                        <a:pt x="0" y="574"/>
                      </a:lnTo>
                      <a:lnTo>
                        <a:pt x="5" y="456"/>
                      </a:lnTo>
                      <a:lnTo>
                        <a:pt x="12" y="341"/>
                      </a:lnTo>
                      <a:lnTo>
                        <a:pt x="22" y="228"/>
                      </a:lnTo>
                      <a:lnTo>
                        <a:pt x="32" y="116"/>
                      </a:lnTo>
                      <a:lnTo>
                        <a:pt x="87" y="106"/>
                      </a:lnTo>
                      <a:lnTo>
                        <a:pt x="143" y="94"/>
                      </a:lnTo>
                      <a:lnTo>
                        <a:pt x="199" y="84"/>
                      </a:lnTo>
                      <a:lnTo>
                        <a:pt x="256" y="75"/>
                      </a:lnTo>
                      <a:lnTo>
                        <a:pt x="313" y="65"/>
                      </a:lnTo>
                      <a:lnTo>
                        <a:pt x="369" y="57"/>
                      </a:lnTo>
                      <a:lnTo>
                        <a:pt x="426" y="48"/>
                      </a:lnTo>
                      <a:lnTo>
                        <a:pt x="483" y="40"/>
                      </a:lnTo>
                      <a:lnTo>
                        <a:pt x="540" y="33"/>
                      </a:lnTo>
                      <a:lnTo>
                        <a:pt x="598" y="26"/>
                      </a:lnTo>
                      <a:lnTo>
                        <a:pt x="655" y="20"/>
                      </a:lnTo>
                      <a:lnTo>
                        <a:pt x="712" y="15"/>
                      </a:lnTo>
                      <a:lnTo>
                        <a:pt x="770" y="10"/>
                      </a:lnTo>
                      <a:lnTo>
                        <a:pt x="827" y="6"/>
                      </a:lnTo>
                      <a:lnTo>
                        <a:pt x="882" y="3"/>
                      </a:lnTo>
                      <a:lnTo>
                        <a:pt x="940" y="0"/>
                      </a:lnTo>
                      <a:close/>
                    </a:path>
                  </a:pathLst>
                </a:custGeom>
                <a:solidFill>
                  <a:srgbClr val="006D96"/>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113" name="Freeform 122"/>
                <p:cNvSpPr>
                  <a:spLocks/>
                </p:cNvSpPr>
                <p:nvPr/>
              </p:nvSpPr>
              <p:spPr bwMode="auto">
                <a:xfrm>
                  <a:off x="2815" y="1928"/>
                  <a:ext cx="451" cy="535"/>
                </a:xfrm>
                <a:custGeom>
                  <a:avLst/>
                  <a:gdLst>
                    <a:gd name="T0" fmla="*/ 226 w 901"/>
                    <a:gd name="T1" fmla="*/ 0 h 1069"/>
                    <a:gd name="T2" fmla="*/ 225 w 901"/>
                    <a:gd name="T3" fmla="*/ 61 h 1069"/>
                    <a:gd name="T4" fmla="*/ 225 w 901"/>
                    <a:gd name="T5" fmla="*/ 126 h 1069"/>
                    <a:gd name="T6" fmla="*/ 225 w 901"/>
                    <a:gd name="T7" fmla="*/ 193 h 1069"/>
                    <a:gd name="T8" fmla="*/ 226 w 901"/>
                    <a:gd name="T9" fmla="*/ 260 h 1069"/>
                    <a:gd name="T10" fmla="*/ 212 w 901"/>
                    <a:gd name="T11" fmla="*/ 263 h 1069"/>
                    <a:gd name="T12" fmla="*/ 199 w 901"/>
                    <a:gd name="T13" fmla="*/ 264 h 1069"/>
                    <a:gd name="T14" fmla="*/ 186 w 901"/>
                    <a:gd name="T15" fmla="*/ 265 h 1069"/>
                    <a:gd name="T16" fmla="*/ 172 w 901"/>
                    <a:gd name="T17" fmla="*/ 266 h 1069"/>
                    <a:gd name="T18" fmla="*/ 159 w 901"/>
                    <a:gd name="T19" fmla="*/ 267 h 1069"/>
                    <a:gd name="T20" fmla="*/ 145 w 901"/>
                    <a:gd name="T21" fmla="*/ 268 h 1069"/>
                    <a:gd name="T22" fmla="*/ 131 w 901"/>
                    <a:gd name="T23" fmla="*/ 268 h 1069"/>
                    <a:gd name="T24" fmla="*/ 118 w 901"/>
                    <a:gd name="T25" fmla="*/ 268 h 1069"/>
                    <a:gd name="T26" fmla="*/ 104 w 901"/>
                    <a:gd name="T27" fmla="*/ 268 h 1069"/>
                    <a:gd name="T28" fmla="*/ 91 w 901"/>
                    <a:gd name="T29" fmla="*/ 267 h 1069"/>
                    <a:gd name="T30" fmla="*/ 77 w 901"/>
                    <a:gd name="T31" fmla="*/ 267 h 1069"/>
                    <a:gd name="T32" fmla="*/ 63 w 901"/>
                    <a:gd name="T33" fmla="*/ 266 h 1069"/>
                    <a:gd name="T34" fmla="*/ 50 w 901"/>
                    <a:gd name="T35" fmla="*/ 265 h 1069"/>
                    <a:gd name="T36" fmla="*/ 36 w 901"/>
                    <a:gd name="T37" fmla="*/ 264 h 1069"/>
                    <a:gd name="T38" fmla="*/ 23 w 901"/>
                    <a:gd name="T39" fmla="*/ 263 h 1069"/>
                    <a:gd name="T40" fmla="*/ 9 w 901"/>
                    <a:gd name="T41" fmla="*/ 263 h 1069"/>
                    <a:gd name="T42" fmla="*/ 5 w 901"/>
                    <a:gd name="T43" fmla="*/ 228 h 1069"/>
                    <a:gd name="T44" fmla="*/ 2 w 901"/>
                    <a:gd name="T45" fmla="*/ 196 h 1069"/>
                    <a:gd name="T46" fmla="*/ 0 w 901"/>
                    <a:gd name="T47" fmla="*/ 166 h 1069"/>
                    <a:gd name="T48" fmla="*/ 0 w 901"/>
                    <a:gd name="T49" fmla="*/ 137 h 1069"/>
                    <a:gd name="T50" fmla="*/ 2 w 901"/>
                    <a:gd name="T51" fmla="*/ 108 h 1069"/>
                    <a:gd name="T52" fmla="*/ 4 w 901"/>
                    <a:gd name="T53" fmla="*/ 82 h 1069"/>
                    <a:gd name="T54" fmla="*/ 6 w 901"/>
                    <a:gd name="T55" fmla="*/ 55 h 1069"/>
                    <a:gd name="T56" fmla="*/ 9 w 901"/>
                    <a:gd name="T57" fmla="*/ 28 h 1069"/>
                    <a:gd name="T58" fmla="*/ 22 w 901"/>
                    <a:gd name="T59" fmla="*/ 25 h 1069"/>
                    <a:gd name="T60" fmla="*/ 36 w 901"/>
                    <a:gd name="T61" fmla="*/ 22 h 1069"/>
                    <a:gd name="T62" fmla="*/ 49 w 901"/>
                    <a:gd name="T63" fmla="*/ 19 h 1069"/>
                    <a:gd name="T64" fmla="*/ 63 w 901"/>
                    <a:gd name="T65" fmla="*/ 17 h 1069"/>
                    <a:gd name="T66" fmla="*/ 76 w 901"/>
                    <a:gd name="T67" fmla="*/ 14 h 1069"/>
                    <a:gd name="T68" fmla="*/ 90 w 901"/>
                    <a:gd name="T69" fmla="*/ 12 h 1069"/>
                    <a:gd name="T70" fmla="*/ 103 w 901"/>
                    <a:gd name="T71" fmla="*/ 10 h 1069"/>
                    <a:gd name="T72" fmla="*/ 117 w 901"/>
                    <a:gd name="T73" fmla="*/ 8 h 1069"/>
                    <a:gd name="T74" fmla="*/ 131 w 901"/>
                    <a:gd name="T75" fmla="*/ 7 h 1069"/>
                    <a:gd name="T76" fmla="*/ 144 w 901"/>
                    <a:gd name="T77" fmla="*/ 5 h 1069"/>
                    <a:gd name="T78" fmla="*/ 158 w 901"/>
                    <a:gd name="T79" fmla="*/ 4 h 1069"/>
                    <a:gd name="T80" fmla="*/ 171 w 901"/>
                    <a:gd name="T81" fmla="*/ 3 h 1069"/>
                    <a:gd name="T82" fmla="*/ 185 w 901"/>
                    <a:gd name="T83" fmla="*/ 2 h 1069"/>
                    <a:gd name="T84" fmla="*/ 199 w 901"/>
                    <a:gd name="T85" fmla="*/ 2 h 1069"/>
                    <a:gd name="T86" fmla="*/ 212 w 901"/>
                    <a:gd name="T87" fmla="*/ 1 h 1069"/>
                    <a:gd name="T88" fmla="*/ 226 w 901"/>
                    <a:gd name="T89" fmla="*/ 0 h 106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901"/>
                    <a:gd name="T136" fmla="*/ 0 h 1069"/>
                    <a:gd name="T137" fmla="*/ 901 w 901"/>
                    <a:gd name="T138" fmla="*/ 1069 h 106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901" h="1069">
                      <a:moveTo>
                        <a:pt x="901" y="0"/>
                      </a:moveTo>
                      <a:lnTo>
                        <a:pt x="900" y="241"/>
                      </a:lnTo>
                      <a:lnTo>
                        <a:pt x="898" y="501"/>
                      </a:lnTo>
                      <a:lnTo>
                        <a:pt x="898" y="772"/>
                      </a:lnTo>
                      <a:lnTo>
                        <a:pt x="901" y="1040"/>
                      </a:lnTo>
                      <a:lnTo>
                        <a:pt x="847" y="1049"/>
                      </a:lnTo>
                      <a:lnTo>
                        <a:pt x="795" y="1054"/>
                      </a:lnTo>
                      <a:lnTo>
                        <a:pt x="741" y="1060"/>
                      </a:lnTo>
                      <a:lnTo>
                        <a:pt x="687" y="1064"/>
                      </a:lnTo>
                      <a:lnTo>
                        <a:pt x="634" y="1067"/>
                      </a:lnTo>
                      <a:lnTo>
                        <a:pt x="578" y="1069"/>
                      </a:lnTo>
                      <a:lnTo>
                        <a:pt x="524" y="1069"/>
                      </a:lnTo>
                      <a:lnTo>
                        <a:pt x="470" y="1069"/>
                      </a:lnTo>
                      <a:lnTo>
                        <a:pt x="415" y="1069"/>
                      </a:lnTo>
                      <a:lnTo>
                        <a:pt x="361" y="1067"/>
                      </a:lnTo>
                      <a:lnTo>
                        <a:pt x="307" y="1065"/>
                      </a:lnTo>
                      <a:lnTo>
                        <a:pt x="251" y="1062"/>
                      </a:lnTo>
                      <a:lnTo>
                        <a:pt x="197" y="1059"/>
                      </a:lnTo>
                      <a:lnTo>
                        <a:pt x="143" y="1055"/>
                      </a:lnTo>
                      <a:lnTo>
                        <a:pt x="90" y="1052"/>
                      </a:lnTo>
                      <a:lnTo>
                        <a:pt x="36" y="1049"/>
                      </a:lnTo>
                      <a:lnTo>
                        <a:pt x="17" y="912"/>
                      </a:lnTo>
                      <a:lnTo>
                        <a:pt x="5" y="784"/>
                      </a:lnTo>
                      <a:lnTo>
                        <a:pt x="0" y="661"/>
                      </a:lnTo>
                      <a:lnTo>
                        <a:pt x="0" y="545"/>
                      </a:lnTo>
                      <a:lnTo>
                        <a:pt x="5" y="432"/>
                      </a:lnTo>
                      <a:lnTo>
                        <a:pt x="14" y="325"/>
                      </a:lnTo>
                      <a:lnTo>
                        <a:pt x="24" y="217"/>
                      </a:lnTo>
                      <a:lnTo>
                        <a:pt x="36" y="109"/>
                      </a:lnTo>
                      <a:lnTo>
                        <a:pt x="88" y="97"/>
                      </a:lnTo>
                      <a:lnTo>
                        <a:pt x="142" y="86"/>
                      </a:lnTo>
                      <a:lnTo>
                        <a:pt x="196" y="76"/>
                      </a:lnTo>
                      <a:lnTo>
                        <a:pt x="250" y="65"/>
                      </a:lnTo>
                      <a:lnTo>
                        <a:pt x="303" y="55"/>
                      </a:lnTo>
                      <a:lnTo>
                        <a:pt x="357" y="47"/>
                      </a:lnTo>
                      <a:lnTo>
                        <a:pt x="411" y="40"/>
                      </a:lnTo>
                      <a:lnTo>
                        <a:pt x="467" y="32"/>
                      </a:lnTo>
                      <a:lnTo>
                        <a:pt x="521" y="27"/>
                      </a:lnTo>
                      <a:lnTo>
                        <a:pt x="575" y="20"/>
                      </a:lnTo>
                      <a:lnTo>
                        <a:pt x="630" y="15"/>
                      </a:lnTo>
                      <a:lnTo>
                        <a:pt x="684" y="12"/>
                      </a:lnTo>
                      <a:lnTo>
                        <a:pt x="738" y="6"/>
                      </a:lnTo>
                      <a:lnTo>
                        <a:pt x="794" y="5"/>
                      </a:lnTo>
                      <a:lnTo>
                        <a:pt x="847" y="1"/>
                      </a:lnTo>
                      <a:lnTo>
                        <a:pt x="901" y="0"/>
                      </a:lnTo>
                      <a:close/>
                    </a:path>
                  </a:pathLst>
                </a:custGeom>
                <a:solidFill>
                  <a:srgbClr val="00709E"/>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114" name="Freeform 123"/>
                <p:cNvSpPr>
                  <a:spLocks/>
                </p:cNvSpPr>
                <p:nvPr/>
              </p:nvSpPr>
              <p:spPr bwMode="auto">
                <a:xfrm>
                  <a:off x="2822" y="1940"/>
                  <a:ext cx="429" cy="512"/>
                </a:xfrm>
                <a:custGeom>
                  <a:avLst/>
                  <a:gdLst>
                    <a:gd name="T0" fmla="*/ 215 w 860"/>
                    <a:gd name="T1" fmla="*/ 0 h 1024"/>
                    <a:gd name="T2" fmla="*/ 215 w 860"/>
                    <a:gd name="T3" fmla="*/ 57 h 1024"/>
                    <a:gd name="T4" fmla="*/ 215 w 860"/>
                    <a:gd name="T5" fmla="*/ 119 h 1024"/>
                    <a:gd name="T6" fmla="*/ 215 w 860"/>
                    <a:gd name="T7" fmla="*/ 183 h 1024"/>
                    <a:gd name="T8" fmla="*/ 215 w 860"/>
                    <a:gd name="T9" fmla="*/ 247 h 1024"/>
                    <a:gd name="T10" fmla="*/ 203 w 860"/>
                    <a:gd name="T11" fmla="*/ 249 h 1024"/>
                    <a:gd name="T12" fmla="*/ 190 w 860"/>
                    <a:gd name="T13" fmla="*/ 251 h 1024"/>
                    <a:gd name="T14" fmla="*/ 178 w 860"/>
                    <a:gd name="T15" fmla="*/ 252 h 1024"/>
                    <a:gd name="T16" fmla="*/ 165 w 860"/>
                    <a:gd name="T17" fmla="*/ 253 h 1024"/>
                    <a:gd name="T18" fmla="*/ 152 w 860"/>
                    <a:gd name="T19" fmla="*/ 254 h 1024"/>
                    <a:gd name="T20" fmla="*/ 139 w 860"/>
                    <a:gd name="T21" fmla="*/ 255 h 1024"/>
                    <a:gd name="T22" fmla="*/ 125 w 860"/>
                    <a:gd name="T23" fmla="*/ 256 h 1024"/>
                    <a:gd name="T24" fmla="*/ 112 w 860"/>
                    <a:gd name="T25" fmla="*/ 256 h 1024"/>
                    <a:gd name="T26" fmla="*/ 101 w 860"/>
                    <a:gd name="T27" fmla="*/ 255 h 1024"/>
                    <a:gd name="T28" fmla="*/ 87 w 860"/>
                    <a:gd name="T29" fmla="*/ 255 h 1024"/>
                    <a:gd name="T30" fmla="*/ 74 w 860"/>
                    <a:gd name="T31" fmla="*/ 254 h 1024"/>
                    <a:gd name="T32" fmla="*/ 61 w 860"/>
                    <a:gd name="T33" fmla="*/ 253 h 1024"/>
                    <a:gd name="T34" fmla="*/ 49 w 860"/>
                    <a:gd name="T35" fmla="*/ 253 h 1024"/>
                    <a:gd name="T36" fmla="*/ 36 w 860"/>
                    <a:gd name="T37" fmla="*/ 251 h 1024"/>
                    <a:gd name="T38" fmla="*/ 23 w 860"/>
                    <a:gd name="T39" fmla="*/ 250 h 1024"/>
                    <a:gd name="T40" fmla="*/ 10 w 860"/>
                    <a:gd name="T41" fmla="*/ 248 h 1024"/>
                    <a:gd name="T42" fmla="*/ 5 w 860"/>
                    <a:gd name="T43" fmla="*/ 216 h 1024"/>
                    <a:gd name="T44" fmla="*/ 2 w 860"/>
                    <a:gd name="T45" fmla="*/ 186 h 1024"/>
                    <a:gd name="T46" fmla="*/ 1 w 860"/>
                    <a:gd name="T47" fmla="*/ 157 h 1024"/>
                    <a:gd name="T48" fmla="*/ 0 w 860"/>
                    <a:gd name="T49" fmla="*/ 129 h 1024"/>
                    <a:gd name="T50" fmla="*/ 2 w 860"/>
                    <a:gd name="T51" fmla="*/ 102 h 1024"/>
                    <a:gd name="T52" fmla="*/ 3 w 860"/>
                    <a:gd name="T53" fmla="*/ 77 h 1024"/>
                    <a:gd name="T54" fmla="*/ 7 w 860"/>
                    <a:gd name="T55" fmla="*/ 51 h 1024"/>
                    <a:gd name="T56" fmla="*/ 10 w 860"/>
                    <a:gd name="T57" fmla="*/ 26 h 1024"/>
                    <a:gd name="T58" fmla="*/ 23 w 860"/>
                    <a:gd name="T59" fmla="*/ 22 h 1024"/>
                    <a:gd name="T60" fmla="*/ 36 w 860"/>
                    <a:gd name="T61" fmla="*/ 19 h 1024"/>
                    <a:gd name="T62" fmla="*/ 48 w 860"/>
                    <a:gd name="T63" fmla="*/ 16 h 1024"/>
                    <a:gd name="T64" fmla="*/ 60 w 860"/>
                    <a:gd name="T65" fmla="*/ 14 h 1024"/>
                    <a:gd name="T66" fmla="*/ 74 w 860"/>
                    <a:gd name="T67" fmla="*/ 11 h 1024"/>
                    <a:gd name="T68" fmla="*/ 87 w 860"/>
                    <a:gd name="T69" fmla="*/ 9 h 1024"/>
                    <a:gd name="T70" fmla="*/ 99 w 860"/>
                    <a:gd name="T71" fmla="*/ 7 h 1024"/>
                    <a:gd name="T72" fmla="*/ 112 w 860"/>
                    <a:gd name="T73" fmla="*/ 6 h 1024"/>
                    <a:gd name="T74" fmla="*/ 125 w 860"/>
                    <a:gd name="T75" fmla="*/ 4 h 1024"/>
                    <a:gd name="T76" fmla="*/ 138 w 860"/>
                    <a:gd name="T77" fmla="*/ 3 h 1024"/>
                    <a:gd name="T78" fmla="*/ 151 w 860"/>
                    <a:gd name="T79" fmla="*/ 2 h 1024"/>
                    <a:gd name="T80" fmla="*/ 164 w 860"/>
                    <a:gd name="T81" fmla="*/ 1 h 1024"/>
                    <a:gd name="T82" fmla="*/ 177 w 860"/>
                    <a:gd name="T83" fmla="*/ 1 h 1024"/>
                    <a:gd name="T84" fmla="*/ 190 w 860"/>
                    <a:gd name="T85" fmla="*/ 1 h 1024"/>
                    <a:gd name="T86" fmla="*/ 203 w 860"/>
                    <a:gd name="T87" fmla="*/ 1 h 1024"/>
                    <a:gd name="T88" fmla="*/ 215 w 860"/>
                    <a:gd name="T89" fmla="*/ 0 h 102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860"/>
                    <a:gd name="T136" fmla="*/ 0 h 1024"/>
                    <a:gd name="T137" fmla="*/ 860 w 860"/>
                    <a:gd name="T138" fmla="*/ 1024 h 102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860" h="1024">
                      <a:moveTo>
                        <a:pt x="860" y="0"/>
                      </a:moveTo>
                      <a:lnTo>
                        <a:pt x="860" y="229"/>
                      </a:lnTo>
                      <a:lnTo>
                        <a:pt x="860" y="478"/>
                      </a:lnTo>
                      <a:lnTo>
                        <a:pt x="860" y="734"/>
                      </a:lnTo>
                      <a:lnTo>
                        <a:pt x="860" y="989"/>
                      </a:lnTo>
                      <a:lnTo>
                        <a:pt x="810" y="997"/>
                      </a:lnTo>
                      <a:lnTo>
                        <a:pt x="759" y="1005"/>
                      </a:lnTo>
                      <a:lnTo>
                        <a:pt x="709" y="1010"/>
                      </a:lnTo>
                      <a:lnTo>
                        <a:pt x="657" y="1015"/>
                      </a:lnTo>
                      <a:lnTo>
                        <a:pt x="606" y="1019"/>
                      </a:lnTo>
                      <a:lnTo>
                        <a:pt x="554" y="1022"/>
                      </a:lnTo>
                      <a:lnTo>
                        <a:pt x="503" y="1024"/>
                      </a:lnTo>
                      <a:lnTo>
                        <a:pt x="451" y="1024"/>
                      </a:lnTo>
                      <a:lnTo>
                        <a:pt x="401" y="1022"/>
                      </a:lnTo>
                      <a:lnTo>
                        <a:pt x="348" y="1021"/>
                      </a:lnTo>
                      <a:lnTo>
                        <a:pt x="296" y="1019"/>
                      </a:lnTo>
                      <a:lnTo>
                        <a:pt x="246" y="1015"/>
                      </a:lnTo>
                      <a:lnTo>
                        <a:pt x="193" y="1012"/>
                      </a:lnTo>
                      <a:lnTo>
                        <a:pt x="143" y="1007"/>
                      </a:lnTo>
                      <a:lnTo>
                        <a:pt x="91" y="1002"/>
                      </a:lnTo>
                      <a:lnTo>
                        <a:pt x="40" y="995"/>
                      </a:lnTo>
                      <a:lnTo>
                        <a:pt x="20" y="866"/>
                      </a:lnTo>
                      <a:lnTo>
                        <a:pt x="7" y="744"/>
                      </a:lnTo>
                      <a:lnTo>
                        <a:pt x="1" y="628"/>
                      </a:lnTo>
                      <a:lnTo>
                        <a:pt x="0" y="517"/>
                      </a:lnTo>
                      <a:lnTo>
                        <a:pt x="5" y="411"/>
                      </a:lnTo>
                      <a:lnTo>
                        <a:pt x="13" y="308"/>
                      </a:lnTo>
                      <a:lnTo>
                        <a:pt x="27" y="206"/>
                      </a:lnTo>
                      <a:lnTo>
                        <a:pt x="40" y="105"/>
                      </a:lnTo>
                      <a:lnTo>
                        <a:pt x="91" y="91"/>
                      </a:lnTo>
                      <a:lnTo>
                        <a:pt x="141" y="78"/>
                      </a:lnTo>
                      <a:lnTo>
                        <a:pt x="192" y="66"/>
                      </a:lnTo>
                      <a:lnTo>
                        <a:pt x="242" y="56"/>
                      </a:lnTo>
                      <a:lnTo>
                        <a:pt x="293" y="47"/>
                      </a:lnTo>
                      <a:lnTo>
                        <a:pt x="345" y="39"/>
                      </a:lnTo>
                      <a:lnTo>
                        <a:pt x="396" y="31"/>
                      </a:lnTo>
                      <a:lnTo>
                        <a:pt x="448" y="24"/>
                      </a:lnTo>
                      <a:lnTo>
                        <a:pt x="500" y="19"/>
                      </a:lnTo>
                      <a:lnTo>
                        <a:pt x="551" y="14"/>
                      </a:lnTo>
                      <a:lnTo>
                        <a:pt x="603" y="10"/>
                      </a:lnTo>
                      <a:lnTo>
                        <a:pt x="655" y="7"/>
                      </a:lnTo>
                      <a:lnTo>
                        <a:pt x="705" y="5"/>
                      </a:lnTo>
                      <a:lnTo>
                        <a:pt x="758" y="2"/>
                      </a:lnTo>
                      <a:lnTo>
                        <a:pt x="810" y="2"/>
                      </a:lnTo>
                      <a:lnTo>
                        <a:pt x="860" y="0"/>
                      </a:lnTo>
                      <a:close/>
                    </a:path>
                  </a:pathLst>
                </a:custGeom>
                <a:solidFill>
                  <a:srgbClr val="0072A8"/>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115" name="Freeform 124"/>
                <p:cNvSpPr>
                  <a:spLocks/>
                </p:cNvSpPr>
                <p:nvPr/>
              </p:nvSpPr>
              <p:spPr bwMode="auto">
                <a:xfrm>
                  <a:off x="2829" y="1952"/>
                  <a:ext cx="411" cy="488"/>
                </a:xfrm>
                <a:custGeom>
                  <a:avLst/>
                  <a:gdLst>
                    <a:gd name="T0" fmla="*/ 204 w 826"/>
                    <a:gd name="T1" fmla="*/ 0 h 978"/>
                    <a:gd name="T2" fmla="*/ 205 w 826"/>
                    <a:gd name="T3" fmla="*/ 55 h 978"/>
                    <a:gd name="T4" fmla="*/ 206 w 826"/>
                    <a:gd name="T5" fmla="*/ 114 h 978"/>
                    <a:gd name="T6" fmla="*/ 206 w 826"/>
                    <a:gd name="T7" fmla="*/ 174 h 978"/>
                    <a:gd name="T8" fmla="*/ 205 w 826"/>
                    <a:gd name="T9" fmla="*/ 234 h 978"/>
                    <a:gd name="T10" fmla="*/ 193 w 826"/>
                    <a:gd name="T11" fmla="*/ 236 h 978"/>
                    <a:gd name="T12" fmla="*/ 181 w 826"/>
                    <a:gd name="T13" fmla="*/ 239 h 978"/>
                    <a:gd name="T14" fmla="*/ 169 w 826"/>
                    <a:gd name="T15" fmla="*/ 240 h 978"/>
                    <a:gd name="T16" fmla="*/ 156 w 826"/>
                    <a:gd name="T17" fmla="*/ 242 h 978"/>
                    <a:gd name="T18" fmla="*/ 145 w 826"/>
                    <a:gd name="T19" fmla="*/ 243 h 978"/>
                    <a:gd name="T20" fmla="*/ 132 w 826"/>
                    <a:gd name="T21" fmla="*/ 244 h 978"/>
                    <a:gd name="T22" fmla="*/ 120 w 826"/>
                    <a:gd name="T23" fmla="*/ 244 h 978"/>
                    <a:gd name="T24" fmla="*/ 108 w 826"/>
                    <a:gd name="T25" fmla="*/ 245 h 978"/>
                    <a:gd name="T26" fmla="*/ 96 w 826"/>
                    <a:gd name="T27" fmla="*/ 244 h 978"/>
                    <a:gd name="T28" fmla="*/ 83 w 826"/>
                    <a:gd name="T29" fmla="*/ 244 h 978"/>
                    <a:gd name="T30" fmla="*/ 71 w 826"/>
                    <a:gd name="T31" fmla="*/ 244 h 978"/>
                    <a:gd name="T32" fmla="*/ 59 w 826"/>
                    <a:gd name="T33" fmla="*/ 242 h 978"/>
                    <a:gd name="T34" fmla="*/ 47 w 826"/>
                    <a:gd name="T35" fmla="*/ 241 h 978"/>
                    <a:gd name="T36" fmla="*/ 35 w 826"/>
                    <a:gd name="T37" fmla="*/ 240 h 978"/>
                    <a:gd name="T38" fmla="*/ 23 w 826"/>
                    <a:gd name="T39" fmla="*/ 238 h 978"/>
                    <a:gd name="T40" fmla="*/ 11 w 826"/>
                    <a:gd name="T41" fmla="*/ 236 h 978"/>
                    <a:gd name="T42" fmla="*/ 5 w 826"/>
                    <a:gd name="T43" fmla="*/ 205 h 978"/>
                    <a:gd name="T44" fmla="*/ 1 w 826"/>
                    <a:gd name="T45" fmla="*/ 176 h 978"/>
                    <a:gd name="T46" fmla="*/ 0 w 826"/>
                    <a:gd name="T47" fmla="*/ 149 h 978"/>
                    <a:gd name="T48" fmla="*/ 0 w 826"/>
                    <a:gd name="T49" fmla="*/ 122 h 978"/>
                    <a:gd name="T50" fmla="*/ 1 w 826"/>
                    <a:gd name="T51" fmla="*/ 98 h 978"/>
                    <a:gd name="T52" fmla="*/ 3 w 826"/>
                    <a:gd name="T53" fmla="*/ 73 h 978"/>
                    <a:gd name="T54" fmla="*/ 6 w 826"/>
                    <a:gd name="T55" fmla="*/ 49 h 978"/>
                    <a:gd name="T56" fmla="*/ 11 w 826"/>
                    <a:gd name="T57" fmla="*/ 25 h 978"/>
                    <a:gd name="T58" fmla="*/ 22 w 826"/>
                    <a:gd name="T59" fmla="*/ 21 h 978"/>
                    <a:gd name="T60" fmla="*/ 35 w 826"/>
                    <a:gd name="T61" fmla="*/ 18 h 978"/>
                    <a:gd name="T62" fmla="*/ 46 w 826"/>
                    <a:gd name="T63" fmla="*/ 15 h 978"/>
                    <a:gd name="T64" fmla="*/ 59 w 826"/>
                    <a:gd name="T65" fmla="*/ 12 h 978"/>
                    <a:gd name="T66" fmla="*/ 71 w 826"/>
                    <a:gd name="T67" fmla="*/ 10 h 978"/>
                    <a:gd name="T68" fmla="*/ 83 w 826"/>
                    <a:gd name="T69" fmla="*/ 8 h 978"/>
                    <a:gd name="T70" fmla="*/ 95 w 826"/>
                    <a:gd name="T71" fmla="*/ 6 h 978"/>
                    <a:gd name="T72" fmla="*/ 107 w 826"/>
                    <a:gd name="T73" fmla="*/ 5 h 978"/>
                    <a:gd name="T74" fmla="*/ 119 w 826"/>
                    <a:gd name="T75" fmla="*/ 4 h 978"/>
                    <a:gd name="T76" fmla="*/ 131 w 826"/>
                    <a:gd name="T77" fmla="*/ 2 h 978"/>
                    <a:gd name="T78" fmla="*/ 143 w 826"/>
                    <a:gd name="T79" fmla="*/ 2 h 978"/>
                    <a:gd name="T80" fmla="*/ 156 w 826"/>
                    <a:gd name="T81" fmla="*/ 1 h 978"/>
                    <a:gd name="T82" fmla="*/ 168 w 826"/>
                    <a:gd name="T83" fmla="*/ 1 h 978"/>
                    <a:gd name="T84" fmla="*/ 180 w 826"/>
                    <a:gd name="T85" fmla="*/ 0 h 978"/>
                    <a:gd name="T86" fmla="*/ 192 w 826"/>
                    <a:gd name="T87" fmla="*/ 0 h 978"/>
                    <a:gd name="T88" fmla="*/ 204 w 826"/>
                    <a:gd name="T89" fmla="*/ 0 h 97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826"/>
                    <a:gd name="T136" fmla="*/ 0 h 978"/>
                    <a:gd name="T137" fmla="*/ 826 w 826"/>
                    <a:gd name="T138" fmla="*/ 978 h 97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826" h="978">
                      <a:moveTo>
                        <a:pt x="820" y="0"/>
                      </a:moveTo>
                      <a:lnTo>
                        <a:pt x="824" y="217"/>
                      </a:lnTo>
                      <a:lnTo>
                        <a:pt x="826" y="453"/>
                      </a:lnTo>
                      <a:lnTo>
                        <a:pt x="826" y="695"/>
                      </a:lnTo>
                      <a:lnTo>
                        <a:pt x="822" y="934"/>
                      </a:lnTo>
                      <a:lnTo>
                        <a:pt x="775" y="944"/>
                      </a:lnTo>
                      <a:lnTo>
                        <a:pt x="726" y="953"/>
                      </a:lnTo>
                      <a:lnTo>
                        <a:pt x="677" y="960"/>
                      </a:lnTo>
                      <a:lnTo>
                        <a:pt x="628" y="966"/>
                      </a:lnTo>
                      <a:lnTo>
                        <a:pt x="581" y="971"/>
                      </a:lnTo>
                      <a:lnTo>
                        <a:pt x="532" y="975"/>
                      </a:lnTo>
                      <a:lnTo>
                        <a:pt x="482" y="976"/>
                      </a:lnTo>
                      <a:lnTo>
                        <a:pt x="433" y="978"/>
                      </a:lnTo>
                      <a:lnTo>
                        <a:pt x="384" y="976"/>
                      </a:lnTo>
                      <a:lnTo>
                        <a:pt x="335" y="975"/>
                      </a:lnTo>
                      <a:lnTo>
                        <a:pt x="287" y="973"/>
                      </a:lnTo>
                      <a:lnTo>
                        <a:pt x="238" y="968"/>
                      </a:lnTo>
                      <a:lnTo>
                        <a:pt x="189" y="963"/>
                      </a:lnTo>
                      <a:lnTo>
                        <a:pt x="140" y="958"/>
                      </a:lnTo>
                      <a:lnTo>
                        <a:pt x="93" y="949"/>
                      </a:lnTo>
                      <a:lnTo>
                        <a:pt x="44" y="941"/>
                      </a:lnTo>
                      <a:lnTo>
                        <a:pt x="22" y="818"/>
                      </a:lnTo>
                      <a:lnTo>
                        <a:pt x="7" y="704"/>
                      </a:lnTo>
                      <a:lnTo>
                        <a:pt x="0" y="594"/>
                      </a:lnTo>
                      <a:lnTo>
                        <a:pt x="0" y="490"/>
                      </a:lnTo>
                      <a:lnTo>
                        <a:pt x="5" y="389"/>
                      </a:lnTo>
                      <a:lnTo>
                        <a:pt x="14" y="291"/>
                      </a:lnTo>
                      <a:lnTo>
                        <a:pt x="27" y="195"/>
                      </a:lnTo>
                      <a:lnTo>
                        <a:pt x="44" y="99"/>
                      </a:lnTo>
                      <a:lnTo>
                        <a:pt x="91" y="84"/>
                      </a:lnTo>
                      <a:lnTo>
                        <a:pt x="140" y="71"/>
                      </a:lnTo>
                      <a:lnTo>
                        <a:pt x="187" y="59"/>
                      </a:lnTo>
                      <a:lnTo>
                        <a:pt x="236" y="47"/>
                      </a:lnTo>
                      <a:lnTo>
                        <a:pt x="285" y="39"/>
                      </a:lnTo>
                      <a:lnTo>
                        <a:pt x="332" y="30"/>
                      </a:lnTo>
                      <a:lnTo>
                        <a:pt x="381" y="23"/>
                      </a:lnTo>
                      <a:lnTo>
                        <a:pt x="430" y="17"/>
                      </a:lnTo>
                      <a:lnTo>
                        <a:pt x="479" y="13"/>
                      </a:lnTo>
                      <a:lnTo>
                        <a:pt x="527" y="8"/>
                      </a:lnTo>
                      <a:lnTo>
                        <a:pt x="576" y="5"/>
                      </a:lnTo>
                      <a:lnTo>
                        <a:pt x="627" y="3"/>
                      </a:lnTo>
                      <a:lnTo>
                        <a:pt x="674" y="2"/>
                      </a:lnTo>
                      <a:lnTo>
                        <a:pt x="723" y="0"/>
                      </a:lnTo>
                      <a:lnTo>
                        <a:pt x="772" y="0"/>
                      </a:lnTo>
                      <a:lnTo>
                        <a:pt x="820" y="0"/>
                      </a:lnTo>
                      <a:close/>
                    </a:path>
                  </a:pathLst>
                </a:custGeom>
                <a:solidFill>
                  <a:srgbClr val="0075AF"/>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116" name="Freeform 125"/>
                <p:cNvSpPr>
                  <a:spLocks/>
                </p:cNvSpPr>
                <p:nvPr/>
              </p:nvSpPr>
              <p:spPr bwMode="auto">
                <a:xfrm>
                  <a:off x="2835" y="1963"/>
                  <a:ext cx="395" cy="465"/>
                </a:xfrm>
                <a:custGeom>
                  <a:avLst/>
                  <a:gdLst>
                    <a:gd name="T0" fmla="*/ 195 w 790"/>
                    <a:gd name="T1" fmla="*/ 1 h 932"/>
                    <a:gd name="T2" fmla="*/ 197 w 790"/>
                    <a:gd name="T3" fmla="*/ 53 h 932"/>
                    <a:gd name="T4" fmla="*/ 198 w 790"/>
                    <a:gd name="T5" fmla="*/ 108 h 932"/>
                    <a:gd name="T6" fmla="*/ 197 w 790"/>
                    <a:gd name="T7" fmla="*/ 164 h 932"/>
                    <a:gd name="T8" fmla="*/ 196 w 790"/>
                    <a:gd name="T9" fmla="*/ 221 h 932"/>
                    <a:gd name="T10" fmla="*/ 184 w 790"/>
                    <a:gd name="T11" fmla="*/ 224 h 932"/>
                    <a:gd name="T12" fmla="*/ 173 w 790"/>
                    <a:gd name="T13" fmla="*/ 226 h 932"/>
                    <a:gd name="T14" fmla="*/ 162 w 790"/>
                    <a:gd name="T15" fmla="*/ 228 h 932"/>
                    <a:gd name="T16" fmla="*/ 150 w 790"/>
                    <a:gd name="T17" fmla="*/ 230 h 932"/>
                    <a:gd name="T18" fmla="*/ 139 w 790"/>
                    <a:gd name="T19" fmla="*/ 232 h 932"/>
                    <a:gd name="T20" fmla="*/ 126 w 790"/>
                    <a:gd name="T21" fmla="*/ 233 h 932"/>
                    <a:gd name="T22" fmla="*/ 115 w 790"/>
                    <a:gd name="T23" fmla="*/ 233 h 932"/>
                    <a:gd name="T24" fmla="*/ 104 w 790"/>
                    <a:gd name="T25" fmla="*/ 233 h 932"/>
                    <a:gd name="T26" fmla="*/ 93 w 790"/>
                    <a:gd name="T27" fmla="*/ 233 h 932"/>
                    <a:gd name="T28" fmla="*/ 81 w 790"/>
                    <a:gd name="T29" fmla="*/ 233 h 932"/>
                    <a:gd name="T30" fmla="*/ 69 w 790"/>
                    <a:gd name="T31" fmla="*/ 232 h 932"/>
                    <a:gd name="T32" fmla="*/ 57 w 790"/>
                    <a:gd name="T33" fmla="*/ 231 h 932"/>
                    <a:gd name="T34" fmla="*/ 47 w 790"/>
                    <a:gd name="T35" fmla="*/ 230 h 932"/>
                    <a:gd name="T36" fmla="*/ 35 w 790"/>
                    <a:gd name="T37" fmla="*/ 228 h 932"/>
                    <a:gd name="T38" fmla="*/ 24 w 790"/>
                    <a:gd name="T39" fmla="*/ 225 h 932"/>
                    <a:gd name="T40" fmla="*/ 12 w 790"/>
                    <a:gd name="T41" fmla="*/ 223 h 932"/>
                    <a:gd name="T42" fmla="*/ 6 w 790"/>
                    <a:gd name="T43" fmla="*/ 194 h 932"/>
                    <a:gd name="T44" fmla="*/ 2 w 790"/>
                    <a:gd name="T45" fmla="*/ 167 h 932"/>
                    <a:gd name="T46" fmla="*/ 0 w 790"/>
                    <a:gd name="T47" fmla="*/ 141 h 932"/>
                    <a:gd name="T48" fmla="*/ 0 w 790"/>
                    <a:gd name="T49" fmla="*/ 116 h 932"/>
                    <a:gd name="T50" fmla="*/ 2 w 790"/>
                    <a:gd name="T51" fmla="*/ 93 h 932"/>
                    <a:gd name="T52" fmla="*/ 3 w 790"/>
                    <a:gd name="T53" fmla="*/ 70 h 932"/>
                    <a:gd name="T54" fmla="*/ 7 w 790"/>
                    <a:gd name="T55" fmla="*/ 47 h 932"/>
                    <a:gd name="T56" fmla="*/ 12 w 790"/>
                    <a:gd name="T57" fmla="*/ 24 h 932"/>
                    <a:gd name="T58" fmla="*/ 24 w 790"/>
                    <a:gd name="T59" fmla="*/ 20 h 932"/>
                    <a:gd name="T60" fmla="*/ 35 w 790"/>
                    <a:gd name="T61" fmla="*/ 16 h 932"/>
                    <a:gd name="T62" fmla="*/ 46 w 790"/>
                    <a:gd name="T63" fmla="*/ 13 h 932"/>
                    <a:gd name="T64" fmla="*/ 57 w 790"/>
                    <a:gd name="T65" fmla="*/ 10 h 932"/>
                    <a:gd name="T66" fmla="*/ 69 w 790"/>
                    <a:gd name="T67" fmla="*/ 8 h 932"/>
                    <a:gd name="T68" fmla="*/ 80 w 790"/>
                    <a:gd name="T69" fmla="*/ 6 h 932"/>
                    <a:gd name="T70" fmla="*/ 92 w 790"/>
                    <a:gd name="T71" fmla="*/ 5 h 932"/>
                    <a:gd name="T72" fmla="*/ 103 w 790"/>
                    <a:gd name="T73" fmla="*/ 3 h 932"/>
                    <a:gd name="T74" fmla="*/ 114 w 790"/>
                    <a:gd name="T75" fmla="*/ 2 h 932"/>
                    <a:gd name="T76" fmla="*/ 126 w 790"/>
                    <a:gd name="T77" fmla="*/ 2 h 932"/>
                    <a:gd name="T78" fmla="*/ 138 w 790"/>
                    <a:gd name="T79" fmla="*/ 1 h 932"/>
                    <a:gd name="T80" fmla="*/ 149 w 790"/>
                    <a:gd name="T81" fmla="*/ 1 h 932"/>
                    <a:gd name="T82" fmla="*/ 161 w 790"/>
                    <a:gd name="T83" fmla="*/ 0 h 932"/>
                    <a:gd name="T84" fmla="*/ 173 w 790"/>
                    <a:gd name="T85" fmla="*/ 0 h 932"/>
                    <a:gd name="T86" fmla="*/ 184 w 790"/>
                    <a:gd name="T87" fmla="*/ 1 h 932"/>
                    <a:gd name="T88" fmla="*/ 195 w 790"/>
                    <a:gd name="T89" fmla="*/ 1 h 93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790"/>
                    <a:gd name="T136" fmla="*/ 0 h 932"/>
                    <a:gd name="T137" fmla="*/ 790 w 790"/>
                    <a:gd name="T138" fmla="*/ 932 h 93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790" h="932">
                      <a:moveTo>
                        <a:pt x="780" y="1"/>
                      </a:moveTo>
                      <a:lnTo>
                        <a:pt x="788" y="209"/>
                      </a:lnTo>
                      <a:lnTo>
                        <a:pt x="790" y="429"/>
                      </a:lnTo>
                      <a:lnTo>
                        <a:pt x="788" y="656"/>
                      </a:lnTo>
                      <a:lnTo>
                        <a:pt x="781" y="882"/>
                      </a:lnTo>
                      <a:lnTo>
                        <a:pt x="736" y="894"/>
                      </a:lnTo>
                      <a:lnTo>
                        <a:pt x="690" y="904"/>
                      </a:lnTo>
                      <a:lnTo>
                        <a:pt x="645" y="912"/>
                      </a:lnTo>
                      <a:lnTo>
                        <a:pt x="599" y="919"/>
                      </a:lnTo>
                      <a:lnTo>
                        <a:pt x="554" y="926"/>
                      </a:lnTo>
                      <a:lnTo>
                        <a:pt x="507" y="929"/>
                      </a:lnTo>
                      <a:lnTo>
                        <a:pt x="461" y="932"/>
                      </a:lnTo>
                      <a:lnTo>
                        <a:pt x="416" y="932"/>
                      </a:lnTo>
                      <a:lnTo>
                        <a:pt x="369" y="932"/>
                      </a:lnTo>
                      <a:lnTo>
                        <a:pt x="323" y="931"/>
                      </a:lnTo>
                      <a:lnTo>
                        <a:pt x="276" y="927"/>
                      </a:lnTo>
                      <a:lnTo>
                        <a:pt x="230" y="922"/>
                      </a:lnTo>
                      <a:lnTo>
                        <a:pt x="185" y="917"/>
                      </a:lnTo>
                      <a:lnTo>
                        <a:pt x="140" y="909"/>
                      </a:lnTo>
                      <a:lnTo>
                        <a:pt x="94" y="899"/>
                      </a:lnTo>
                      <a:lnTo>
                        <a:pt x="49" y="889"/>
                      </a:lnTo>
                      <a:lnTo>
                        <a:pt x="23" y="774"/>
                      </a:lnTo>
                      <a:lnTo>
                        <a:pt x="8" y="665"/>
                      </a:lnTo>
                      <a:lnTo>
                        <a:pt x="0" y="562"/>
                      </a:lnTo>
                      <a:lnTo>
                        <a:pt x="0" y="464"/>
                      </a:lnTo>
                      <a:lnTo>
                        <a:pt x="5" y="370"/>
                      </a:lnTo>
                      <a:lnTo>
                        <a:pt x="15" y="278"/>
                      </a:lnTo>
                      <a:lnTo>
                        <a:pt x="30" y="187"/>
                      </a:lnTo>
                      <a:lnTo>
                        <a:pt x="49" y="96"/>
                      </a:lnTo>
                      <a:lnTo>
                        <a:pt x="94" y="79"/>
                      </a:lnTo>
                      <a:lnTo>
                        <a:pt x="138" y="64"/>
                      </a:lnTo>
                      <a:lnTo>
                        <a:pt x="183" y="52"/>
                      </a:lnTo>
                      <a:lnTo>
                        <a:pt x="229" y="40"/>
                      </a:lnTo>
                      <a:lnTo>
                        <a:pt x="274" y="32"/>
                      </a:lnTo>
                      <a:lnTo>
                        <a:pt x="320" y="23"/>
                      </a:lnTo>
                      <a:lnTo>
                        <a:pt x="367" y="17"/>
                      </a:lnTo>
                      <a:lnTo>
                        <a:pt x="412" y="12"/>
                      </a:lnTo>
                      <a:lnTo>
                        <a:pt x="458" y="7"/>
                      </a:lnTo>
                      <a:lnTo>
                        <a:pt x="505" y="5"/>
                      </a:lnTo>
                      <a:lnTo>
                        <a:pt x="550" y="1"/>
                      </a:lnTo>
                      <a:lnTo>
                        <a:pt x="596" y="1"/>
                      </a:lnTo>
                      <a:lnTo>
                        <a:pt x="643" y="0"/>
                      </a:lnTo>
                      <a:lnTo>
                        <a:pt x="689" y="0"/>
                      </a:lnTo>
                      <a:lnTo>
                        <a:pt x="734" y="1"/>
                      </a:lnTo>
                      <a:lnTo>
                        <a:pt x="780" y="1"/>
                      </a:lnTo>
                      <a:close/>
                    </a:path>
                  </a:pathLst>
                </a:custGeom>
                <a:solidFill>
                  <a:srgbClr val="0A77BA"/>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117" name="Freeform 126"/>
                <p:cNvSpPr>
                  <a:spLocks/>
                </p:cNvSpPr>
                <p:nvPr/>
              </p:nvSpPr>
              <p:spPr bwMode="auto">
                <a:xfrm>
                  <a:off x="2842" y="1973"/>
                  <a:ext cx="377" cy="446"/>
                </a:xfrm>
                <a:custGeom>
                  <a:avLst/>
                  <a:gdLst>
                    <a:gd name="T0" fmla="*/ 185 w 753"/>
                    <a:gd name="T1" fmla="*/ 2 h 892"/>
                    <a:gd name="T2" fmla="*/ 188 w 753"/>
                    <a:gd name="T3" fmla="*/ 50 h 892"/>
                    <a:gd name="T4" fmla="*/ 189 w 753"/>
                    <a:gd name="T5" fmla="*/ 103 h 892"/>
                    <a:gd name="T6" fmla="*/ 188 w 753"/>
                    <a:gd name="T7" fmla="*/ 156 h 892"/>
                    <a:gd name="T8" fmla="*/ 186 w 753"/>
                    <a:gd name="T9" fmla="*/ 209 h 892"/>
                    <a:gd name="T10" fmla="*/ 175 w 753"/>
                    <a:gd name="T11" fmla="*/ 212 h 892"/>
                    <a:gd name="T12" fmla="*/ 164 w 753"/>
                    <a:gd name="T13" fmla="*/ 215 h 892"/>
                    <a:gd name="T14" fmla="*/ 154 w 753"/>
                    <a:gd name="T15" fmla="*/ 217 h 892"/>
                    <a:gd name="T16" fmla="*/ 143 w 753"/>
                    <a:gd name="T17" fmla="*/ 219 h 892"/>
                    <a:gd name="T18" fmla="*/ 132 w 753"/>
                    <a:gd name="T19" fmla="*/ 221 h 892"/>
                    <a:gd name="T20" fmla="*/ 121 w 753"/>
                    <a:gd name="T21" fmla="*/ 222 h 892"/>
                    <a:gd name="T22" fmla="*/ 111 w 753"/>
                    <a:gd name="T23" fmla="*/ 223 h 892"/>
                    <a:gd name="T24" fmla="*/ 100 w 753"/>
                    <a:gd name="T25" fmla="*/ 223 h 892"/>
                    <a:gd name="T26" fmla="*/ 89 w 753"/>
                    <a:gd name="T27" fmla="*/ 223 h 892"/>
                    <a:gd name="T28" fmla="*/ 78 w 753"/>
                    <a:gd name="T29" fmla="*/ 223 h 892"/>
                    <a:gd name="T30" fmla="*/ 67 w 753"/>
                    <a:gd name="T31" fmla="*/ 222 h 892"/>
                    <a:gd name="T32" fmla="*/ 56 w 753"/>
                    <a:gd name="T33" fmla="*/ 220 h 892"/>
                    <a:gd name="T34" fmla="*/ 46 w 753"/>
                    <a:gd name="T35" fmla="*/ 219 h 892"/>
                    <a:gd name="T36" fmla="*/ 35 w 753"/>
                    <a:gd name="T37" fmla="*/ 216 h 892"/>
                    <a:gd name="T38" fmla="*/ 24 w 753"/>
                    <a:gd name="T39" fmla="*/ 214 h 892"/>
                    <a:gd name="T40" fmla="*/ 14 w 753"/>
                    <a:gd name="T41" fmla="*/ 210 h 892"/>
                    <a:gd name="T42" fmla="*/ 7 w 753"/>
                    <a:gd name="T43" fmla="*/ 183 h 892"/>
                    <a:gd name="T44" fmla="*/ 3 w 753"/>
                    <a:gd name="T45" fmla="*/ 158 h 892"/>
                    <a:gd name="T46" fmla="*/ 1 w 753"/>
                    <a:gd name="T47" fmla="*/ 133 h 892"/>
                    <a:gd name="T48" fmla="*/ 0 w 753"/>
                    <a:gd name="T49" fmla="*/ 110 h 892"/>
                    <a:gd name="T50" fmla="*/ 2 w 753"/>
                    <a:gd name="T51" fmla="*/ 88 h 892"/>
                    <a:gd name="T52" fmla="*/ 5 w 753"/>
                    <a:gd name="T53" fmla="*/ 66 h 892"/>
                    <a:gd name="T54" fmla="*/ 8 w 753"/>
                    <a:gd name="T55" fmla="*/ 45 h 892"/>
                    <a:gd name="T56" fmla="*/ 14 w 753"/>
                    <a:gd name="T57" fmla="*/ 24 h 892"/>
                    <a:gd name="T58" fmla="*/ 24 w 753"/>
                    <a:gd name="T59" fmla="*/ 19 h 892"/>
                    <a:gd name="T60" fmla="*/ 35 w 753"/>
                    <a:gd name="T61" fmla="*/ 15 h 892"/>
                    <a:gd name="T62" fmla="*/ 45 w 753"/>
                    <a:gd name="T63" fmla="*/ 12 h 892"/>
                    <a:gd name="T64" fmla="*/ 56 w 753"/>
                    <a:gd name="T65" fmla="*/ 9 h 892"/>
                    <a:gd name="T66" fmla="*/ 67 w 753"/>
                    <a:gd name="T67" fmla="*/ 7 h 892"/>
                    <a:gd name="T68" fmla="*/ 77 w 753"/>
                    <a:gd name="T69" fmla="*/ 5 h 892"/>
                    <a:gd name="T70" fmla="*/ 88 w 753"/>
                    <a:gd name="T71" fmla="*/ 3 h 892"/>
                    <a:gd name="T72" fmla="*/ 99 w 753"/>
                    <a:gd name="T73" fmla="*/ 2 h 892"/>
                    <a:gd name="T74" fmla="*/ 110 w 753"/>
                    <a:gd name="T75" fmla="*/ 1 h 892"/>
                    <a:gd name="T76" fmla="*/ 121 w 753"/>
                    <a:gd name="T77" fmla="*/ 1 h 892"/>
                    <a:gd name="T78" fmla="*/ 131 w 753"/>
                    <a:gd name="T79" fmla="*/ 1 h 892"/>
                    <a:gd name="T80" fmla="*/ 142 w 753"/>
                    <a:gd name="T81" fmla="*/ 0 h 892"/>
                    <a:gd name="T82" fmla="*/ 153 w 753"/>
                    <a:gd name="T83" fmla="*/ 1 h 892"/>
                    <a:gd name="T84" fmla="*/ 164 w 753"/>
                    <a:gd name="T85" fmla="*/ 1 h 892"/>
                    <a:gd name="T86" fmla="*/ 175 w 753"/>
                    <a:gd name="T87" fmla="*/ 1 h 892"/>
                    <a:gd name="T88" fmla="*/ 185 w 753"/>
                    <a:gd name="T89" fmla="*/ 2 h 89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753"/>
                    <a:gd name="T136" fmla="*/ 0 h 892"/>
                    <a:gd name="T137" fmla="*/ 753 w 753"/>
                    <a:gd name="T138" fmla="*/ 892 h 89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753" h="892">
                      <a:moveTo>
                        <a:pt x="740" y="5"/>
                      </a:moveTo>
                      <a:lnTo>
                        <a:pt x="750" y="200"/>
                      </a:lnTo>
                      <a:lnTo>
                        <a:pt x="753" y="409"/>
                      </a:lnTo>
                      <a:lnTo>
                        <a:pt x="751" y="621"/>
                      </a:lnTo>
                      <a:lnTo>
                        <a:pt x="741" y="833"/>
                      </a:lnTo>
                      <a:lnTo>
                        <a:pt x="699" y="845"/>
                      </a:lnTo>
                      <a:lnTo>
                        <a:pt x="655" y="857"/>
                      </a:lnTo>
                      <a:lnTo>
                        <a:pt x="613" y="867"/>
                      </a:lnTo>
                      <a:lnTo>
                        <a:pt x="571" y="875"/>
                      </a:lnTo>
                      <a:lnTo>
                        <a:pt x="527" y="882"/>
                      </a:lnTo>
                      <a:lnTo>
                        <a:pt x="484" y="887"/>
                      </a:lnTo>
                      <a:lnTo>
                        <a:pt x="441" y="891"/>
                      </a:lnTo>
                      <a:lnTo>
                        <a:pt x="398" y="892"/>
                      </a:lnTo>
                      <a:lnTo>
                        <a:pt x="354" y="892"/>
                      </a:lnTo>
                      <a:lnTo>
                        <a:pt x="312" y="891"/>
                      </a:lnTo>
                      <a:lnTo>
                        <a:pt x="268" y="886"/>
                      </a:lnTo>
                      <a:lnTo>
                        <a:pt x="224" y="880"/>
                      </a:lnTo>
                      <a:lnTo>
                        <a:pt x="182" y="874"/>
                      </a:lnTo>
                      <a:lnTo>
                        <a:pt x="140" y="864"/>
                      </a:lnTo>
                      <a:lnTo>
                        <a:pt x="96" y="854"/>
                      </a:lnTo>
                      <a:lnTo>
                        <a:pt x="54" y="840"/>
                      </a:lnTo>
                      <a:lnTo>
                        <a:pt x="27" y="731"/>
                      </a:lnTo>
                      <a:lnTo>
                        <a:pt x="10" y="630"/>
                      </a:lnTo>
                      <a:lnTo>
                        <a:pt x="2" y="532"/>
                      </a:lnTo>
                      <a:lnTo>
                        <a:pt x="0" y="439"/>
                      </a:lnTo>
                      <a:lnTo>
                        <a:pt x="5" y="352"/>
                      </a:lnTo>
                      <a:lnTo>
                        <a:pt x="17" y="264"/>
                      </a:lnTo>
                      <a:lnTo>
                        <a:pt x="32" y="178"/>
                      </a:lnTo>
                      <a:lnTo>
                        <a:pt x="54" y="94"/>
                      </a:lnTo>
                      <a:lnTo>
                        <a:pt x="96" y="76"/>
                      </a:lnTo>
                      <a:lnTo>
                        <a:pt x="138" y="61"/>
                      </a:lnTo>
                      <a:lnTo>
                        <a:pt x="180" y="47"/>
                      </a:lnTo>
                      <a:lnTo>
                        <a:pt x="223" y="35"/>
                      </a:lnTo>
                      <a:lnTo>
                        <a:pt x="266" y="25"/>
                      </a:lnTo>
                      <a:lnTo>
                        <a:pt x="308" y="19"/>
                      </a:lnTo>
                      <a:lnTo>
                        <a:pt x="352" y="12"/>
                      </a:lnTo>
                      <a:lnTo>
                        <a:pt x="394" y="7"/>
                      </a:lnTo>
                      <a:lnTo>
                        <a:pt x="438" y="3"/>
                      </a:lnTo>
                      <a:lnTo>
                        <a:pt x="482" y="2"/>
                      </a:lnTo>
                      <a:lnTo>
                        <a:pt x="524" y="2"/>
                      </a:lnTo>
                      <a:lnTo>
                        <a:pt x="568" y="0"/>
                      </a:lnTo>
                      <a:lnTo>
                        <a:pt x="612" y="2"/>
                      </a:lnTo>
                      <a:lnTo>
                        <a:pt x="654" y="2"/>
                      </a:lnTo>
                      <a:lnTo>
                        <a:pt x="697" y="3"/>
                      </a:lnTo>
                      <a:lnTo>
                        <a:pt x="740" y="5"/>
                      </a:lnTo>
                      <a:close/>
                    </a:path>
                  </a:pathLst>
                </a:custGeom>
                <a:solidFill>
                  <a:srgbClr val="147AC1"/>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118" name="Freeform 127"/>
                <p:cNvSpPr>
                  <a:spLocks/>
                </p:cNvSpPr>
                <p:nvPr/>
              </p:nvSpPr>
              <p:spPr bwMode="auto">
                <a:xfrm>
                  <a:off x="2849" y="1983"/>
                  <a:ext cx="357" cy="425"/>
                </a:xfrm>
                <a:custGeom>
                  <a:avLst/>
                  <a:gdLst>
                    <a:gd name="T0" fmla="*/ 175 w 717"/>
                    <a:gd name="T1" fmla="*/ 3 h 850"/>
                    <a:gd name="T2" fmla="*/ 178 w 717"/>
                    <a:gd name="T3" fmla="*/ 48 h 850"/>
                    <a:gd name="T4" fmla="*/ 180 w 717"/>
                    <a:gd name="T5" fmla="*/ 97 h 850"/>
                    <a:gd name="T6" fmla="*/ 179 w 717"/>
                    <a:gd name="T7" fmla="*/ 147 h 850"/>
                    <a:gd name="T8" fmla="*/ 175 w 717"/>
                    <a:gd name="T9" fmla="*/ 196 h 850"/>
                    <a:gd name="T10" fmla="*/ 165 w 717"/>
                    <a:gd name="T11" fmla="*/ 199 h 850"/>
                    <a:gd name="T12" fmla="*/ 156 w 717"/>
                    <a:gd name="T13" fmla="*/ 203 h 850"/>
                    <a:gd name="T14" fmla="*/ 146 w 717"/>
                    <a:gd name="T15" fmla="*/ 205 h 850"/>
                    <a:gd name="T16" fmla="*/ 135 w 717"/>
                    <a:gd name="T17" fmla="*/ 208 h 850"/>
                    <a:gd name="T18" fmla="*/ 125 w 717"/>
                    <a:gd name="T19" fmla="*/ 210 h 850"/>
                    <a:gd name="T20" fmla="*/ 115 w 717"/>
                    <a:gd name="T21" fmla="*/ 211 h 850"/>
                    <a:gd name="T22" fmla="*/ 105 w 717"/>
                    <a:gd name="T23" fmla="*/ 212 h 850"/>
                    <a:gd name="T24" fmla="*/ 95 w 717"/>
                    <a:gd name="T25" fmla="*/ 213 h 850"/>
                    <a:gd name="T26" fmla="*/ 85 w 717"/>
                    <a:gd name="T27" fmla="*/ 213 h 850"/>
                    <a:gd name="T28" fmla="*/ 75 w 717"/>
                    <a:gd name="T29" fmla="*/ 212 h 850"/>
                    <a:gd name="T30" fmla="*/ 65 w 717"/>
                    <a:gd name="T31" fmla="*/ 211 h 850"/>
                    <a:gd name="T32" fmla="*/ 55 w 717"/>
                    <a:gd name="T33" fmla="*/ 210 h 850"/>
                    <a:gd name="T34" fmla="*/ 45 w 717"/>
                    <a:gd name="T35" fmla="*/ 207 h 850"/>
                    <a:gd name="T36" fmla="*/ 34 w 717"/>
                    <a:gd name="T37" fmla="*/ 205 h 850"/>
                    <a:gd name="T38" fmla="*/ 25 w 717"/>
                    <a:gd name="T39" fmla="*/ 202 h 850"/>
                    <a:gd name="T40" fmla="*/ 15 w 717"/>
                    <a:gd name="T41" fmla="*/ 198 h 850"/>
                    <a:gd name="T42" fmla="*/ 7 w 717"/>
                    <a:gd name="T43" fmla="*/ 173 h 850"/>
                    <a:gd name="T44" fmla="*/ 3 w 717"/>
                    <a:gd name="T45" fmla="*/ 149 h 850"/>
                    <a:gd name="T46" fmla="*/ 1 w 717"/>
                    <a:gd name="T47" fmla="*/ 125 h 850"/>
                    <a:gd name="T48" fmla="*/ 0 w 717"/>
                    <a:gd name="T49" fmla="*/ 104 h 850"/>
                    <a:gd name="T50" fmla="*/ 2 w 717"/>
                    <a:gd name="T51" fmla="*/ 84 h 850"/>
                    <a:gd name="T52" fmla="*/ 5 w 717"/>
                    <a:gd name="T53" fmla="*/ 62 h 850"/>
                    <a:gd name="T54" fmla="*/ 9 w 717"/>
                    <a:gd name="T55" fmla="*/ 43 h 850"/>
                    <a:gd name="T56" fmla="*/ 15 w 717"/>
                    <a:gd name="T57" fmla="*/ 24 h 850"/>
                    <a:gd name="T58" fmla="*/ 24 w 717"/>
                    <a:gd name="T59" fmla="*/ 19 h 850"/>
                    <a:gd name="T60" fmla="*/ 34 w 717"/>
                    <a:gd name="T61" fmla="*/ 14 h 850"/>
                    <a:gd name="T62" fmla="*/ 44 w 717"/>
                    <a:gd name="T63" fmla="*/ 11 h 850"/>
                    <a:gd name="T64" fmla="*/ 54 w 717"/>
                    <a:gd name="T65" fmla="*/ 7 h 850"/>
                    <a:gd name="T66" fmla="*/ 64 w 717"/>
                    <a:gd name="T67" fmla="*/ 5 h 850"/>
                    <a:gd name="T68" fmla="*/ 74 w 717"/>
                    <a:gd name="T69" fmla="*/ 3 h 850"/>
                    <a:gd name="T70" fmla="*/ 85 w 717"/>
                    <a:gd name="T71" fmla="*/ 2 h 850"/>
                    <a:gd name="T72" fmla="*/ 95 w 717"/>
                    <a:gd name="T73" fmla="*/ 1 h 850"/>
                    <a:gd name="T74" fmla="*/ 105 w 717"/>
                    <a:gd name="T75" fmla="*/ 0 h 850"/>
                    <a:gd name="T76" fmla="*/ 115 w 717"/>
                    <a:gd name="T77" fmla="*/ 0 h 850"/>
                    <a:gd name="T78" fmla="*/ 125 w 717"/>
                    <a:gd name="T79" fmla="*/ 0 h 850"/>
                    <a:gd name="T80" fmla="*/ 135 w 717"/>
                    <a:gd name="T81" fmla="*/ 0 h 850"/>
                    <a:gd name="T82" fmla="*/ 145 w 717"/>
                    <a:gd name="T83" fmla="*/ 1 h 850"/>
                    <a:gd name="T84" fmla="*/ 155 w 717"/>
                    <a:gd name="T85" fmla="*/ 1 h 850"/>
                    <a:gd name="T86" fmla="*/ 165 w 717"/>
                    <a:gd name="T87" fmla="*/ 2 h 850"/>
                    <a:gd name="T88" fmla="*/ 175 w 717"/>
                    <a:gd name="T89" fmla="*/ 3 h 85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717"/>
                    <a:gd name="T136" fmla="*/ 0 h 850"/>
                    <a:gd name="T137" fmla="*/ 717 w 717"/>
                    <a:gd name="T138" fmla="*/ 850 h 85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717" h="850">
                      <a:moveTo>
                        <a:pt x="700" y="9"/>
                      </a:moveTo>
                      <a:lnTo>
                        <a:pt x="712" y="192"/>
                      </a:lnTo>
                      <a:lnTo>
                        <a:pt x="717" y="387"/>
                      </a:lnTo>
                      <a:lnTo>
                        <a:pt x="714" y="586"/>
                      </a:lnTo>
                      <a:lnTo>
                        <a:pt x="700" y="783"/>
                      </a:lnTo>
                      <a:lnTo>
                        <a:pt x="660" y="796"/>
                      </a:lnTo>
                      <a:lnTo>
                        <a:pt x="621" y="810"/>
                      </a:lnTo>
                      <a:lnTo>
                        <a:pt x="581" y="820"/>
                      </a:lnTo>
                      <a:lnTo>
                        <a:pt x="540" y="830"/>
                      </a:lnTo>
                      <a:lnTo>
                        <a:pt x="500" y="837"/>
                      </a:lnTo>
                      <a:lnTo>
                        <a:pt x="459" y="844"/>
                      </a:lnTo>
                      <a:lnTo>
                        <a:pt x="419" y="847"/>
                      </a:lnTo>
                      <a:lnTo>
                        <a:pt x="379" y="849"/>
                      </a:lnTo>
                      <a:lnTo>
                        <a:pt x="338" y="850"/>
                      </a:lnTo>
                      <a:lnTo>
                        <a:pt x="298" y="847"/>
                      </a:lnTo>
                      <a:lnTo>
                        <a:pt x="257" y="844"/>
                      </a:lnTo>
                      <a:lnTo>
                        <a:pt x="217" y="837"/>
                      </a:lnTo>
                      <a:lnTo>
                        <a:pt x="177" y="828"/>
                      </a:lnTo>
                      <a:lnTo>
                        <a:pt x="136" y="818"/>
                      </a:lnTo>
                      <a:lnTo>
                        <a:pt x="97" y="805"/>
                      </a:lnTo>
                      <a:lnTo>
                        <a:pt x="57" y="790"/>
                      </a:lnTo>
                      <a:lnTo>
                        <a:pt x="28" y="689"/>
                      </a:lnTo>
                      <a:lnTo>
                        <a:pt x="10" y="593"/>
                      </a:lnTo>
                      <a:lnTo>
                        <a:pt x="1" y="502"/>
                      </a:lnTo>
                      <a:lnTo>
                        <a:pt x="0" y="416"/>
                      </a:lnTo>
                      <a:lnTo>
                        <a:pt x="5" y="334"/>
                      </a:lnTo>
                      <a:lnTo>
                        <a:pt x="17" y="251"/>
                      </a:lnTo>
                      <a:lnTo>
                        <a:pt x="33" y="172"/>
                      </a:lnTo>
                      <a:lnTo>
                        <a:pt x="57" y="93"/>
                      </a:lnTo>
                      <a:lnTo>
                        <a:pt x="96" y="73"/>
                      </a:lnTo>
                      <a:lnTo>
                        <a:pt x="136" y="56"/>
                      </a:lnTo>
                      <a:lnTo>
                        <a:pt x="175" y="42"/>
                      </a:lnTo>
                      <a:lnTo>
                        <a:pt x="215" y="30"/>
                      </a:lnTo>
                      <a:lnTo>
                        <a:pt x="256" y="20"/>
                      </a:lnTo>
                      <a:lnTo>
                        <a:pt x="296" y="14"/>
                      </a:lnTo>
                      <a:lnTo>
                        <a:pt x="337" y="7"/>
                      </a:lnTo>
                      <a:lnTo>
                        <a:pt x="377" y="4"/>
                      </a:lnTo>
                      <a:lnTo>
                        <a:pt x="417" y="0"/>
                      </a:lnTo>
                      <a:lnTo>
                        <a:pt x="458" y="0"/>
                      </a:lnTo>
                      <a:lnTo>
                        <a:pt x="498" y="0"/>
                      </a:lnTo>
                      <a:lnTo>
                        <a:pt x="539" y="0"/>
                      </a:lnTo>
                      <a:lnTo>
                        <a:pt x="579" y="2"/>
                      </a:lnTo>
                      <a:lnTo>
                        <a:pt x="619" y="4"/>
                      </a:lnTo>
                      <a:lnTo>
                        <a:pt x="660" y="7"/>
                      </a:lnTo>
                      <a:lnTo>
                        <a:pt x="700" y="9"/>
                      </a:lnTo>
                      <a:close/>
                    </a:path>
                  </a:pathLst>
                </a:custGeom>
                <a:solidFill>
                  <a:srgbClr val="1E7CC9"/>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119" name="Freeform 128"/>
                <p:cNvSpPr>
                  <a:spLocks/>
                </p:cNvSpPr>
                <p:nvPr/>
              </p:nvSpPr>
              <p:spPr bwMode="auto">
                <a:xfrm>
                  <a:off x="2855" y="1992"/>
                  <a:ext cx="342" cy="405"/>
                </a:xfrm>
                <a:custGeom>
                  <a:avLst/>
                  <a:gdLst>
                    <a:gd name="T0" fmla="*/ 166 w 684"/>
                    <a:gd name="T1" fmla="*/ 4 h 809"/>
                    <a:gd name="T2" fmla="*/ 170 w 684"/>
                    <a:gd name="T3" fmla="*/ 47 h 809"/>
                    <a:gd name="T4" fmla="*/ 171 w 684"/>
                    <a:gd name="T5" fmla="*/ 92 h 809"/>
                    <a:gd name="T6" fmla="*/ 170 w 684"/>
                    <a:gd name="T7" fmla="*/ 138 h 809"/>
                    <a:gd name="T8" fmla="*/ 166 w 684"/>
                    <a:gd name="T9" fmla="*/ 184 h 809"/>
                    <a:gd name="T10" fmla="*/ 157 w 684"/>
                    <a:gd name="T11" fmla="*/ 188 h 809"/>
                    <a:gd name="T12" fmla="*/ 147 w 684"/>
                    <a:gd name="T13" fmla="*/ 191 h 809"/>
                    <a:gd name="T14" fmla="*/ 138 w 684"/>
                    <a:gd name="T15" fmla="*/ 194 h 809"/>
                    <a:gd name="T16" fmla="*/ 129 w 684"/>
                    <a:gd name="T17" fmla="*/ 197 h 809"/>
                    <a:gd name="T18" fmla="*/ 119 w 684"/>
                    <a:gd name="T19" fmla="*/ 199 h 809"/>
                    <a:gd name="T20" fmla="*/ 110 w 684"/>
                    <a:gd name="T21" fmla="*/ 201 h 809"/>
                    <a:gd name="T22" fmla="*/ 100 w 684"/>
                    <a:gd name="T23" fmla="*/ 202 h 809"/>
                    <a:gd name="T24" fmla="*/ 91 w 684"/>
                    <a:gd name="T25" fmla="*/ 202 h 809"/>
                    <a:gd name="T26" fmla="*/ 82 w 684"/>
                    <a:gd name="T27" fmla="*/ 203 h 809"/>
                    <a:gd name="T28" fmla="*/ 72 w 684"/>
                    <a:gd name="T29" fmla="*/ 202 h 809"/>
                    <a:gd name="T30" fmla="*/ 62 w 684"/>
                    <a:gd name="T31" fmla="*/ 201 h 809"/>
                    <a:gd name="T32" fmla="*/ 53 w 684"/>
                    <a:gd name="T33" fmla="*/ 199 h 809"/>
                    <a:gd name="T34" fmla="*/ 44 w 684"/>
                    <a:gd name="T35" fmla="*/ 197 h 809"/>
                    <a:gd name="T36" fmla="*/ 35 w 684"/>
                    <a:gd name="T37" fmla="*/ 194 h 809"/>
                    <a:gd name="T38" fmla="*/ 25 w 684"/>
                    <a:gd name="T39" fmla="*/ 190 h 809"/>
                    <a:gd name="T40" fmla="*/ 16 w 684"/>
                    <a:gd name="T41" fmla="*/ 185 h 809"/>
                    <a:gd name="T42" fmla="*/ 9 w 684"/>
                    <a:gd name="T43" fmla="*/ 162 h 809"/>
                    <a:gd name="T44" fmla="*/ 3 w 684"/>
                    <a:gd name="T45" fmla="*/ 140 h 809"/>
                    <a:gd name="T46" fmla="*/ 1 w 684"/>
                    <a:gd name="T47" fmla="*/ 119 h 809"/>
                    <a:gd name="T48" fmla="*/ 0 w 684"/>
                    <a:gd name="T49" fmla="*/ 99 h 809"/>
                    <a:gd name="T50" fmla="*/ 1 w 684"/>
                    <a:gd name="T51" fmla="*/ 79 h 809"/>
                    <a:gd name="T52" fmla="*/ 5 w 684"/>
                    <a:gd name="T53" fmla="*/ 60 h 809"/>
                    <a:gd name="T54" fmla="*/ 10 w 684"/>
                    <a:gd name="T55" fmla="*/ 42 h 809"/>
                    <a:gd name="T56" fmla="*/ 16 w 684"/>
                    <a:gd name="T57" fmla="*/ 23 h 809"/>
                    <a:gd name="T58" fmla="*/ 25 w 684"/>
                    <a:gd name="T59" fmla="*/ 18 h 809"/>
                    <a:gd name="T60" fmla="*/ 35 w 684"/>
                    <a:gd name="T61" fmla="*/ 14 h 809"/>
                    <a:gd name="T62" fmla="*/ 43 w 684"/>
                    <a:gd name="T63" fmla="*/ 10 h 809"/>
                    <a:gd name="T64" fmla="*/ 52 w 684"/>
                    <a:gd name="T65" fmla="*/ 7 h 809"/>
                    <a:gd name="T66" fmla="*/ 62 w 684"/>
                    <a:gd name="T67" fmla="*/ 5 h 809"/>
                    <a:gd name="T68" fmla="*/ 72 w 684"/>
                    <a:gd name="T69" fmla="*/ 3 h 809"/>
                    <a:gd name="T70" fmla="*/ 81 w 684"/>
                    <a:gd name="T71" fmla="*/ 2 h 809"/>
                    <a:gd name="T72" fmla="*/ 90 w 684"/>
                    <a:gd name="T73" fmla="*/ 1 h 809"/>
                    <a:gd name="T74" fmla="*/ 100 w 684"/>
                    <a:gd name="T75" fmla="*/ 0 h 809"/>
                    <a:gd name="T76" fmla="*/ 109 w 684"/>
                    <a:gd name="T77" fmla="*/ 0 h 809"/>
                    <a:gd name="T78" fmla="*/ 118 w 684"/>
                    <a:gd name="T79" fmla="*/ 0 h 809"/>
                    <a:gd name="T80" fmla="*/ 128 w 684"/>
                    <a:gd name="T81" fmla="*/ 1 h 809"/>
                    <a:gd name="T82" fmla="*/ 138 w 684"/>
                    <a:gd name="T83" fmla="*/ 2 h 809"/>
                    <a:gd name="T84" fmla="*/ 147 w 684"/>
                    <a:gd name="T85" fmla="*/ 2 h 809"/>
                    <a:gd name="T86" fmla="*/ 157 w 684"/>
                    <a:gd name="T87" fmla="*/ 3 h 809"/>
                    <a:gd name="T88" fmla="*/ 166 w 684"/>
                    <a:gd name="T89" fmla="*/ 4 h 80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684"/>
                    <a:gd name="T136" fmla="*/ 0 h 809"/>
                    <a:gd name="T137" fmla="*/ 684 w 684"/>
                    <a:gd name="T138" fmla="*/ 809 h 80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684" h="809">
                      <a:moveTo>
                        <a:pt x="662" y="15"/>
                      </a:moveTo>
                      <a:lnTo>
                        <a:pt x="679" y="187"/>
                      </a:lnTo>
                      <a:lnTo>
                        <a:pt x="684" y="367"/>
                      </a:lnTo>
                      <a:lnTo>
                        <a:pt x="679" y="550"/>
                      </a:lnTo>
                      <a:lnTo>
                        <a:pt x="662" y="734"/>
                      </a:lnTo>
                      <a:lnTo>
                        <a:pt x="625" y="749"/>
                      </a:lnTo>
                      <a:lnTo>
                        <a:pt x="588" y="762"/>
                      </a:lnTo>
                      <a:lnTo>
                        <a:pt x="551" y="776"/>
                      </a:lnTo>
                      <a:lnTo>
                        <a:pt x="514" y="786"/>
                      </a:lnTo>
                      <a:lnTo>
                        <a:pt x="477" y="794"/>
                      </a:lnTo>
                      <a:lnTo>
                        <a:pt x="440" y="801"/>
                      </a:lnTo>
                      <a:lnTo>
                        <a:pt x="401" y="806"/>
                      </a:lnTo>
                      <a:lnTo>
                        <a:pt x="364" y="808"/>
                      </a:lnTo>
                      <a:lnTo>
                        <a:pt x="327" y="809"/>
                      </a:lnTo>
                      <a:lnTo>
                        <a:pt x="288" y="806"/>
                      </a:lnTo>
                      <a:lnTo>
                        <a:pt x="251" y="803"/>
                      </a:lnTo>
                      <a:lnTo>
                        <a:pt x="214" y="796"/>
                      </a:lnTo>
                      <a:lnTo>
                        <a:pt x="176" y="786"/>
                      </a:lnTo>
                      <a:lnTo>
                        <a:pt x="139" y="774"/>
                      </a:lnTo>
                      <a:lnTo>
                        <a:pt x="102" y="759"/>
                      </a:lnTo>
                      <a:lnTo>
                        <a:pt x="64" y="740"/>
                      </a:lnTo>
                      <a:lnTo>
                        <a:pt x="34" y="646"/>
                      </a:lnTo>
                      <a:lnTo>
                        <a:pt x="14" y="557"/>
                      </a:lnTo>
                      <a:lnTo>
                        <a:pt x="4" y="473"/>
                      </a:lnTo>
                      <a:lnTo>
                        <a:pt x="0" y="394"/>
                      </a:lnTo>
                      <a:lnTo>
                        <a:pt x="6" y="316"/>
                      </a:lnTo>
                      <a:lnTo>
                        <a:pt x="19" y="240"/>
                      </a:lnTo>
                      <a:lnTo>
                        <a:pt x="39" y="166"/>
                      </a:lnTo>
                      <a:lnTo>
                        <a:pt x="64" y="92"/>
                      </a:lnTo>
                      <a:lnTo>
                        <a:pt x="102" y="70"/>
                      </a:lnTo>
                      <a:lnTo>
                        <a:pt x="137" y="54"/>
                      </a:lnTo>
                      <a:lnTo>
                        <a:pt x="174" y="38"/>
                      </a:lnTo>
                      <a:lnTo>
                        <a:pt x="211" y="27"/>
                      </a:lnTo>
                      <a:lnTo>
                        <a:pt x="250" y="17"/>
                      </a:lnTo>
                      <a:lnTo>
                        <a:pt x="287" y="10"/>
                      </a:lnTo>
                      <a:lnTo>
                        <a:pt x="324" y="5"/>
                      </a:lnTo>
                      <a:lnTo>
                        <a:pt x="361" y="1"/>
                      </a:lnTo>
                      <a:lnTo>
                        <a:pt x="400" y="0"/>
                      </a:lnTo>
                      <a:lnTo>
                        <a:pt x="437" y="0"/>
                      </a:lnTo>
                      <a:lnTo>
                        <a:pt x="475" y="0"/>
                      </a:lnTo>
                      <a:lnTo>
                        <a:pt x="512" y="1"/>
                      </a:lnTo>
                      <a:lnTo>
                        <a:pt x="550" y="5"/>
                      </a:lnTo>
                      <a:lnTo>
                        <a:pt x="588" y="8"/>
                      </a:lnTo>
                      <a:lnTo>
                        <a:pt x="625" y="11"/>
                      </a:lnTo>
                      <a:lnTo>
                        <a:pt x="662" y="15"/>
                      </a:lnTo>
                      <a:close/>
                    </a:path>
                  </a:pathLst>
                </a:custGeom>
                <a:solidFill>
                  <a:srgbClr val="287FD1"/>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120" name="Freeform 129"/>
                <p:cNvSpPr>
                  <a:spLocks/>
                </p:cNvSpPr>
                <p:nvPr/>
              </p:nvSpPr>
              <p:spPr bwMode="auto">
                <a:xfrm>
                  <a:off x="2861" y="2000"/>
                  <a:ext cx="324" cy="384"/>
                </a:xfrm>
                <a:custGeom>
                  <a:avLst/>
                  <a:gdLst>
                    <a:gd name="T0" fmla="*/ 156 w 648"/>
                    <a:gd name="T1" fmla="*/ 5 h 771"/>
                    <a:gd name="T2" fmla="*/ 161 w 648"/>
                    <a:gd name="T3" fmla="*/ 46 h 771"/>
                    <a:gd name="T4" fmla="*/ 163 w 648"/>
                    <a:gd name="T5" fmla="*/ 88 h 771"/>
                    <a:gd name="T6" fmla="*/ 161 w 648"/>
                    <a:gd name="T7" fmla="*/ 130 h 771"/>
                    <a:gd name="T8" fmla="*/ 156 w 648"/>
                    <a:gd name="T9" fmla="*/ 172 h 771"/>
                    <a:gd name="T10" fmla="*/ 148 w 648"/>
                    <a:gd name="T11" fmla="*/ 176 h 771"/>
                    <a:gd name="T12" fmla="*/ 139 w 648"/>
                    <a:gd name="T13" fmla="*/ 180 h 771"/>
                    <a:gd name="T14" fmla="*/ 130 w 648"/>
                    <a:gd name="T15" fmla="*/ 183 h 771"/>
                    <a:gd name="T16" fmla="*/ 122 w 648"/>
                    <a:gd name="T17" fmla="*/ 186 h 771"/>
                    <a:gd name="T18" fmla="*/ 113 w 648"/>
                    <a:gd name="T19" fmla="*/ 189 h 771"/>
                    <a:gd name="T20" fmla="*/ 105 w 648"/>
                    <a:gd name="T21" fmla="*/ 190 h 771"/>
                    <a:gd name="T22" fmla="*/ 96 w 648"/>
                    <a:gd name="T23" fmla="*/ 192 h 771"/>
                    <a:gd name="T24" fmla="*/ 87 w 648"/>
                    <a:gd name="T25" fmla="*/ 192 h 771"/>
                    <a:gd name="T26" fmla="*/ 78 w 648"/>
                    <a:gd name="T27" fmla="*/ 192 h 771"/>
                    <a:gd name="T28" fmla="*/ 69 w 648"/>
                    <a:gd name="T29" fmla="*/ 192 h 771"/>
                    <a:gd name="T30" fmla="*/ 61 w 648"/>
                    <a:gd name="T31" fmla="*/ 191 h 771"/>
                    <a:gd name="T32" fmla="*/ 52 w 648"/>
                    <a:gd name="T33" fmla="*/ 189 h 771"/>
                    <a:gd name="T34" fmla="*/ 43 w 648"/>
                    <a:gd name="T35" fmla="*/ 186 h 771"/>
                    <a:gd name="T36" fmla="*/ 34 w 648"/>
                    <a:gd name="T37" fmla="*/ 183 h 771"/>
                    <a:gd name="T38" fmla="*/ 26 w 648"/>
                    <a:gd name="T39" fmla="*/ 178 h 771"/>
                    <a:gd name="T40" fmla="*/ 17 w 648"/>
                    <a:gd name="T41" fmla="*/ 173 h 771"/>
                    <a:gd name="T42" fmla="*/ 9 w 648"/>
                    <a:gd name="T43" fmla="*/ 152 h 771"/>
                    <a:gd name="T44" fmla="*/ 4 w 648"/>
                    <a:gd name="T45" fmla="*/ 131 h 771"/>
                    <a:gd name="T46" fmla="*/ 1 w 648"/>
                    <a:gd name="T47" fmla="*/ 112 h 771"/>
                    <a:gd name="T48" fmla="*/ 0 w 648"/>
                    <a:gd name="T49" fmla="*/ 93 h 771"/>
                    <a:gd name="T50" fmla="*/ 2 w 648"/>
                    <a:gd name="T51" fmla="*/ 75 h 771"/>
                    <a:gd name="T52" fmla="*/ 5 w 648"/>
                    <a:gd name="T53" fmla="*/ 58 h 771"/>
                    <a:gd name="T54" fmla="*/ 10 w 648"/>
                    <a:gd name="T55" fmla="*/ 40 h 771"/>
                    <a:gd name="T56" fmla="*/ 17 w 648"/>
                    <a:gd name="T57" fmla="*/ 23 h 771"/>
                    <a:gd name="T58" fmla="*/ 26 w 648"/>
                    <a:gd name="T59" fmla="*/ 18 h 771"/>
                    <a:gd name="T60" fmla="*/ 34 w 648"/>
                    <a:gd name="T61" fmla="*/ 13 h 771"/>
                    <a:gd name="T62" fmla="*/ 43 w 648"/>
                    <a:gd name="T63" fmla="*/ 9 h 771"/>
                    <a:gd name="T64" fmla="*/ 51 w 648"/>
                    <a:gd name="T65" fmla="*/ 6 h 771"/>
                    <a:gd name="T66" fmla="*/ 60 w 648"/>
                    <a:gd name="T67" fmla="*/ 3 h 771"/>
                    <a:gd name="T68" fmla="*/ 69 w 648"/>
                    <a:gd name="T69" fmla="*/ 2 h 771"/>
                    <a:gd name="T70" fmla="*/ 77 w 648"/>
                    <a:gd name="T71" fmla="*/ 0 h 771"/>
                    <a:gd name="T72" fmla="*/ 87 w 648"/>
                    <a:gd name="T73" fmla="*/ 0 h 771"/>
                    <a:gd name="T74" fmla="*/ 95 w 648"/>
                    <a:gd name="T75" fmla="*/ 0 h 771"/>
                    <a:gd name="T76" fmla="*/ 104 w 648"/>
                    <a:gd name="T77" fmla="*/ 0 h 771"/>
                    <a:gd name="T78" fmla="*/ 113 w 648"/>
                    <a:gd name="T79" fmla="*/ 0 h 771"/>
                    <a:gd name="T80" fmla="*/ 121 w 648"/>
                    <a:gd name="T81" fmla="*/ 1 h 771"/>
                    <a:gd name="T82" fmla="*/ 130 w 648"/>
                    <a:gd name="T83" fmla="*/ 2 h 771"/>
                    <a:gd name="T84" fmla="*/ 139 w 648"/>
                    <a:gd name="T85" fmla="*/ 3 h 771"/>
                    <a:gd name="T86" fmla="*/ 148 w 648"/>
                    <a:gd name="T87" fmla="*/ 4 h 771"/>
                    <a:gd name="T88" fmla="*/ 156 w 648"/>
                    <a:gd name="T89" fmla="*/ 5 h 77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648"/>
                    <a:gd name="T136" fmla="*/ 0 h 771"/>
                    <a:gd name="T137" fmla="*/ 648 w 648"/>
                    <a:gd name="T138" fmla="*/ 771 h 77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648" h="771">
                      <a:moveTo>
                        <a:pt x="621" y="23"/>
                      </a:moveTo>
                      <a:lnTo>
                        <a:pt x="642" y="185"/>
                      </a:lnTo>
                      <a:lnTo>
                        <a:pt x="648" y="352"/>
                      </a:lnTo>
                      <a:lnTo>
                        <a:pt x="642" y="522"/>
                      </a:lnTo>
                      <a:lnTo>
                        <a:pt x="621" y="690"/>
                      </a:lnTo>
                      <a:lnTo>
                        <a:pt x="588" y="707"/>
                      </a:lnTo>
                      <a:lnTo>
                        <a:pt x="554" y="722"/>
                      </a:lnTo>
                      <a:lnTo>
                        <a:pt x="519" y="734"/>
                      </a:lnTo>
                      <a:lnTo>
                        <a:pt x="485" y="746"/>
                      </a:lnTo>
                      <a:lnTo>
                        <a:pt x="450" y="756"/>
                      </a:lnTo>
                      <a:lnTo>
                        <a:pt x="416" y="762"/>
                      </a:lnTo>
                      <a:lnTo>
                        <a:pt x="381" y="768"/>
                      </a:lnTo>
                      <a:lnTo>
                        <a:pt x="345" y="771"/>
                      </a:lnTo>
                      <a:lnTo>
                        <a:pt x="312" y="771"/>
                      </a:lnTo>
                      <a:lnTo>
                        <a:pt x="276" y="769"/>
                      </a:lnTo>
                      <a:lnTo>
                        <a:pt x="241" y="764"/>
                      </a:lnTo>
                      <a:lnTo>
                        <a:pt x="205" y="757"/>
                      </a:lnTo>
                      <a:lnTo>
                        <a:pt x="172" y="746"/>
                      </a:lnTo>
                      <a:lnTo>
                        <a:pt x="136" y="732"/>
                      </a:lnTo>
                      <a:lnTo>
                        <a:pt x="101" y="715"/>
                      </a:lnTo>
                      <a:lnTo>
                        <a:pt x="67" y="695"/>
                      </a:lnTo>
                      <a:lnTo>
                        <a:pt x="35" y="608"/>
                      </a:lnTo>
                      <a:lnTo>
                        <a:pt x="15" y="525"/>
                      </a:lnTo>
                      <a:lnTo>
                        <a:pt x="3" y="448"/>
                      </a:lnTo>
                      <a:lnTo>
                        <a:pt x="0" y="374"/>
                      </a:lnTo>
                      <a:lnTo>
                        <a:pt x="7" y="301"/>
                      </a:lnTo>
                      <a:lnTo>
                        <a:pt x="20" y="232"/>
                      </a:lnTo>
                      <a:lnTo>
                        <a:pt x="40" y="163"/>
                      </a:lnTo>
                      <a:lnTo>
                        <a:pt x="67" y="94"/>
                      </a:lnTo>
                      <a:lnTo>
                        <a:pt x="101" y="72"/>
                      </a:lnTo>
                      <a:lnTo>
                        <a:pt x="135" y="54"/>
                      </a:lnTo>
                      <a:lnTo>
                        <a:pt x="170" y="37"/>
                      </a:lnTo>
                      <a:lnTo>
                        <a:pt x="204" y="25"/>
                      </a:lnTo>
                      <a:lnTo>
                        <a:pt x="239" y="15"/>
                      </a:lnTo>
                      <a:lnTo>
                        <a:pt x="273" y="8"/>
                      </a:lnTo>
                      <a:lnTo>
                        <a:pt x="308" y="3"/>
                      </a:lnTo>
                      <a:lnTo>
                        <a:pt x="344" y="2"/>
                      </a:lnTo>
                      <a:lnTo>
                        <a:pt x="377" y="0"/>
                      </a:lnTo>
                      <a:lnTo>
                        <a:pt x="413" y="2"/>
                      </a:lnTo>
                      <a:lnTo>
                        <a:pt x="448" y="3"/>
                      </a:lnTo>
                      <a:lnTo>
                        <a:pt x="483" y="7"/>
                      </a:lnTo>
                      <a:lnTo>
                        <a:pt x="517" y="10"/>
                      </a:lnTo>
                      <a:lnTo>
                        <a:pt x="552" y="15"/>
                      </a:lnTo>
                      <a:lnTo>
                        <a:pt x="588" y="18"/>
                      </a:lnTo>
                      <a:lnTo>
                        <a:pt x="621" y="23"/>
                      </a:lnTo>
                      <a:close/>
                    </a:path>
                  </a:pathLst>
                </a:custGeom>
                <a:solidFill>
                  <a:srgbClr val="3582DB"/>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121" name="Freeform 130"/>
                <p:cNvSpPr>
                  <a:spLocks/>
                </p:cNvSpPr>
                <p:nvPr/>
              </p:nvSpPr>
              <p:spPr bwMode="auto">
                <a:xfrm>
                  <a:off x="2868" y="2008"/>
                  <a:ext cx="306" cy="367"/>
                </a:xfrm>
                <a:custGeom>
                  <a:avLst/>
                  <a:gdLst>
                    <a:gd name="T0" fmla="*/ 146 w 612"/>
                    <a:gd name="T1" fmla="*/ 7 h 734"/>
                    <a:gd name="T2" fmla="*/ 151 w 612"/>
                    <a:gd name="T3" fmla="*/ 45 h 734"/>
                    <a:gd name="T4" fmla="*/ 153 w 612"/>
                    <a:gd name="T5" fmla="*/ 84 h 734"/>
                    <a:gd name="T6" fmla="*/ 152 w 612"/>
                    <a:gd name="T7" fmla="*/ 122 h 734"/>
                    <a:gd name="T8" fmla="*/ 146 w 612"/>
                    <a:gd name="T9" fmla="*/ 161 h 734"/>
                    <a:gd name="T10" fmla="*/ 138 w 612"/>
                    <a:gd name="T11" fmla="*/ 166 h 734"/>
                    <a:gd name="T12" fmla="*/ 130 w 612"/>
                    <a:gd name="T13" fmla="*/ 169 h 734"/>
                    <a:gd name="T14" fmla="*/ 121 w 612"/>
                    <a:gd name="T15" fmla="*/ 173 h 734"/>
                    <a:gd name="T16" fmla="*/ 113 w 612"/>
                    <a:gd name="T17" fmla="*/ 176 h 734"/>
                    <a:gd name="T18" fmla="*/ 105 w 612"/>
                    <a:gd name="T19" fmla="*/ 179 h 734"/>
                    <a:gd name="T20" fmla="*/ 97 w 612"/>
                    <a:gd name="T21" fmla="*/ 181 h 734"/>
                    <a:gd name="T22" fmla="*/ 89 w 612"/>
                    <a:gd name="T23" fmla="*/ 183 h 734"/>
                    <a:gd name="T24" fmla="*/ 81 w 612"/>
                    <a:gd name="T25" fmla="*/ 183 h 734"/>
                    <a:gd name="T26" fmla="*/ 74 w 612"/>
                    <a:gd name="T27" fmla="*/ 184 h 734"/>
                    <a:gd name="T28" fmla="*/ 66 w 612"/>
                    <a:gd name="T29" fmla="*/ 183 h 734"/>
                    <a:gd name="T30" fmla="*/ 57 w 612"/>
                    <a:gd name="T31" fmla="*/ 182 h 734"/>
                    <a:gd name="T32" fmla="*/ 49 w 612"/>
                    <a:gd name="T33" fmla="*/ 180 h 734"/>
                    <a:gd name="T34" fmla="*/ 42 w 612"/>
                    <a:gd name="T35" fmla="*/ 177 h 734"/>
                    <a:gd name="T36" fmla="*/ 35 w 612"/>
                    <a:gd name="T37" fmla="*/ 173 h 734"/>
                    <a:gd name="T38" fmla="*/ 26 w 612"/>
                    <a:gd name="T39" fmla="*/ 168 h 734"/>
                    <a:gd name="T40" fmla="*/ 19 w 612"/>
                    <a:gd name="T41" fmla="*/ 162 h 734"/>
                    <a:gd name="T42" fmla="*/ 10 w 612"/>
                    <a:gd name="T43" fmla="*/ 142 h 734"/>
                    <a:gd name="T44" fmla="*/ 4 w 612"/>
                    <a:gd name="T45" fmla="*/ 123 h 734"/>
                    <a:gd name="T46" fmla="*/ 1 w 612"/>
                    <a:gd name="T47" fmla="*/ 105 h 734"/>
                    <a:gd name="T48" fmla="*/ 0 w 612"/>
                    <a:gd name="T49" fmla="*/ 88 h 734"/>
                    <a:gd name="T50" fmla="*/ 1 w 612"/>
                    <a:gd name="T51" fmla="*/ 72 h 734"/>
                    <a:gd name="T52" fmla="*/ 5 w 612"/>
                    <a:gd name="T53" fmla="*/ 55 h 734"/>
                    <a:gd name="T54" fmla="*/ 10 w 612"/>
                    <a:gd name="T55" fmla="*/ 40 h 734"/>
                    <a:gd name="T56" fmla="*/ 19 w 612"/>
                    <a:gd name="T57" fmla="*/ 24 h 734"/>
                    <a:gd name="T58" fmla="*/ 25 w 612"/>
                    <a:gd name="T59" fmla="*/ 18 h 734"/>
                    <a:gd name="T60" fmla="*/ 34 w 612"/>
                    <a:gd name="T61" fmla="*/ 13 h 734"/>
                    <a:gd name="T62" fmla="*/ 41 w 612"/>
                    <a:gd name="T63" fmla="*/ 9 h 734"/>
                    <a:gd name="T64" fmla="*/ 49 w 612"/>
                    <a:gd name="T65" fmla="*/ 6 h 734"/>
                    <a:gd name="T66" fmla="*/ 57 w 612"/>
                    <a:gd name="T67" fmla="*/ 3 h 734"/>
                    <a:gd name="T68" fmla="*/ 66 w 612"/>
                    <a:gd name="T69" fmla="*/ 1 h 734"/>
                    <a:gd name="T70" fmla="*/ 74 w 612"/>
                    <a:gd name="T71" fmla="*/ 1 h 734"/>
                    <a:gd name="T72" fmla="*/ 81 w 612"/>
                    <a:gd name="T73" fmla="*/ 0 h 734"/>
                    <a:gd name="T74" fmla="*/ 89 w 612"/>
                    <a:gd name="T75" fmla="*/ 0 h 734"/>
                    <a:gd name="T76" fmla="*/ 97 w 612"/>
                    <a:gd name="T77" fmla="*/ 1 h 734"/>
                    <a:gd name="T78" fmla="*/ 105 w 612"/>
                    <a:gd name="T79" fmla="*/ 1 h 734"/>
                    <a:gd name="T80" fmla="*/ 113 w 612"/>
                    <a:gd name="T81" fmla="*/ 2 h 734"/>
                    <a:gd name="T82" fmla="*/ 121 w 612"/>
                    <a:gd name="T83" fmla="*/ 3 h 734"/>
                    <a:gd name="T84" fmla="*/ 130 w 612"/>
                    <a:gd name="T85" fmla="*/ 5 h 734"/>
                    <a:gd name="T86" fmla="*/ 138 w 612"/>
                    <a:gd name="T87" fmla="*/ 6 h 734"/>
                    <a:gd name="T88" fmla="*/ 146 w 612"/>
                    <a:gd name="T89" fmla="*/ 7 h 73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612"/>
                    <a:gd name="T136" fmla="*/ 0 h 734"/>
                    <a:gd name="T137" fmla="*/ 612 w 612"/>
                    <a:gd name="T138" fmla="*/ 734 h 73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612" h="734">
                      <a:moveTo>
                        <a:pt x="581" y="30"/>
                      </a:moveTo>
                      <a:lnTo>
                        <a:pt x="603" y="180"/>
                      </a:lnTo>
                      <a:lnTo>
                        <a:pt x="612" y="333"/>
                      </a:lnTo>
                      <a:lnTo>
                        <a:pt x="605" y="488"/>
                      </a:lnTo>
                      <a:lnTo>
                        <a:pt x="581" y="643"/>
                      </a:lnTo>
                      <a:lnTo>
                        <a:pt x="549" y="661"/>
                      </a:lnTo>
                      <a:lnTo>
                        <a:pt x="519" y="676"/>
                      </a:lnTo>
                      <a:lnTo>
                        <a:pt x="487" y="692"/>
                      </a:lnTo>
                      <a:lnTo>
                        <a:pt x="455" y="703"/>
                      </a:lnTo>
                      <a:lnTo>
                        <a:pt x="423" y="715"/>
                      </a:lnTo>
                      <a:lnTo>
                        <a:pt x="391" y="724"/>
                      </a:lnTo>
                      <a:lnTo>
                        <a:pt x="359" y="729"/>
                      </a:lnTo>
                      <a:lnTo>
                        <a:pt x="327" y="732"/>
                      </a:lnTo>
                      <a:lnTo>
                        <a:pt x="295" y="734"/>
                      </a:lnTo>
                      <a:lnTo>
                        <a:pt x="263" y="730"/>
                      </a:lnTo>
                      <a:lnTo>
                        <a:pt x="231" y="725"/>
                      </a:lnTo>
                      <a:lnTo>
                        <a:pt x="199" y="717"/>
                      </a:lnTo>
                      <a:lnTo>
                        <a:pt x="169" y="705"/>
                      </a:lnTo>
                      <a:lnTo>
                        <a:pt x="137" y="690"/>
                      </a:lnTo>
                      <a:lnTo>
                        <a:pt x="105" y="671"/>
                      </a:lnTo>
                      <a:lnTo>
                        <a:pt x="73" y="648"/>
                      </a:lnTo>
                      <a:lnTo>
                        <a:pt x="39" y="567"/>
                      </a:lnTo>
                      <a:lnTo>
                        <a:pt x="16" y="493"/>
                      </a:lnTo>
                      <a:lnTo>
                        <a:pt x="4" y="421"/>
                      </a:lnTo>
                      <a:lnTo>
                        <a:pt x="0" y="352"/>
                      </a:lnTo>
                      <a:lnTo>
                        <a:pt x="5" y="286"/>
                      </a:lnTo>
                      <a:lnTo>
                        <a:pt x="21" y="222"/>
                      </a:lnTo>
                      <a:lnTo>
                        <a:pt x="43" y="158"/>
                      </a:lnTo>
                      <a:lnTo>
                        <a:pt x="73" y="96"/>
                      </a:lnTo>
                      <a:lnTo>
                        <a:pt x="103" y="72"/>
                      </a:lnTo>
                      <a:lnTo>
                        <a:pt x="135" y="52"/>
                      </a:lnTo>
                      <a:lnTo>
                        <a:pt x="167" y="35"/>
                      </a:lnTo>
                      <a:lnTo>
                        <a:pt x="197" y="23"/>
                      </a:lnTo>
                      <a:lnTo>
                        <a:pt x="229" y="13"/>
                      </a:lnTo>
                      <a:lnTo>
                        <a:pt x="261" y="6"/>
                      </a:lnTo>
                      <a:lnTo>
                        <a:pt x="293" y="3"/>
                      </a:lnTo>
                      <a:lnTo>
                        <a:pt x="325" y="0"/>
                      </a:lnTo>
                      <a:lnTo>
                        <a:pt x="357" y="0"/>
                      </a:lnTo>
                      <a:lnTo>
                        <a:pt x="389" y="1"/>
                      </a:lnTo>
                      <a:lnTo>
                        <a:pt x="421" y="5"/>
                      </a:lnTo>
                      <a:lnTo>
                        <a:pt x="453" y="8"/>
                      </a:lnTo>
                      <a:lnTo>
                        <a:pt x="485" y="13"/>
                      </a:lnTo>
                      <a:lnTo>
                        <a:pt x="517" y="18"/>
                      </a:lnTo>
                      <a:lnTo>
                        <a:pt x="549" y="25"/>
                      </a:lnTo>
                      <a:lnTo>
                        <a:pt x="581" y="30"/>
                      </a:lnTo>
                      <a:close/>
                    </a:path>
                  </a:pathLst>
                </a:custGeom>
                <a:solidFill>
                  <a:srgbClr val="3F84E2"/>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122" name="Freeform 131"/>
                <p:cNvSpPr>
                  <a:spLocks/>
                </p:cNvSpPr>
                <p:nvPr/>
              </p:nvSpPr>
              <p:spPr bwMode="auto">
                <a:xfrm>
                  <a:off x="2874" y="2017"/>
                  <a:ext cx="288" cy="347"/>
                </a:xfrm>
                <a:custGeom>
                  <a:avLst/>
                  <a:gdLst>
                    <a:gd name="T0" fmla="*/ 136 w 576"/>
                    <a:gd name="T1" fmla="*/ 10 h 693"/>
                    <a:gd name="T2" fmla="*/ 139 w 576"/>
                    <a:gd name="T3" fmla="*/ 27 h 693"/>
                    <a:gd name="T4" fmla="*/ 142 w 576"/>
                    <a:gd name="T5" fmla="*/ 44 h 693"/>
                    <a:gd name="T6" fmla="*/ 144 w 576"/>
                    <a:gd name="T7" fmla="*/ 62 h 693"/>
                    <a:gd name="T8" fmla="*/ 144 w 576"/>
                    <a:gd name="T9" fmla="*/ 79 h 693"/>
                    <a:gd name="T10" fmla="*/ 144 w 576"/>
                    <a:gd name="T11" fmla="*/ 97 h 693"/>
                    <a:gd name="T12" fmla="*/ 142 w 576"/>
                    <a:gd name="T13" fmla="*/ 114 h 693"/>
                    <a:gd name="T14" fmla="*/ 140 w 576"/>
                    <a:gd name="T15" fmla="*/ 132 h 693"/>
                    <a:gd name="T16" fmla="*/ 136 w 576"/>
                    <a:gd name="T17" fmla="*/ 150 h 693"/>
                    <a:gd name="T18" fmla="*/ 128 w 576"/>
                    <a:gd name="T19" fmla="*/ 154 h 693"/>
                    <a:gd name="T20" fmla="*/ 120 w 576"/>
                    <a:gd name="T21" fmla="*/ 159 h 693"/>
                    <a:gd name="T22" fmla="*/ 113 w 576"/>
                    <a:gd name="T23" fmla="*/ 163 h 693"/>
                    <a:gd name="T24" fmla="*/ 106 w 576"/>
                    <a:gd name="T25" fmla="*/ 166 h 693"/>
                    <a:gd name="T26" fmla="*/ 99 w 576"/>
                    <a:gd name="T27" fmla="*/ 169 h 693"/>
                    <a:gd name="T28" fmla="*/ 91 w 576"/>
                    <a:gd name="T29" fmla="*/ 171 h 693"/>
                    <a:gd name="T30" fmla="*/ 84 w 576"/>
                    <a:gd name="T31" fmla="*/ 173 h 693"/>
                    <a:gd name="T32" fmla="*/ 77 w 576"/>
                    <a:gd name="T33" fmla="*/ 174 h 693"/>
                    <a:gd name="T34" fmla="*/ 71 w 576"/>
                    <a:gd name="T35" fmla="*/ 174 h 693"/>
                    <a:gd name="T36" fmla="*/ 62 w 576"/>
                    <a:gd name="T37" fmla="*/ 173 h 693"/>
                    <a:gd name="T38" fmla="*/ 55 w 576"/>
                    <a:gd name="T39" fmla="*/ 172 h 693"/>
                    <a:gd name="T40" fmla="*/ 48 w 576"/>
                    <a:gd name="T41" fmla="*/ 169 h 693"/>
                    <a:gd name="T42" fmla="*/ 40 w 576"/>
                    <a:gd name="T43" fmla="*/ 166 h 693"/>
                    <a:gd name="T44" fmla="*/ 34 w 576"/>
                    <a:gd name="T45" fmla="*/ 162 h 693"/>
                    <a:gd name="T46" fmla="*/ 26 w 576"/>
                    <a:gd name="T47" fmla="*/ 157 h 693"/>
                    <a:gd name="T48" fmla="*/ 19 w 576"/>
                    <a:gd name="T49" fmla="*/ 151 h 693"/>
                    <a:gd name="T50" fmla="*/ 10 w 576"/>
                    <a:gd name="T51" fmla="*/ 132 h 693"/>
                    <a:gd name="T52" fmla="*/ 5 w 576"/>
                    <a:gd name="T53" fmla="*/ 115 h 693"/>
                    <a:gd name="T54" fmla="*/ 1 w 576"/>
                    <a:gd name="T55" fmla="*/ 99 h 693"/>
                    <a:gd name="T56" fmla="*/ 0 w 576"/>
                    <a:gd name="T57" fmla="*/ 83 h 693"/>
                    <a:gd name="T58" fmla="*/ 1 w 576"/>
                    <a:gd name="T59" fmla="*/ 68 h 693"/>
                    <a:gd name="T60" fmla="*/ 5 w 576"/>
                    <a:gd name="T61" fmla="*/ 53 h 693"/>
                    <a:gd name="T62" fmla="*/ 11 w 576"/>
                    <a:gd name="T63" fmla="*/ 39 h 693"/>
                    <a:gd name="T64" fmla="*/ 19 w 576"/>
                    <a:gd name="T65" fmla="*/ 25 h 693"/>
                    <a:gd name="T66" fmla="*/ 26 w 576"/>
                    <a:gd name="T67" fmla="*/ 18 h 693"/>
                    <a:gd name="T68" fmla="*/ 34 w 576"/>
                    <a:gd name="T69" fmla="*/ 13 h 693"/>
                    <a:gd name="T70" fmla="*/ 40 w 576"/>
                    <a:gd name="T71" fmla="*/ 9 h 693"/>
                    <a:gd name="T72" fmla="*/ 48 w 576"/>
                    <a:gd name="T73" fmla="*/ 6 h 693"/>
                    <a:gd name="T74" fmla="*/ 55 w 576"/>
                    <a:gd name="T75" fmla="*/ 3 h 693"/>
                    <a:gd name="T76" fmla="*/ 62 w 576"/>
                    <a:gd name="T77" fmla="*/ 2 h 693"/>
                    <a:gd name="T78" fmla="*/ 70 w 576"/>
                    <a:gd name="T79" fmla="*/ 1 h 693"/>
                    <a:gd name="T80" fmla="*/ 77 w 576"/>
                    <a:gd name="T81" fmla="*/ 0 h 693"/>
                    <a:gd name="T82" fmla="*/ 84 w 576"/>
                    <a:gd name="T83" fmla="*/ 1 h 693"/>
                    <a:gd name="T84" fmla="*/ 91 w 576"/>
                    <a:gd name="T85" fmla="*/ 1 h 693"/>
                    <a:gd name="T86" fmla="*/ 99 w 576"/>
                    <a:gd name="T87" fmla="*/ 2 h 693"/>
                    <a:gd name="T88" fmla="*/ 106 w 576"/>
                    <a:gd name="T89" fmla="*/ 3 h 693"/>
                    <a:gd name="T90" fmla="*/ 113 w 576"/>
                    <a:gd name="T91" fmla="*/ 5 h 693"/>
                    <a:gd name="T92" fmla="*/ 120 w 576"/>
                    <a:gd name="T93" fmla="*/ 7 h 693"/>
                    <a:gd name="T94" fmla="*/ 128 w 576"/>
                    <a:gd name="T95" fmla="*/ 8 h 693"/>
                    <a:gd name="T96" fmla="*/ 136 w 576"/>
                    <a:gd name="T97" fmla="*/ 10 h 69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76"/>
                    <a:gd name="T148" fmla="*/ 0 h 693"/>
                    <a:gd name="T149" fmla="*/ 576 w 576"/>
                    <a:gd name="T150" fmla="*/ 693 h 69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76" h="693">
                      <a:moveTo>
                        <a:pt x="541" y="37"/>
                      </a:moveTo>
                      <a:lnTo>
                        <a:pt x="556" y="106"/>
                      </a:lnTo>
                      <a:lnTo>
                        <a:pt x="567" y="175"/>
                      </a:lnTo>
                      <a:lnTo>
                        <a:pt x="574" y="245"/>
                      </a:lnTo>
                      <a:lnTo>
                        <a:pt x="576" y="314"/>
                      </a:lnTo>
                      <a:lnTo>
                        <a:pt x="574" y="385"/>
                      </a:lnTo>
                      <a:lnTo>
                        <a:pt x="567" y="456"/>
                      </a:lnTo>
                      <a:lnTo>
                        <a:pt x="557" y="526"/>
                      </a:lnTo>
                      <a:lnTo>
                        <a:pt x="541" y="597"/>
                      </a:lnTo>
                      <a:lnTo>
                        <a:pt x="512" y="616"/>
                      </a:lnTo>
                      <a:lnTo>
                        <a:pt x="483" y="633"/>
                      </a:lnTo>
                      <a:lnTo>
                        <a:pt x="455" y="649"/>
                      </a:lnTo>
                      <a:lnTo>
                        <a:pt x="426" y="663"/>
                      </a:lnTo>
                      <a:lnTo>
                        <a:pt x="397" y="673"/>
                      </a:lnTo>
                      <a:lnTo>
                        <a:pt x="367" y="683"/>
                      </a:lnTo>
                      <a:lnTo>
                        <a:pt x="338" y="690"/>
                      </a:lnTo>
                      <a:lnTo>
                        <a:pt x="310" y="693"/>
                      </a:lnTo>
                      <a:lnTo>
                        <a:pt x="281" y="693"/>
                      </a:lnTo>
                      <a:lnTo>
                        <a:pt x="251" y="691"/>
                      </a:lnTo>
                      <a:lnTo>
                        <a:pt x="222" y="686"/>
                      </a:lnTo>
                      <a:lnTo>
                        <a:pt x="194" y="676"/>
                      </a:lnTo>
                      <a:lnTo>
                        <a:pt x="163" y="663"/>
                      </a:lnTo>
                      <a:lnTo>
                        <a:pt x="135" y="646"/>
                      </a:lnTo>
                      <a:lnTo>
                        <a:pt x="106" y="626"/>
                      </a:lnTo>
                      <a:lnTo>
                        <a:pt x="77" y="601"/>
                      </a:lnTo>
                      <a:lnTo>
                        <a:pt x="42" y="526"/>
                      </a:lnTo>
                      <a:lnTo>
                        <a:pt x="17" y="457"/>
                      </a:lnTo>
                      <a:lnTo>
                        <a:pt x="3" y="393"/>
                      </a:lnTo>
                      <a:lnTo>
                        <a:pt x="0" y="331"/>
                      </a:lnTo>
                      <a:lnTo>
                        <a:pt x="7" y="271"/>
                      </a:lnTo>
                      <a:lnTo>
                        <a:pt x="22" y="212"/>
                      </a:lnTo>
                      <a:lnTo>
                        <a:pt x="45" y="154"/>
                      </a:lnTo>
                      <a:lnTo>
                        <a:pt x="77" y="97"/>
                      </a:lnTo>
                      <a:lnTo>
                        <a:pt x="106" y="72"/>
                      </a:lnTo>
                      <a:lnTo>
                        <a:pt x="135" y="52"/>
                      </a:lnTo>
                      <a:lnTo>
                        <a:pt x="163" y="35"/>
                      </a:lnTo>
                      <a:lnTo>
                        <a:pt x="192" y="21"/>
                      </a:lnTo>
                      <a:lnTo>
                        <a:pt x="221" y="11"/>
                      </a:lnTo>
                      <a:lnTo>
                        <a:pt x="249" y="5"/>
                      </a:lnTo>
                      <a:lnTo>
                        <a:pt x="278" y="1"/>
                      </a:lnTo>
                      <a:lnTo>
                        <a:pt x="308" y="0"/>
                      </a:lnTo>
                      <a:lnTo>
                        <a:pt x="337" y="1"/>
                      </a:lnTo>
                      <a:lnTo>
                        <a:pt x="365" y="3"/>
                      </a:lnTo>
                      <a:lnTo>
                        <a:pt x="396" y="6"/>
                      </a:lnTo>
                      <a:lnTo>
                        <a:pt x="424" y="11"/>
                      </a:lnTo>
                      <a:lnTo>
                        <a:pt x="453" y="18"/>
                      </a:lnTo>
                      <a:lnTo>
                        <a:pt x="483" y="25"/>
                      </a:lnTo>
                      <a:lnTo>
                        <a:pt x="512" y="30"/>
                      </a:lnTo>
                      <a:lnTo>
                        <a:pt x="541" y="37"/>
                      </a:lnTo>
                      <a:close/>
                    </a:path>
                  </a:pathLst>
                </a:custGeom>
                <a:solidFill>
                  <a:srgbClr val="4C87ED"/>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123" name="Freeform 132"/>
                <p:cNvSpPr>
                  <a:spLocks/>
                </p:cNvSpPr>
                <p:nvPr/>
              </p:nvSpPr>
              <p:spPr bwMode="auto">
                <a:xfrm>
                  <a:off x="2882" y="2025"/>
                  <a:ext cx="270" cy="328"/>
                </a:xfrm>
                <a:custGeom>
                  <a:avLst/>
                  <a:gdLst>
                    <a:gd name="T0" fmla="*/ 125 w 541"/>
                    <a:gd name="T1" fmla="*/ 11 h 657"/>
                    <a:gd name="T2" fmla="*/ 129 w 541"/>
                    <a:gd name="T3" fmla="*/ 27 h 657"/>
                    <a:gd name="T4" fmla="*/ 132 w 541"/>
                    <a:gd name="T5" fmla="*/ 43 h 657"/>
                    <a:gd name="T6" fmla="*/ 134 w 541"/>
                    <a:gd name="T7" fmla="*/ 58 h 657"/>
                    <a:gd name="T8" fmla="*/ 135 w 541"/>
                    <a:gd name="T9" fmla="*/ 74 h 657"/>
                    <a:gd name="T10" fmla="*/ 134 w 541"/>
                    <a:gd name="T11" fmla="*/ 90 h 657"/>
                    <a:gd name="T12" fmla="*/ 133 w 541"/>
                    <a:gd name="T13" fmla="*/ 106 h 657"/>
                    <a:gd name="T14" fmla="*/ 129 w 541"/>
                    <a:gd name="T15" fmla="*/ 121 h 657"/>
                    <a:gd name="T16" fmla="*/ 125 w 541"/>
                    <a:gd name="T17" fmla="*/ 137 h 657"/>
                    <a:gd name="T18" fmla="*/ 118 w 541"/>
                    <a:gd name="T19" fmla="*/ 142 h 657"/>
                    <a:gd name="T20" fmla="*/ 112 w 541"/>
                    <a:gd name="T21" fmla="*/ 147 h 657"/>
                    <a:gd name="T22" fmla="*/ 105 w 541"/>
                    <a:gd name="T23" fmla="*/ 151 h 657"/>
                    <a:gd name="T24" fmla="*/ 99 w 541"/>
                    <a:gd name="T25" fmla="*/ 155 h 657"/>
                    <a:gd name="T26" fmla="*/ 92 w 541"/>
                    <a:gd name="T27" fmla="*/ 158 h 657"/>
                    <a:gd name="T28" fmla="*/ 86 w 541"/>
                    <a:gd name="T29" fmla="*/ 160 h 657"/>
                    <a:gd name="T30" fmla="*/ 79 w 541"/>
                    <a:gd name="T31" fmla="*/ 163 h 657"/>
                    <a:gd name="T32" fmla="*/ 73 w 541"/>
                    <a:gd name="T33" fmla="*/ 163 h 657"/>
                    <a:gd name="T34" fmla="*/ 66 w 541"/>
                    <a:gd name="T35" fmla="*/ 164 h 657"/>
                    <a:gd name="T36" fmla="*/ 59 w 541"/>
                    <a:gd name="T37" fmla="*/ 163 h 657"/>
                    <a:gd name="T38" fmla="*/ 53 w 541"/>
                    <a:gd name="T39" fmla="*/ 162 h 657"/>
                    <a:gd name="T40" fmla="*/ 46 w 541"/>
                    <a:gd name="T41" fmla="*/ 159 h 657"/>
                    <a:gd name="T42" fmla="*/ 39 w 541"/>
                    <a:gd name="T43" fmla="*/ 155 h 657"/>
                    <a:gd name="T44" fmla="*/ 33 w 541"/>
                    <a:gd name="T45" fmla="*/ 151 h 657"/>
                    <a:gd name="T46" fmla="*/ 26 w 541"/>
                    <a:gd name="T47" fmla="*/ 145 h 657"/>
                    <a:gd name="T48" fmla="*/ 20 w 541"/>
                    <a:gd name="T49" fmla="*/ 138 h 657"/>
                    <a:gd name="T50" fmla="*/ 11 w 541"/>
                    <a:gd name="T51" fmla="*/ 122 h 657"/>
                    <a:gd name="T52" fmla="*/ 4 w 541"/>
                    <a:gd name="T53" fmla="*/ 106 h 657"/>
                    <a:gd name="T54" fmla="*/ 1 w 541"/>
                    <a:gd name="T55" fmla="*/ 91 h 657"/>
                    <a:gd name="T56" fmla="*/ 0 w 541"/>
                    <a:gd name="T57" fmla="*/ 77 h 657"/>
                    <a:gd name="T58" fmla="*/ 1 w 541"/>
                    <a:gd name="T59" fmla="*/ 64 h 657"/>
                    <a:gd name="T60" fmla="*/ 5 w 541"/>
                    <a:gd name="T61" fmla="*/ 51 h 657"/>
                    <a:gd name="T62" fmla="*/ 12 w 541"/>
                    <a:gd name="T63" fmla="*/ 38 h 657"/>
                    <a:gd name="T64" fmla="*/ 20 w 541"/>
                    <a:gd name="T65" fmla="*/ 25 h 657"/>
                    <a:gd name="T66" fmla="*/ 26 w 541"/>
                    <a:gd name="T67" fmla="*/ 18 h 657"/>
                    <a:gd name="T68" fmla="*/ 33 w 541"/>
                    <a:gd name="T69" fmla="*/ 12 h 657"/>
                    <a:gd name="T70" fmla="*/ 39 w 541"/>
                    <a:gd name="T71" fmla="*/ 8 h 657"/>
                    <a:gd name="T72" fmla="*/ 46 w 541"/>
                    <a:gd name="T73" fmla="*/ 5 h 657"/>
                    <a:gd name="T74" fmla="*/ 52 w 541"/>
                    <a:gd name="T75" fmla="*/ 2 h 657"/>
                    <a:gd name="T76" fmla="*/ 59 w 541"/>
                    <a:gd name="T77" fmla="*/ 1 h 657"/>
                    <a:gd name="T78" fmla="*/ 65 w 541"/>
                    <a:gd name="T79" fmla="*/ 0 h 657"/>
                    <a:gd name="T80" fmla="*/ 72 w 541"/>
                    <a:gd name="T81" fmla="*/ 0 h 657"/>
                    <a:gd name="T82" fmla="*/ 79 w 541"/>
                    <a:gd name="T83" fmla="*/ 0 h 657"/>
                    <a:gd name="T84" fmla="*/ 86 w 541"/>
                    <a:gd name="T85" fmla="*/ 1 h 657"/>
                    <a:gd name="T86" fmla="*/ 92 w 541"/>
                    <a:gd name="T87" fmla="*/ 2 h 657"/>
                    <a:gd name="T88" fmla="*/ 99 w 541"/>
                    <a:gd name="T89" fmla="*/ 4 h 657"/>
                    <a:gd name="T90" fmla="*/ 105 w 541"/>
                    <a:gd name="T91" fmla="*/ 5 h 657"/>
                    <a:gd name="T92" fmla="*/ 112 w 541"/>
                    <a:gd name="T93" fmla="*/ 7 h 657"/>
                    <a:gd name="T94" fmla="*/ 118 w 541"/>
                    <a:gd name="T95" fmla="*/ 9 h 657"/>
                    <a:gd name="T96" fmla="*/ 125 w 541"/>
                    <a:gd name="T97" fmla="*/ 11 h 65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41"/>
                    <a:gd name="T148" fmla="*/ 0 h 657"/>
                    <a:gd name="T149" fmla="*/ 541 w 541"/>
                    <a:gd name="T150" fmla="*/ 657 h 65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41" h="657">
                      <a:moveTo>
                        <a:pt x="501" y="44"/>
                      </a:moveTo>
                      <a:lnTo>
                        <a:pt x="517" y="108"/>
                      </a:lnTo>
                      <a:lnTo>
                        <a:pt x="529" y="172"/>
                      </a:lnTo>
                      <a:lnTo>
                        <a:pt x="538" y="234"/>
                      </a:lnTo>
                      <a:lnTo>
                        <a:pt x="541" y="298"/>
                      </a:lnTo>
                      <a:lnTo>
                        <a:pt x="539" y="361"/>
                      </a:lnTo>
                      <a:lnTo>
                        <a:pt x="533" y="425"/>
                      </a:lnTo>
                      <a:lnTo>
                        <a:pt x="519" y="487"/>
                      </a:lnTo>
                      <a:lnTo>
                        <a:pt x="501" y="551"/>
                      </a:lnTo>
                      <a:lnTo>
                        <a:pt x="475" y="571"/>
                      </a:lnTo>
                      <a:lnTo>
                        <a:pt x="448" y="590"/>
                      </a:lnTo>
                      <a:lnTo>
                        <a:pt x="423" y="606"/>
                      </a:lnTo>
                      <a:lnTo>
                        <a:pt x="396" y="622"/>
                      </a:lnTo>
                      <a:lnTo>
                        <a:pt x="371" y="633"/>
                      </a:lnTo>
                      <a:lnTo>
                        <a:pt x="344" y="643"/>
                      </a:lnTo>
                      <a:lnTo>
                        <a:pt x="319" y="652"/>
                      </a:lnTo>
                      <a:lnTo>
                        <a:pt x="292" y="655"/>
                      </a:lnTo>
                      <a:lnTo>
                        <a:pt x="265" y="657"/>
                      </a:lnTo>
                      <a:lnTo>
                        <a:pt x="238" y="654"/>
                      </a:lnTo>
                      <a:lnTo>
                        <a:pt x="213" y="649"/>
                      </a:lnTo>
                      <a:lnTo>
                        <a:pt x="186" y="638"/>
                      </a:lnTo>
                      <a:lnTo>
                        <a:pt x="159" y="623"/>
                      </a:lnTo>
                      <a:lnTo>
                        <a:pt x="133" y="605"/>
                      </a:lnTo>
                      <a:lnTo>
                        <a:pt x="106" y="583"/>
                      </a:lnTo>
                      <a:lnTo>
                        <a:pt x="81" y="554"/>
                      </a:lnTo>
                      <a:lnTo>
                        <a:pt x="44" y="489"/>
                      </a:lnTo>
                      <a:lnTo>
                        <a:pt x="19" y="426"/>
                      </a:lnTo>
                      <a:lnTo>
                        <a:pt x="4" y="367"/>
                      </a:lnTo>
                      <a:lnTo>
                        <a:pt x="0" y="310"/>
                      </a:lnTo>
                      <a:lnTo>
                        <a:pt x="5" y="256"/>
                      </a:lnTo>
                      <a:lnTo>
                        <a:pt x="22" y="204"/>
                      </a:lnTo>
                      <a:lnTo>
                        <a:pt x="48" y="152"/>
                      </a:lnTo>
                      <a:lnTo>
                        <a:pt x="81" y="100"/>
                      </a:lnTo>
                      <a:lnTo>
                        <a:pt x="106" y="73"/>
                      </a:lnTo>
                      <a:lnTo>
                        <a:pt x="133" y="51"/>
                      </a:lnTo>
                      <a:lnTo>
                        <a:pt x="159" y="34"/>
                      </a:lnTo>
                      <a:lnTo>
                        <a:pt x="186" y="21"/>
                      </a:lnTo>
                      <a:lnTo>
                        <a:pt x="211" y="10"/>
                      </a:lnTo>
                      <a:lnTo>
                        <a:pt x="238" y="4"/>
                      </a:lnTo>
                      <a:lnTo>
                        <a:pt x="263" y="0"/>
                      </a:lnTo>
                      <a:lnTo>
                        <a:pt x="290" y="0"/>
                      </a:lnTo>
                      <a:lnTo>
                        <a:pt x="317" y="2"/>
                      </a:lnTo>
                      <a:lnTo>
                        <a:pt x="344" y="5"/>
                      </a:lnTo>
                      <a:lnTo>
                        <a:pt x="369" y="9"/>
                      </a:lnTo>
                      <a:lnTo>
                        <a:pt x="396" y="16"/>
                      </a:lnTo>
                      <a:lnTo>
                        <a:pt x="423" y="22"/>
                      </a:lnTo>
                      <a:lnTo>
                        <a:pt x="448" y="29"/>
                      </a:lnTo>
                      <a:lnTo>
                        <a:pt x="475" y="37"/>
                      </a:lnTo>
                      <a:lnTo>
                        <a:pt x="501" y="44"/>
                      </a:lnTo>
                      <a:close/>
                    </a:path>
                  </a:pathLst>
                </a:custGeom>
                <a:solidFill>
                  <a:srgbClr val="5689F4"/>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124" name="Freeform 133"/>
                <p:cNvSpPr>
                  <a:spLocks/>
                </p:cNvSpPr>
                <p:nvPr/>
              </p:nvSpPr>
              <p:spPr bwMode="auto">
                <a:xfrm>
                  <a:off x="2565" y="1997"/>
                  <a:ext cx="140" cy="259"/>
                </a:xfrm>
                <a:custGeom>
                  <a:avLst/>
                  <a:gdLst>
                    <a:gd name="T0" fmla="*/ 0 w 278"/>
                    <a:gd name="T1" fmla="*/ 7 h 517"/>
                    <a:gd name="T2" fmla="*/ 70 w 278"/>
                    <a:gd name="T3" fmla="*/ 0 h 517"/>
                    <a:gd name="T4" fmla="*/ 70 w 278"/>
                    <a:gd name="T5" fmla="*/ 5 h 517"/>
                    <a:gd name="T6" fmla="*/ 3 w 278"/>
                    <a:gd name="T7" fmla="*/ 13 h 517"/>
                    <a:gd name="T8" fmla="*/ 3 w 278"/>
                    <a:gd name="T9" fmla="*/ 130 h 517"/>
                    <a:gd name="T10" fmla="*/ 0 w 278"/>
                    <a:gd name="T11" fmla="*/ 130 h 517"/>
                    <a:gd name="T12" fmla="*/ 0 w 278"/>
                    <a:gd name="T13" fmla="*/ 7 h 517"/>
                    <a:gd name="T14" fmla="*/ 0 60000 65536"/>
                    <a:gd name="T15" fmla="*/ 0 60000 65536"/>
                    <a:gd name="T16" fmla="*/ 0 60000 65536"/>
                    <a:gd name="T17" fmla="*/ 0 60000 65536"/>
                    <a:gd name="T18" fmla="*/ 0 60000 65536"/>
                    <a:gd name="T19" fmla="*/ 0 60000 65536"/>
                    <a:gd name="T20" fmla="*/ 0 60000 65536"/>
                    <a:gd name="T21" fmla="*/ 0 w 278"/>
                    <a:gd name="T22" fmla="*/ 0 h 517"/>
                    <a:gd name="T23" fmla="*/ 278 w 278"/>
                    <a:gd name="T24" fmla="*/ 517 h 5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8" h="517">
                      <a:moveTo>
                        <a:pt x="0" y="27"/>
                      </a:moveTo>
                      <a:lnTo>
                        <a:pt x="278" y="0"/>
                      </a:lnTo>
                      <a:lnTo>
                        <a:pt x="278" y="18"/>
                      </a:lnTo>
                      <a:lnTo>
                        <a:pt x="12" y="49"/>
                      </a:lnTo>
                      <a:lnTo>
                        <a:pt x="14" y="517"/>
                      </a:lnTo>
                      <a:lnTo>
                        <a:pt x="0" y="517"/>
                      </a:lnTo>
                      <a:lnTo>
                        <a:pt x="0" y="27"/>
                      </a:lnTo>
                      <a:close/>
                    </a:path>
                  </a:pathLst>
                </a:custGeom>
                <a:solidFill>
                  <a:srgbClr val="5B6670"/>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125" name="Freeform 134"/>
                <p:cNvSpPr>
                  <a:spLocks/>
                </p:cNvSpPr>
                <p:nvPr/>
              </p:nvSpPr>
              <p:spPr bwMode="auto">
                <a:xfrm>
                  <a:off x="2567" y="2029"/>
                  <a:ext cx="140" cy="22"/>
                </a:xfrm>
                <a:custGeom>
                  <a:avLst/>
                  <a:gdLst>
                    <a:gd name="T0" fmla="*/ 1 w 275"/>
                    <a:gd name="T1" fmla="*/ 6 h 44"/>
                    <a:gd name="T2" fmla="*/ 68 w 275"/>
                    <a:gd name="T3" fmla="*/ 0 h 44"/>
                    <a:gd name="T4" fmla="*/ 68 w 275"/>
                    <a:gd name="T5" fmla="*/ 5 h 44"/>
                    <a:gd name="T6" fmla="*/ 0 w 275"/>
                    <a:gd name="T7" fmla="*/ 11 h 44"/>
                    <a:gd name="T8" fmla="*/ 1 w 275"/>
                    <a:gd name="T9" fmla="*/ 6 h 44"/>
                    <a:gd name="T10" fmla="*/ 0 60000 65536"/>
                    <a:gd name="T11" fmla="*/ 0 60000 65536"/>
                    <a:gd name="T12" fmla="*/ 0 60000 65536"/>
                    <a:gd name="T13" fmla="*/ 0 60000 65536"/>
                    <a:gd name="T14" fmla="*/ 0 60000 65536"/>
                    <a:gd name="T15" fmla="*/ 0 w 275"/>
                    <a:gd name="T16" fmla="*/ 0 h 44"/>
                    <a:gd name="T17" fmla="*/ 275 w 275"/>
                    <a:gd name="T18" fmla="*/ 44 h 44"/>
                  </a:gdLst>
                  <a:ahLst/>
                  <a:cxnLst>
                    <a:cxn ang="T10">
                      <a:pos x="T0" y="T1"/>
                    </a:cxn>
                    <a:cxn ang="T11">
                      <a:pos x="T2" y="T3"/>
                    </a:cxn>
                    <a:cxn ang="T12">
                      <a:pos x="T4" y="T5"/>
                    </a:cxn>
                    <a:cxn ang="T13">
                      <a:pos x="T6" y="T7"/>
                    </a:cxn>
                    <a:cxn ang="T14">
                      <a:pos x="T8" y="T9"/>
                    </a:cxn>
                  </a:cxnLst>
                  <a:rect l="T15" t="T16" r="T17" b="T18"/>
                  <a:pathLst>
                    <a:path w="275" h="44">
                      <a:moveTo>
                        <a:pt x="6" y="22"/>
                      </a:moveTo>
                      <a:lnTo>
                        <a:pt x="275" y="0"/>
                      </a:lnTo>
                      <a:lnTo>
                        <a:pt x="275" y="20"/>
                      </a:lnTo>
                      <a:lnTo>
                        <a:pt x="0" y="44"/>
                      </a:lnTo>
                      <a:lnTo>
                        <a:pt x="6" y="22"/>
                      </a:lnTo>
                      <a:close/>
                    </a:path>
                  </a:pathLst>
                </a:custGeom>
                <a:solidFill>
                  <a:srgbClr val="5B6670"/>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126" name="Freeform 135"/>
                <p:cNvSpPr>
                  <a:spLocks/>
                </p:cNvSpPr>
                <p:nvPr/>
              </p:nvSpPr>
              <p:spPr bwMode="auto">
                <a:xfrm>
                  <a:off x="2569" y="2073"/>
                  <a:ext cx="131" cy="20"/>
                </a:xfrm>
                <a:custGeom>
                  <a:avLst/>
                  <a:gdLst>
                    <a:gd name="T0" fmla="*/ 1 w 264"/>
                    <a:gd name="T1" fmla="*/ 5 h 39"/>
                    <a:gd name="T2" fmla="*/ 66 w 264"/>
                    <a:gd name="T3" fmla="*/ 0 h 39"/>
                    <a:gd name="T4" fmla="*/ 66 w 264"/>
                    <a:gd name="T5" fmla="*/ 6 h 39"/>
                    <a:gd name="T6" fmla="*/ 0 w 264"/>
                    <a:gd name="T7" fmla="*/ 10 h 39"/>
                    <a:gd name="T8" fmla="*/ 1 w 264"/>
                    <a:gd name="T9" fmla="*/ 5 h 39"/>
                    <a:gd name="T10" fmla="*/ 0 60000 65536"/>
                    <a:gd name="T11" fmla="*/ 0 60000 65536"/>
                    <a:gd name="T12" fmla="*/ 0 60000 65536"/>
                    <a:gd name="T13" fmla="*/ 0 60000 65536"/>
                    <a:gd name="T14" fmla="*/ 0 60000 65536"/>
                    <a:gd name="T15" fmla="*/ 0 w 264"/>
                    <a:gd name="T16" fmla="*/ 0 h 39"/>
                    <a:gd name="T17" fmla="*/ 264 w 264"/>
                    <a:gd name="T18" fmla="*/ 39 h 39"/>
                  </a:gdLst>
                  <a:ahLst/>
                  <a:cxnLst>
                    <a:cxn ang="T10">
                      <a:pos x="T0" y="T1"/>
                    </a:cxn>
                    <a:cxn ang="T11">
                      <a:pos x="T2" y="T3"/>
                    </a:cxn>
                    <a:cxn ang="T12">
                      <a:pos x="T4" y="T5"/>
                    </a:cxn>
                    <a:cxn ang="T13">
                      <a:pos x="T6" y="T7"/>
                    </a:cxn>
                    <a:cxn ang="T14">
                      <a:pos x="T8" y="T9"/>
                    </a:cxn>
                  </a:cxnLst>
                  <a:rect l="T15" t="T16" r="T17" b="T18"/>
                  <a:pathLst>
                    <a:path w="264" h="39">
                      <a:moveTo>
                        <a:pt x="5" y="19"/>
                      </a:moveTo>
                      <a:lnTo>
                        <a:pt x="264" y="0"/>
                      </a:lnTo>
                      <a:lnTo>
                        <a:pt x="264" y="21"/>
                      </a:lnTo>
                      <a:lnTo>
                        <a:pt x="0" y="39"/>
                      </a:lnTo>
                      <a:lnTo>
                        <a:pt x="5" y="19"/>
                      </a:lnTo>
                      <a:close/>
                    </a:path>
                  </a:pathLst>
                </a:custGeom>
                <a:solidFill>
                  <a:srgbClr val="5B6670"/>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127" name="Freeform 136"/>
                <p:cNvSpPr>
                  <a:spLocks/>
                </p:cNvSpPr>
                <p:nvPr/>
              </p:nvSpPr>
              <p:spPr bwMode="auto">
                <a:xfrm>
                  <a:off x="2569" y="2073"/>
                  <a:ext cx="131" cy="15"/>
                </a:xfrm>
                <a:custGeom>
                  <a:avLst/>
                  <a:gdLst>
                    <a:gd name="T0" fmla="*/ 1 w 264"/>
                    <a:gd name="T1" fmla="*/ 4 h 32"/>
                    <a:gd name="T2" fmla="*/ 66 w 264"/>
                    <a:gd name="T3" fmla="*/ 0 h 32"/>
                    <a:gd name="T4" fmla="*/ 66 w 264"/>
                    <a:gd name="T5" fmla="*/ 3 h 32"/>
                    <a:gd name="T6" fmla="*/ 0 w 264"/>
                    <a:gd name="T7" fmla="*/ 8 h 32"/>
                    <a:gd name="T8" fmla="*/ 1 w 264"/>
                    <a:gd name="T9" fmla="*/ 4 h 32"/>
                    <a:gd name="T10" fmla="*/ 0 60000 65536"/>
                    <a:gd name="T11" fmla="*/ 0 60000 65536"/>
                    <a:gd name="T12" fmla="*/ 0 60000 65536"/>
                    <a:gd name="T13" fmla="*/ 0 60000 65536"/>
                    <a:gd name="T14" fmla="*/ 0 60000 65536"/>
                    <a:gd name="T15" fmla="*/ 0 w 264"/>
                    <a:gd name="T16" fmla="*/ 0 h 32"/>
                    <a:gd name="T17" fmla="*/ 264 w 264"/>
                    <a:gd name="T18" fmla="*/ 32 h 32"/>
                  </a:gdLst>
                  <a:ahLst/>
                  <a:cxnLst>
                    <a:cxn ang="T10">
                      <a:pos x="T0" y="T1"/>
                    </a:cxn>
                    <a:cxn ang="T11">
                      <a:pos x="T2" y="T3"/>
                    </a:cxn>
                    <a:cxn ang="T12">
                      <a:pos x="T4" y="T5"/>
                    </a:cxn>
                    <a:cxn ang="T13">
                      <a:pos x="T6" y="T7"/>
                    </a:cxn>
                    <a:cxn ang="T14">
                      <a:pos x="T8" y="T9"/>
                    </a:cxn>
                  </a:cxnLst>
                  <a:rect l="T15" t="T16" r="T17" b="T18"/>
                  <a:pathLst>
                    <a:path w="264" h="32">
                      <a:moveTo>
                        <a:pt x="5" y="19"/>
                      </a:moveTo>
                      <a:lnTo>
                        <a:pt x="264" y="0"/>
                      </a:lnTo>
                      <a:lnTo>
                        <a:pt x="264" y="15"/>
                      </a:lnTo>
                      <a:lnTo>
                        <a:pt x="0" y="32"/>
                      </a:lnTo>
                      <a:lnTo>
                        <a:pt x="5" y="19"/>
                      </a:lnTo>
                      <a:close/>
                    </a:path>
                  </a:pathLst>
                </a:custGeom>
                <a:solidFill>
                  <a:srgbClr val="DBC4AF"/>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128" name="Freeform 137"/>
                <p:cNvSpPr>
                  <a:spLocks/>
                </p:cNvSpPr>
                <p:nvPr/>
              </p:nvSpPr>
              <p:spPr bwMode="auto">
                <a:xfrm>
                  <a:off x="2567" y="2139"/>
                  <a:ext cx="140" cy="17"/>
                </a:xfrm>
                <a:custGeom>
                  <a:avLst/>
                  <a:gdLst>
                    <a:gd name="T0" fmla="*/ 1 w 275"/>
                    <a:gd name="T1" fmla="*/ 4 h 33"/>
                    <a:gd name="T2" fmla="*/ 68 w 275"/>
                    <a:gd name="T3" fmla="*/ 0 h 33"/>
                    <a:gd name="T4" fmla="*/ 68 w 275"/>
                    <a:gd name="T5" fmla="*/ 5 h 33"/>
                    <a:gd name="T6" fmla="*/ 0 w 275"/>
                    <a:gd name="T7" fmla="*/ 9 h 33"/>
                    <a:gd name="T8" fmla="*/ 1 w 275"/>
                    <a:gd name="T9" fmla="*/ 4 h 33"/>
                    <a:gd name="T10" fmla="*/ 0 60000 65536"/>
                    <a:gd name="T11" fmla="*/ 0 60000 65536"/>
                    <a:gd name="T12" fmla="*/ 0 60000 65536"/>
                    <a:gd name="T13" fmla="*/ 0 60000 65536"/>
                    <a:gd name="T14" fmla="*/ 0 60000 65536"/>
                    <a:gd name="T15" fmla="*/ 0 w 275"/>
                    <a:gd name="T16" fmla="*/ 0 h 33"/>
                    <a:gd name="T17" fmla="*/ 275 w 275"/>
                    <a:gd name="T18" fmla="*/ 33 h 33"/>
                  </a:gdLst>
                  <a:ahLst/>
                  <a:cxnLst>
                    <a:cxn ang="T10">
                      <a:pos x="T0" y="T1"/>
                    </a:cxn>
                    <a:cxn ang="T11">
                      <a:pos x="T2" y="T3"/>
                    </a:cxn>
                    <a:cxn ang="T12">
                      <a:pos x="T4" y="T5"/>
                    </a:cxn>
                    <a:cxn ang="T13">
                      <a:pos x="T6" y="T7"/>
                    </a:cxn>
                    <a:cxn ang="T14">
                      <a:pos x="T8" y="T9"/>
                    </a:cxn>
                  </a:cxnLst>
                  <a:rect l="T15" t="T16" r="T17" b="T18"/>
                  <a:pathLst>
                    <a:path w="275" h="33">
                      <a:moveTo>
                        <a:pt x="6" y="13"/>
                      </a:moveTo>
                      <a:lnTo>
                        <a:pt x="275" y="0"/>
                      </a:lnTo>
                      <a:lnTo>
                        <a:pt x="275" y="20"/>
                      </a:lnTo>
                      <a:lnTo>
                        <a:pt x="0" y="33"/>
                      </a:lnTo>
                      <a:lnTo>
                        <a:pt x="6" y="13"/>
                      </a:lnTo>
                      <a:close/>
                    </a:path>
                  </a:pathLst>
                </a:custGeom>
                <a:solidFill>
                  <a:srgbClr val="5B6670"/>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129" name="Freeform 138"/>
                <p:cNvSpPr>
                  <a:spLocks/>
                </p:cNvSpPr>
                <p:nvPr/>
              </p:nvSpPr>
              <p:spPr bwMode="auto">
                <a:xfrm>
                  <a:off x="2571" y="2095"/>
                  <a:ext cx="133" cy="53"/>
                </a:xfrm>
                <a:custGeom>
                  <a:avLst/>
                  <a:gdLst>
                    <a:gd name="T0" fmla="*/ 0 w 266"/>
                    <a:gd name="T1" fmla="*/ 3 h 106"/>
                    <a:gd name="T2" fmla="*/ 67 w 266"/>
                    <a:gd name="T3" fmla="*/ 0 h 106"/>
                    <a:gd name="T4" fmla="*/ 67 w 266"/>
                    <a:gd name="T5" fmla="*/ 25 h 106"/>
                    <a:gd name="T6" fmla="*/ 0 w 266"/>
                    <a:gd name="T7" fmla="*/ 27 h 106"/>
                    <a:gd name="T8" fmla="*/ 0 w 266"/>
                    <a:gd name="T9" fmla="*/ 3 h 106"/>
                    <a:gd name="T10" fmla="*/ 0 60000 65536"/>
                    <a:gd name="T11" fmla="*/ 0 60000 65536"/>
                    <a:gd name="T12" fmla="*/ 0 60000 65536"/>
                    <a:gd name="T13" fmla="*/ 0 60000 65536"/>
                    <a:gd name="T14" fmla="*/ 0 60000 65536"/>
                    <a:gd name="T15" fmla="*/ 0 w 266"/>
                    <a:gd name="T16" fmla="*/ 0 h 106"/>
                    <a:gd name="T17" fmla="*/ 266 w 266"/>
                    <a:gd name="T18" fmla="*/ 106 h 106"/>
                  </a:gdLst>
                  <a:ahLst/>
                  <a:cxnLst>
                    <a:cxn ang="T10">
                      <a:pos x="T0" y="T1"/>
                    </a:cxn>
                    <a:cxn ang="T11">
                      <a:pos x="T2" y="T3"/>
                    </a:cxn>
                    <a:cxn ang="T12">
                      <a:pos x="T4" y="T5"/>
                    </a:cxn>
                    <a:cxn ang="T13">
                      <a:pos x="T6" y="T7"/>
                    </a:cxn>
                    <a:cxn ang="T14">
                      <a:pos x="T8" y="T9"/>
                    </a:cxn>
                  </a:cxnLst>
                  <a:rect l="T15" t="T16" r="T17" b="T18"/>
                  <a:pathLst>
                    <a:path w="266" h="106">
                      <a:moveTo>
                        <a:pt x="0" y="12"/>
                      </a:moveTo>
                      <a:lnTo>
                        <a:pt x="266" y="0"/>
                      </a:lnTo>
                      <a:lnTo>
                        <a:pt x="266" y="99"/>
                      </a:lnTo>
                      <a:lnTo>
                        <a:pt x="0" y="106"/>
                      </a:lnTo>
                      <a:lnTo>
                        <a:pt x="0" y="12"/>
                      </a:lnTo>
                      <a:close/>
                    </a:path>
                  </a:pathLst>
                </a:custGeom>
                <a:solidFill>
                  <a:srgbClr val="DBC4AF"/>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130" name="Freeform 139"/>
                <p:cNvSpPr>
                  <a:spLocks/>
                </p:cNvSpPr>
                <p:nvPr/>
              </p:nvSpPr>
              <p:spPr bwMode="auto">
                <a:xfrm>
                  <a:off x="2569" y="2243"/>
                  <a:ext cx="138" cy="15"/>
                </a:xfrm>
                <a:custGeom>
                  <a:avLst/>
                  <a:gdLst>
                    <a:gd name="T0" fmla="*/ 2 w 274"/>
                    <a:gd name="T1" fmla="*/ 2 h 31"/>
                    <a:gd name="T2" fmla="*/ 70 w 274"/>
                    <a:gd name="T3" fmla="*/ 0 h 31"/>
                    <a:gd name="T4" fmla="*/ 70 w 274"/>
                    <a:gd name="T5" fmla="*/ 5 h 31"/>
                    <a:gd name="T6" fmla="*/ 0 w 274"/>
                    <a:gd name="T7" fmla="*/ 7 h 31"/>
                    <a:gd name="T8" fmla="*/ 2 w 274"/>
                    <a:gd name="T9" fmla="*/ 2 h 31"/>
                    <a:gd name="T10" fmla="*/ 0 60000 65536"/>
                    <a:gd name="T11" fmla="*/ 0 60000 65536"/>
                    <a:gd name="T12" fmla="*/ 0 60000 65536"/>
                    <a:gd name="T13" fmla="*/ 0 60000 65536"/>
                    <a:gd name="T14" fmla="*/ 0 60000 65536"/>
                    <a:gd name="T15" fmla="*/ 0 w 274"/>
                    <a:gd name="T16" fmla="*/ 0 h 31"/>
                    <a:gd name="T17" fmla="*/ 274 w 274"/>
                    <a:gd name="T18" fmla="*/ 31 h 31"/>
                  </a:gdLst>
                  <a:ahLst/>
                  <a:cxnLst>
                    <a:cxn ang="T10">
                      <a:pos x="T0" y="T1"/>
                    </a:cxn>
                    <a:cxn ang="T11">
                      <a:pos x="T2" y="T3"/>
                    </a:cxn>
                    <a:cxn ang="T12">
                      <a:pos x="T4" y="T5"/>
                    </a:cxn>
                    <a:cxn ang="T13">
                      <a:pos x="T6" y="T7"/>
                    </a:cxn>
                    <a:cxn ang="T14">
                      <a:pos x="T8" y="T9"/>
                    </a:cxn>
                  </a:cxnLst>
                  <a:rect l="T15" t="T16" r="T17" b="T18"/>
                  <a:pathLst>
                    <a:path w="274" h="31">
                      <a:moveTo>
                        <a:pt x="5" y="9"/>
                      </a:moveTo>
                      <a:lnTo>
                        <a:pt x="274" y="0"/>
                      </a:lnTo>
                      <a:lnTo>
                        <a:pt x="274" y="22"/>
                      </a:lnTo>
                      <a:lnTo>
                        <a:pt x="0" y="31"/>
                      </a:lnTo>
                      <a:lnTo>
                        <a:pt x="5" y="9"/>
                      </a:lnTo>
                      <a:close/>
                    </a:path>
                  </a:pathLst>
                </a:custGeom>
                <a:solidFill>
                  <a:srgbClr val="5B6670"/>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131" name="Freeform 140"/>
                <p:cNvSpPr>
                  <a:spLocks/>
                </p:cNvSpPr>
                <p:nvPr/>
              </p:nvSpPr>
              <p:spPr bwMode="auto">
                <a:xfrm>
                  <a:off x="2851" y="2554"/>
                  <a:ext cx="357" cy="34"/>
                </a:xfrm>
                <a:custGeom>
                  <a:avLst/>
                  <a:gdLst>
                    <a:gd name="T0" fmla="*/ 1 w 714"/>
                    <a:gd name="T1" fmla="*/ 0 h 70"/>
                    <a:gd name="T2" fmla="*/ 179 w 714"/>
                    <a:gd name="T3" fmla="*/ 5 h 70"/>
                    <a:gd name="T4" fmla="*/ 179 w 714"/>
                    <a:gd name="T5" fmla="*/ 13 h 70"/>
                    <a:gd name="T6" fmla="*/ 3 w 714"/>
                    <a:gd name="T7" fmla="*/ 10 h 70"/>
                    <a:gd name="T8" fmla="*/ 0 w 714"/>
                    <a:gd name="T9" fmla="*/ 18 h 70"/>
                    <a:gd name="T10" fmla="*/ 1 w 714"/>
                    <a:gd name="T11" fmla="*/ 0 h 70"/>
                    <a:gd name="T12" fmla="*/ 0 60000 65536"/>
                    <a:gd name="T13" fmla="*/ 0 60000 65536"/>
                    <a:gd name="T14" fmla="*/ 0 60000 65536"/>
                    <a:gd name="T15" fmla="*/ 0 60000 65536"/>
                    <a:gd name="T16" fmla="*/ 0 60000 65536"/>
                    <a:gd name="T17" fmla="*/ 0 60000 65536"/>
                    <a:gd name="T18" fmla="*/ 0 w 714"/>
                    <a:gd name="T19" fmla="*/ 0 h 70"/>
                    <a:gd name="T20" fmla="*/ 714 w 714"/>
                    <a:gd name="T21" fmla="*/ 70 h 70"/>
                  </a:gdLst>
                  <a:ahLst/>
                  <a:cxnLst>
                    <a:cxn ang="T12">
                      <a:pos x="T0" y="T1"/>
                    </a:cxn>
                    <a:cxn ang="T13">
                      <a:pos x="T2" y="T3"/>
                    </a:cxn>
                    <a:cxn ang="T14">
                      <a:pos x="T4" y="T5"/>
                    </a:cxn>
                    <a:cxn ang="T15">
                      <a:pos x="T6" y="T7"/>
                    </a:cxn>
                    <a:cxn ang="T16">
                      <a:pos x="T8" y="T9"/>
                    </a:cxn>
                    <a:cxn ang="T17">
                      <a:pos x="T10" y="T11"/>
                    </a:cxn>
                  </a:cxnLst>
                  <a:rect l="T18" t="T19" r="T20" b="T21"/>
                  <a:pathLst>
                    <a:path w="714" h="70">
                      <a:moveTo>
                        <a:pt x="3" y="0"/>
                      </a:moveTo>
                      <a:lnTo>
                        <a:pt x="714" y="22"/>
                      </a:lnTo>
                      <a:lnTo>
                        <a:pt x="714" y="55"/>
                      </a:lnTo>
                      <a:lnTo>
                        <a:pt x="10" y="42"/>
                      </a:lnTo>
                      <a:lnTo>
                        <a:pt x="0" y="70"/>
                      </a:lnTo>
                      <a:lnTo>
                        <a:pt x="3" y="0"/>
                      </a:lnTo>
                      <a:close/>
                    </a:path>
                  </a:pathLst>
                </a:custGeom>
                <a:solidFill>
                  <a:srgbClr val="514F4F"/>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132" name="Freeform 141"/>
                <p:cNvSpPr>
                  <a:spLocks/>
                </p:cNvSpPr>
                <p:nvPr/>
              </p:nvSpPr>
              <p:spPr bwMode="auto">
                <a:xfrm>
                  <a:off x="2855" y="2575"/>
                  <a:ext cx="353" cy="17"/>
                </a:xfrm>
                <a:custGeom>
                  <a:avLst/>
                  <a:gdLst>
                    <a:gd name="T0" fmla="*/ 1 w 706"/>
                    <a:gd name="T1" fmla="*/ 0 h 33"/>
                    <a:gd name="T2" fmla="*/ 177 w 706"/>
                    <a:gd name="T3" fmla="*/ 4 h 33"/>
                    <a:gd name="T4" fmla="*/ 177 w 706"/>
                    <a:gd name="T5" fmla="*/ 9 h 33"/>
                    <a:gd name="T6" fmla="*/ 0 w 706"/>
                    <a:gd name="T7" fmla="*/ 4 h 33"/>
                    <a:gd name="T8" fmla="*/ 1 w 706"/>
                    <a:gd name="T9" fmla="*/ 0 h 33"/>
                    <a:gd name="T10" fmla="*/ 0 60000 65536"/>
                    <a:gd name="T11" fmla="*/ 0 60000 65536"/>
                    <a:gd name="T12" fmla="*/ 0 60000 65536"/>
                    <a:gd name="T13" fmla="*/ 0 60000 65536"/>
                    <a:gd name="T14" fmla="*/ 0 60000 65536"/>
                    <a:gd name="T15" fmla="*/ 0 w 706"/>
                    <a:gd name="T16" fmla="*/ 0 h 33"/>
                    <a:gd name="T17" fmla="*/ 706 w 706"/>
                    <a:gd name="T18" fmla="*/ 33 h 33"/>
                  </a:gdLst>
                  <a:ahLst/>
                  <a:cxnLst>
                    <a:cxn ang="T10">
                      <a:pos x="T0" y="T1"/>
                    </a:cxn>
                    <a:cxn ang="T11">
                      <a:pos x="T2" y="T3"/>
                    </a:cxn>
                    <a:cxn ang="T12">
                      <a:pos x="T4" y="T5"/>
                    </a:cxn>
                    <a:cxn ang="T13">
                      <a:pos x="T6" y="T7"/>
                    </a:cxn>
                    <a:cxn ang="T14">
                      <a:pos x="T8" y="T9"/>
                    </a:cxn>
                  </a:cxnLst>
                  <a:rect l="T15" t="T16" r="T17" b="T18"/>
                  <a:pathLst>
                    <a:path w="706" h="33">
                      <a:moveTo>
                        <a:pt x="6" y="0"/>
                      </a:moveTo>
                      <a:lnTo>
                        <a:pt x="706" y="13"/>
                      </a:lnTo>
                      <a:lnTo>
                        <a:pt x="706" y="33"/>
                      </a:lnTo>
                      <a:lnTo>
                        <a:pt x="0" y="15"/>
                      </a:lnTo>
                      <a:lnTo>
                        <a:pt x="6" y="0"/>
                      </a:lnTo>
                      <a:close/>
                    </a:path>
                  </a:pathLst>
                </a:custGeom>
                <a:solidFill>
                  <a:srgbClr val="DBC4AF"/>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133" name="Freeform 142"/>
                <p:cNvSpPr>
                  <a:spLocks/>
                </p:cNvSpPr>
                <p:nvPr/>
              </p:nvSpPr>
              <p:spPr bwMode="auto">
                <a:xfrm>
                  <a:off x="2856" y="2560"/>
                  <a:ext cx="68" cy="11"/>
                </a:xfrm>
                <a:custGeom>
                  <a:avLst/>
                  <a:gdLst>
                    <a:gd name="T0" fmla="*/ 0 w 133"/>
                    <a:gd name="T1" fmla="*/ 0 h 22"/>
                    <a:gd name="T2" fmla="*/ 34 w 133"/>
                    <a:gd name="T3" fmla="*/ 1 h 22"/>
                    <a:gd name="T4" fmla="*/ 34 w 133"/>
                    <a:gd name="T5" fmla="*/ 6 h 22"/>
                    <a:gd name="T6" fmla="*/ 0 w 133"/>
                    <a:gd name="T7" fmla="*/ 6 h 22"/>
                    <a:gd name="T8" fmla="*/ 0 w 133"/>
                    <a:gd name="T9" fmla="*/ 0 h 22"/>
                    <a:gd name="T10" fmla="*/ 0 60000 65536"/>
                    <a:gd name="T11" fmla="*/ 0 60000 65536"/>
                    <a:gd name="T12" fmla="*/ 0 60000 65536"/>
                    <a:gd name="T13" fmla="*/ 0 60000 65536"/>
                    <a:gd name="T14" fmla="*/ 0 60000 65536"/>
                    <a:gd name="T15" fmla="*/ 0 w 133"/>
                    <a:gd name="T16" fmla="*/ 0 h 22"/>
                    <a:gd name="T17" fmla="*/ 133 w 133"/>
                    <a:gd name="T18" fmla="*/ 22 h 22"/>
                  </a:gdLst>
                  <a:ahLst/>
                  <a:cxnLst>
                    <a:cxn ang="T10">
                      <a:pos x="T0" y="T1"/>
                    </a:cxn>
                    <a:cxn ang="T11">
                      <a:pos x="T2" y="T3"/>
                    </a:cxn>
                    <a:cxn ang="T12">
                      <a:pos x="T4" y="T5"/>
                    </a:cxn>
                    <a:cxn ang="T13">
                      <a:pos x="T6" y="T7"/>
                    </a:cxn>
                    <a:cxn ang="T14">
                      <a:pos x="T8" y="T9"/>
                    </a:cxn>
                  </a:cxnLst>
                  <a:rect l="T15" t="T16" r="T17" b="T18"/>
                  <a:pathLst>
                    <a:path w="133" h="22">
                      <a:moveTo>
                        <a:pt x="0" y="0"/>
                      </a:moveTo>
                      <a:lnTo>
                        <a:pt x="133" y="2"/>
                      </a:lnTo>
                      <a:lnTo>
                        <a:pt x="133" y="22"/>
                      </a:lnTo>
                      <a:lnTo>
                        <a:pt x="0" y="21"/>
                      </a:lnTo>
                      <a:lnTo>
                        <a:pt x="0" y="0"/>
                      </a:lnTo>
                      <a:close/>
                    </a:path>
                  </a:pathLst>
                </a:custGeom>
                <a:solidFill>
                  <a:srgbClr val="AA8E70"/>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134" name="Freeform 143"/>
                <p:cNvSpPr>
                  <a:spLocks/>
                </p:cNvSpPr>
                <p:nvPr/>
              </p:nvSpPr>
              <p:spPr bwMode="auto">
                <a:xfrm>
                  <a:off x="2932" y="2560"/>
                  <a:ext cx="68" cy="11"/>
                </a:xfrm>
                <a:custGeom>
                  <a:avLst/>
                  <a:gdLst>
                    <a:gd name="T0" fmla="*/ 0 w 135"/>
                    <a:gd name="T1" fmla="*/ 0 h 24"/>
                    <a:gd name="T2" fmla="*/ 34 w 135"/>
                    <a:gd name="T3" fmla="*/ 1 h 24"/>
                    <a:gd name="T4" fmla="*/ 34 w 135"/>
                    <a:gd name="T5" fmla="*/ 5 h 24"/>
                    <a:gd name="T6" fmla="*/ 0 w 135"/>
                    <a:gd name="T7" fmla="*/ 5 h 24"/>
                    <a:gd name="T8" fmla="*/ 0 w 135"/>
                    <a:gd name="T9" fmla="*/ 0 h 24"/>
                    <a:gd name="T10" fmla="*/ 0 60000 65536"/>
                    <a:gd name="T11" fmla="*/ 0 60000 65536"/>
                    <a:gd name="T12" fmla="*/ 0 60000 65536"/>
                    <a:gd name="T13" fmla="*/ 0 60000 65536"/>
                    <a:gd name="T14" fmla="*/ 0 60000 65536"/>
                    <a:gd name="T15" fmla="*/ 0 w 135"/>
                    <a:gd name="T16" fmla="*/ 0 h 24"/>
                    <a:gd name="T17" fmla="*/ 135 w 135"/>
                    <a:gd name="T18" fmla="*/ 24 h 24"/>
                  </a:gdLst>
                  <a:ahLst/>
                  <a:cxnLst>
                    <a:cxn ang="T10">
                      <a:pos x="T0" y="T1"/>
                    </a:cxn>
                    <a:cxn ang="T11">
                      <a:pos x="T2" y="T3"/>
                    </a:cxn>
                    <a:cxn ang="T12">
                      <a:pos x="T4" y="T5"/>
                    </a:cxn>
                    <a:cxn ang="T13">
                      <a:pos x="T6" y="T7"/>
                    </a:cxn>
                    <a:cxn ang="T14">
                      <a:pos x="T8" y="T9"/>
                    </a:cxn>
                  </a:cxnLst>
                  <a:rect l="T15" t="T16" r="T17" b="T18"/>
                  <a:pathLst>
                    <a:path w="135" h="24">
                      <a:moveTo>
                        <a:pt x="0" y="0"/>
                      </a:moveTo>
                      <a:lnTo>
                        <a:pt x="135" y="4"/>
                      </a:lnTo>
                      <a:lnTo>
                        <a:pt x="135" y="24"/>
                      </a:lnTo>
                      <a:lnTo>
                        <a:pt x="0" y="22"/>
                      </a:lnTo>
                      <a:lnTo>
                        <a:pt x="0" y="0"/>
                      </a:lnTo>
                      <a:close/>
                    </a:path>
                  </a:pathLst>
                </a:custGeom>
                <a:solidFill>
                  <a:srgbClr val="AA8E70"/>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135" name="Freeform 144"/>
                <p:cNvSpPr>
                  <a:spLocks/>
                </p:cNvSpPr>
                <p:nvPr/>
              </p:nvSpPr>
              <p:spPr bwMode="auto">
                <a:xfrm>
                  <a:off x="3008" y="2561"/>
                  <a:ext cx="68" cy="12"/>
                </a:xfrm>
                <a:custGeom>
                  <a:avLst/>
                  <a:gdLst>
                    <a:gd name="T0" fmla="*/ 0 w 133"/>
                    <a:gd name="T1" fmla="*/ 0 h 23"/>
                    <a:gd name="T2" fmla="*/ 34 w 133"/>
                    <a:gd name="T3" fmla="*/ 1 h 23"/>
                    <a:gd name="T4" fmla="*/ 34 w 133"/>
                    <a:gd name="T5" fmla="*/ 6 h 23"/>
                    <a:gd name="T6" fmla="*/ 0 w 133"/>
                    <a:gd name="T7" fmla="*/ 6 h 23"/>
                    <a:gd name="T8" fmla="*/ 0 w 133"/>
                    <a:gd name="T9" fmla="*/ 0 h 23"/>
                    <a:gd name="T10" fmla="*/ 0 60000 65536"/>
                    <a:gd name="T11" fmla="*/ 0 60000 65536"/>
                    <a:gd name="T12" fmla="*/ 0 60000 65536"/>
                    <a:gd name="T13" fmla="*/ 0 60000 65536"/>
                    <a:gd name="T14" fmla="*/ 0 60000 65536"/>
                    <a:gd name="T15" fmla="*/ 0 w 133"/>
                    <a:gd name="T16" fmla="*/ 0 h 23"/>
                    <a:gd name="T17" fmla="*/ 133 w 133"/>
                    <a:gd name="T18" fmla="*/ 23 h 23"/>
                  </a:gdLst>
                  <a:ahLst/>
                  <a:cxnLst>
                    <a:cxn ang="T10">
                      <a:pos x="T0" y="T1"/>
                    </a:cxn>
                    <a:cxn ang="T11">
                      <a:pos x="T2" y="T3"/>
                    </a:cxn>
                    <a:cxn ang="T12">
                      <a:pos x="T4" y="T5"/>
                    </a:cxn>
                    <a:cxn ang="T13">
                      <a:pos x="T6" y="T7"/>
                    </a:cxn>
                    <a:cxn ang="T14">
                      <a:pos x="T8" y="T9"/>
                    </a:cxn>
                  </a:cxnLst>
                  <a:rect l="T15" t="T16" r="T17" b="T18"/>
                  <a:pathLst>
                    <a:path w="133" h="23">
                      <a:moveTo>
                        <a:pt x="0" y="0"/>
                      </a:moveTo>
                      <a:lnTo>
                        <a:pt x="133" y="3"/>
                      </a:lnTo>
                      <a:lnTo>
                        <a:pt x="133" y="23"/>
                      </a:lnTo>
                      <a:lnTo>
                        <a:pt x="0" y="22"/>
                      </a:lnTo>
                      <a:lnTo>
                        <a:pt x="0" y="0"/>
                      </a:lnTo>
                      <a:close/>
                    </a:path>
                  </a:pathLst>
                </a:custGeom>
                <a:solidFill>
                  <a:srgbClr val="AA8E70"/>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136" name="Freeform 145"/>
                <p:cNvSpPr>
                  <a:spLocks/>
                </p:cNvSpPr>
                <p:nvPr/>
              </p:nvSpPr>
              <p:spPr bwMode="auto">
                <a:xfrm>
                  <a:off x="3099" y="2565"/>
                  <a:ext cx="68" cy="12"/>
                </a:xfrm>
                <a:custGeom>
                  <a:avLst/>
                  <a:gdLst>
                    <a:gd name="T0" fmla="*/ 0 w 135"/>
                    <a:gd name="T1" fmla="*/ 0 h 23"/>
                    <a:gd name="T2" fmla="*/ 33 w 135"/>
                    <a:gd name="T3" fmla="*/ 1 h 23"/>
                    <a:gd name="T4" fmla="*/ 33 w 135"/>
                    <a:gd name="T5" fmla="*/ 6 h 23"/>
                    <a:gd name="T6" fmla="*/ 0 w 135"/>
                    <a:gd name="T7" fmla="*/ 5 h 23"/>
                    <a:gd name="T8" fmla="*/ 0 w 135"/>
                    <a:gd name="T9" fmla="*/ 0 h 23"/>
                    <a:gd name="T10" fmla="*/ 0 60000 65536"/>
                    <a:gd name="T11" fmla="*/ 0 60000 65536"/>
                    <a:gd name="T12" fmla="*/ 0 60000 65536"/>
                    <a:gd name="T13" fmla="*/ 0 60000 65536"/>
                    <a:gd name="T14" fmla="*/ 0 60000 65536"/>
                    <a:gd name="T15" fmla="*/ 0 w 135"/>
                    <a:gd name="T16" fmla="*/ 0 h 23"/>
                    <a:gd name="T17" fmla="*/ 135 w 135"/>
                    <a:gd name="T18" fmla="*/ 23 h 23"/>
                  </a:gdLst>
                  <a:ahLst/>
                  <a:cxnLst>
                    <a:cxn ang="T10">
                      <a:pos x="T0" y="T1"/>
                    </a:cxn>
                    <a:cxn ang="T11">
                      <a:pos x="T2" y="T3"/>
                    </a:cxn>
                    <a:cxn ang="T12">
                      <a:pos x="T4" y="T5"/>
                    </a:cxn>
                    <a:cxn ang="T13">
                      <a:pos x="T6" y="T7"/>
                    </a:cxn>
                    <a:cxn ang="T14">
                      <a:pos x="T8" y="T9"/>
                    </a:cxn>
                  </a:cxnLst>
                  <a:rect l="T15" t="T16" r="T17" b="T18"/>
                  <a:pathLst>
                    <a:path w="135" h="23">
                      <a:moveTo>
                        <a:pt x="0" y="0"/>
                      </a:moveTo>
                      <a:lnTo>
                        <a:pt x="135" y="3"/>
                      </a:lnTo>
                      <a:lnTo>
                        <a:pt x="135" y="23"/>
                      </a:lnTo>
                      <a:lnTo>
                        <a:pt x="0" y="20"/>
                      </a:lnTo>
                      <a:lnTo>
                        <a:pt x="0" y="0"/>
                      </a:lnTo>
                      <a:close/>
                    </a:path>
                  </a:pathLst>
                </a:custGeom>
                <a:solidFill>
                  <a:srgbClr val="AA8E70"/>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137" name="Freeform 146"/>
                <p:cNvSpPr>
                  <a:spLocks/>
                </p:cNvSpPr>
                <p:nvPr/>
              </p:nvSpPr>
              <p:spPr bwMode="auto">
                <a:xfrm>
                  <a:off x="2856" y="2562"/>
                  <a:ext cx="68" cy="6"/>
                </a:xfrm>
                <a:custGeom>
                  <a:avLst/>
                  <a:gdLst>
                    <a:gd name="T0" fmla="*/ 0 w 133"/>
                    <a:gd name="T1" fmla="*/ 0 h 12"/>
                    <a:gd name="T2" fmla="*/ 34 w 133"/>
                    <a:gd name="T3" fmla="*/ 2 h 12"/>
                    <a:gd name="T4" fmla="*/ 34 w 133"/>
                    <a:gd name="T5" fmla="*/ 3 h 12"/>
                    <a:gd name="T6" fmla="*/ 0 w 133"/>
                    <a:gd name="T7" fmla="*/ 3 h 12"/>
                    <a:gd name="T8" fmla="*/ 0 w 133"/>
                    <a:gd name="T9" fmla="*/ 0 h 12"/>
                    <a:gd name="T10" fmla="*/ 0 60000 65536"/>
                    <a:gd name="T11" fmla="*/ 0 60000 65536"/>
                    <a:gd name="T12" fmla="*/ 0 60000 65536"/>
                    <a:gd name="T13" fmla="*/ 0 60000 65536"/>
                    <a:gd name="T14" fmla="*/ 0 60000 65536"/>
                    <a:gd name="T15" fmla="*/ 0 w 133"/>
                    <a:gd name="T16" fmla="*/ 0 h 12"/>
                    <a:gd name="T17" fmla="*/ 133 w 133"/>
                    <a:gd name="T18" fmla="*/ 12 h 12"/>
                  </a:gdLst>
                  <a:ahLst/>
                  <a:cxnLst>
                    <a:cxn ang="T10">
                      <a:pos x="T0" y="T1"/>
                    </a:cxn>
                    <a:cxn ang="T11">
                      <a:pos x="T2" y="T3"/>
                    </a:cxn>
                    <a:cxn ang="T12">
                      <a:pos x="T4" y="T5"/>
                    </a:cxn>
                    <a:cxn ang="T13">
                      <a:pos x="T6" y="T7"/>
                    </a:cxn>
                    <a:cxn ang="T14">
                      <a:pos x="T8" y="T9"/>
                    </a:cxn>
                  </a:cxnLst>
                  <a:rect l="T15" t="T16" r="T17" b="T18"/>
                  <a:pathLst>
                    <a:path w="133" h="12">
                      <a:moveTo>
                        <a:pt x="0" y="0"/>
                      </a:moveTo>
                      <a:lnTo>
                        <a:pt x="133" y="6"/>
                      </a:lnTo>
                      <a:lnTo>
                        <a:pt x="133" y="12"/>
                      </a:lnTo>
                      <a:lnTo>
                        <a:pt x="0" y="11"/>
                      </a:lnTo>
                      <a:lnTo>
                        <a:pt x="0" y="0"/>
                      </a:lnTo>
                      <a:close/>
                    </a:path>
                  </a:pathLst>
                </a:custGeom>
                <a:solidFill>
                  <a:srgbClr val="DBC4AF"/>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138" name="Freeform 147"/>
                <p:cNvSpPr>
                  <a:spLocks/>
                </p:cNvSpPr>
                <p:nvPr/>
              </p:nvSpPr>
              <p:spPr bwMode="auto">
                <a:xfrm>
                  <a:off x="2932" y="2563"/>
                  <a:ext cx="68" cy="6"/>
                </a:xfrm>
                <a:custGeom>
                  <a:avLst/>
                  <a:gdLst>
                    <a:gd name="T0" fmla="*/ 0 w 135"/>
                    <a:gd name="T1" fmla="*/ 0 h 12"/>
                    <a:gd name="T2" fmla="*/ 34 w 135"/>
                    <a:gd name="T3" fmla="*/ 1 h 12"/>
                    <a:gd name="T4" fmla="*/ 34 w 135"/>
                    <a:gd name="T5" fmla="*/ 3 h 12"/>
                    <a:gd name="T6" fmla="*/ 0 w 135"/>
                    <a:gd name="T7" fmla="*/ 3 h 12"/>
                    <a:gd name="T8" fmla="*/ 0 w 135"/>
                    <a:gd name="T9" fmla="*/ 0 h 12"/>
                    <a:gd name="T10" fmla="*/ 0 60000 65536"/>
                    <a:gd name="T11" fmla="*/ 0 60000 65536"/>
                    <a:gd name="T12" fmla="*/ 0 60000 65536"/>
                    <a:gd name="T13" fmla="*/ 0 60000 65536"/>
                    <a:gd name="T14" fmla="*/ 0 60000 65536"/>
                    <a:gd name="T15" fmla="*/ 0 w 135"/>
                    <a:gd name="T16" fmla="*/ 0 h 12"/>
                    <a:gd name="T17" fmla="*/ 135 w 135"/>
                    <a:gd name="T18" fmla="*/ 12 h 12"/>
                  </a:gdLst>
                  <a:ahLst/>
                  <a:cxnLst>
                    <a:cxn ang="T10">
                      <a:pos x="T0" y="T1"/>
                    </a:cxn>
                    <a:cxn ang="T11">
                      <a:pos x="T2" y="T3"/>
                    </a:cxn>
                    <a:cxn ang="T12">
                      <a:pos x="T4" y="T5"/>
                    </a:cxn>
                    <a:cxn ang="T13">
                      <a:pos x="T6" y="T7"/>
                    </a:cxn>
                    <a:cxn ang="T14">
                      <a:pos x="T8" y="T9"/>
                    </a:cxn>
                  </a:cxnLst>
                  <a:rect l="T15" t="T16" r="T17" b="T18"/>
                  <a:pathLst>
                    <a:path w="135" h="12">
                      <a:moveTo>
                        <a:pt x="0" y="0"/>
                      </a:moveTo>
                      <a:lnTo>
                        <a:pt x="135" y="4"/>
                      </a:lnTo>
                      <a:lnTo>
                        <a:pt x="135" y="12"/>
                      </a:lnTo>
                      <a:lnTo>
                        <a:pt x="0" y="9"/>
                      </a:lnTo>
                      <a:lnTo>
                        <a:pt x="0" y="0"/>
                      </a:lnTo>
                      <a:close/>
                    </a:path>
                  </a:pathLst>
                </a:custGeom>
                <a:solidFill>
                  <a:srgbClr val="DBC4AF"/>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139" name="Freeform 148"/>
                <p:cNvSpPr>
                  <a:spLocks/>
                </p:cNvSpPr>
                <p:nvPr/>
              </p:nvSpPr>
              <p:spPr bwMode="auto">
                <a:xfrm>
                  <a:off x="3008" y="2565"/>
                  <a:ext cx="68" cy="6"/>
                </a:xfrm>
                <a:custGeom>
                  <a:avLst/>
                  <a:gdLst>
                    <a:gd name="T0" fmla="*/ 0 w 133"/>
                    <a:gd name="T1" fmla="*/ 0 h 11"/>
                    <a:gd name="T2" fmla="*/ 34 w 133"/>
                    <a:gd name="T3" fmla="*/ 1 h 11"/>
                    <a:gd name="T4" fmla="*/ 34 w 133"/>
                    <a:gd name="T5" fmla="*/ 3 h 11"/>
                    <a:gd name="T6" fmla="*/ 0 w 133"/>
                    <a:gd name="T7" fmla="*/ 2 h 11"/>
                    <a:gd name="T8" fmla="*/ 0 w 133"/>
                    <a:gd name="T9" fmla="*/ 0 h 11"/>
                    <a:gd name="T10" fmla="*/ 0 60000 65536"/>
                    <a:gd name="T11" fmla="*/ 0 60000 65536"/>
                    <a:gd name="T12" fmla="*/ 0 60000 65536"/>
                    <a:gd name="T13" fmla="*/ 0 60000 65536"/>
                    <a:gd name="T14" fmla="*/ 0 60000 65536"/>
                    <a:gd name="T15" fmla="*/ 0 w 133"/>
                    <a:gd name="T16" fmla="*/ 0 h 11"/>
                    <a:gd name="T17" fmla="*/ 133 w 133"/>
                    <a:gd name="T18" fmla="*/ 11 h 11"/>
                  </a:gdLst>
                  <a:ahLst/>
                  <a:cxnLst>
                    <a:cxn ang="T10">
                      <a:pos x="T0" y="T1"/>
                    </a:cxn>
                    <a:cxn ang="T11">
                      <a:pos x="T2" y="T3"/>
                    </a:cxn>
                    <a:cxn ang="T12">
                      <a:pos x="T4" y="T5"/>
                    </a:cxn>
                    <a:cxn ang="T13">
                      <a:pos x="T6" y="T7"/>
                    </a:cxn>
                    <a:cxn ang="T14">
                      <a:pos x="T8" y="T9"/>
                    </a:cxn>
                  </a:cxnLst>
                  <a:rect l="T15" t="T16" r="T17" b="T18"/>
                  <a:pathLst>
                    <a:path w="133" h="11">
                      <a:moveTo>
                        <a:pt x="0" y="0"/>
                      </a:moveTo>
                      <a:lnTo>
                        <a:pt x="133" y="3"/>
                      </a:lnTo>
                      <a:lnTo>
                        <a:pt x="133" y="11"/>
                      </a:lnTo>
                      <a:lnTo>
                        <a:pt x="0" y="8"/>
                      </a:lnTo>
                      <a:lnTo>
                        <a:pt x="0" y="0"/>
                      </a:lnTo>
                      <a:close/>
                    </a:path>
                  </a:pathLst>
                </a:custGeom>
                <a:solidFill>
                  <a:srgbClr val="DBC4AF"/>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140" name="Freeform 149"/>
                <p:cNvSpPr>
                  <a:spLocks/>
                </p:cNvSpPr>
                <p:nvPr/>
              </p:nvSpPr>
              <p:spPr bwMode="auto">
                <a:xfrm>
                  <a:off x="3099" y="2568"/>
                  <a:ext cx="68" cy="6"/>
                </a:xfrm>
                <a:custGeom>
                  <a:avLst/>
                  <a:gdLst>
                    <a:gd name="T0" fmla="*/ 0 w 135"/>
                    <a:gd name="T1" fmla="*/ 0 h 12"/>
                    <a:gd name="T2" fmla="*/ 33 w 135"/>
                    <a:gd name="T3" fmla="*/ 1 h 12"/>
                    <a:gd name="T4" fmla="*/ 33 w 135"/>
                    <a:gd name="T5" fmla="*/ 3 h 12"/>
                    <a:gd name="T6" fmla="*/ 0 w 135"/>
                    <a:gd name="T7" fmla="*/ 3 h 12"/>
                    <a:gd name="T8" fmla="*/ 0 w 135"/>
                    <a:gd name="T9" fmla="*/ 0 h 12"/>
                    <a:gd name="T10" fmla="*/ 0 60000 65536"/>
                    <a:gd name="T11" fmla="*/ 0 60000 65536"/>
                    <a:gd name="T12" fmla="*/ 0 60000 65536"/>
                    <a:gd name="T13" fmla="*/ 0 60000 65536"/>
                    <a:gd name="T14" fmla="*/ 0 60000 65536"/>
                    <a:gd name="T15" fmla="*/ 0 w 135"/>
                    <a:gd name="T16" fmla="*/ 0 h 12"/>
                    <a:gd name="T17" fmla="*/ 135 w 135"/>
                    <a:gd name="T18" fmla="*/ 12 h 12"/>
                  </a:gdLst>
                  <a:ahLst/>
                  <a:cxnLst>
                    <a:cxn ang="T10">
                      <a:pos x="T0" y="T1"/>
                    </a:cxn>
                    <a:cxn ang="T11">
                      <a:pos x="T2" y="T3"/>
                    </a:cxn>
                    <a:cxn ang="T12">
                      <a:pos x="T4" y="T5"/>
                    </a:cxn>
                    <a:cxn ang="T13">
                      <a:pos x="T6" y="T7"/>
                    </a:cxn>
                    <a:cxn ang="T14">
                      <a:pos x="T8" y="T9"/>
                    </a:cxn>
                  </a:cxnLst>
                  <a:rect l="T15" t="T16" r="T17" b="T18"/>
                  <a:pathLst>
                    <a:path w="135" h="12">
                      <a:moveTo>
                        <a:pt x="0" y="0"/>
                      </a:moveTo>
                      <a:lnTo>
                        <a:pt x="135" y="4"/>
                      </a:lnTo>
                      <a:lnTo>
                        <a:pt x="135" y="12"/>
                      </a:lnTo>
                      <a:lnTo>
                        <a:pt x="0" y="9"/>
                      </a:lnTo>
                      <a:lnTo>
                        <a:pt x="0" y="0"/>
                      </a:lnTo>
                      <a:close/>
                    </a:path>
                  </a:pathLst>
                </a:custGeom>
                <a:solidFill>
                  <a:srgbClr val="DBC4AF"/>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141" name="Freeform 150"/>
                <p:cNvSpPr>
                  <a:spLocks/>
                </p:cNvSpPr>
                <p:nvPr/>
              </p:nvSpPr>
              <p:spPr bwMode="auto">
                <a:xfrm>
                  <a:off x="3533" y="1909"/>
                  <a:ext cx="42" cy="710"/>
                </a:xfrm>
                <a:custGeom>
                  <a:avLst/>
                  <a:gdLst>
                    <a:gd name="T0" fmla="*/ 16 w 82"/>
                    <a:gd name="T1" fmla="*/ 32 h 1419"/>
                    <a:gd name="T2" fmla="*/ 22 w 82"/>
                    <a:gd name="T3" fmla="*/ 48 h 1419"/>
                    <a:gd name="T4" fmla="*/ 22 w 82"/>
                    <a:gd name="T5" fmla="*/ 339 h 1419"/>
                    <a:gd name="T6" fmla="*/ 0 w 82"/>
                    <a:gd name="T7" fmla="*/ 355 h 1419"/>
                    <a:gd name="T8" fmla="*/ 0 w 82"/>
                    <a:gd name="T9" fmla="*/ 0 h 1419"/>
                    <a:gd name="T10" fmla="*/ 16 w 82"/>
                    <a:gd name="T11" fmla="*/ 32 h 1419"/>
                    <a:gd name="T12" fmla="*/ 0 60000 65536"/>
                    <a:gd name="T13" fmla="*/ 0 60000 65536"/>
                    <a:gd name="T14" fmla="*/ 0 60000 65536"/>
                    <a:gd name="T15" fmla="*/ 0 60000 65536"/>
                    <a:gd name="T16" fmla="*/ 0 60000 65536"/>
                    <a:gd name="T17" fmla="*/ 0 60000 65536"/>
                    <a:gd name="T18" fmla="*/ 0 w 82"/>
                    <a:gd name="T19" fmla="*/ 0 h 1419"/>
                    <a:gd name="T20" fmla="*/ 82 w 82"/>
                    <a:gd name="T21" fmla="*/ 1419 h 1419"/>
                  </a:gdLst>
                  <a:ahLst/>
                  <a:cxnLst>
                    <a:cxn ang="T12">
                      <a:pos x="T0" y="T1"/>
                    </a:cxn>
                    <a:cxn ang="T13">
                      <a:pos x="T2" y="T3"/>
                    </a:cxn>
                    <a:cxn ang="T14">
                      <a:pos x="T4" y="T5"/>
                    </a:cxn>
                    <a:cxn ang="T15">
                      <a:pos x="T6" y="T7"/>
                    </a:cxn>
                    <a:cxn ang="T16">
                      <a:pos x="T8" y="T9"/>
                    </a:cxn>
                    <a:cxn ang="T17">
                      <a:pos x="T10" y="T11"/>
                    </a:cxn>
                  </a:cxnLst>
                  <a:rect l="T18" t="T19" r="T20" b="T21"/>
                  <a:pathLst>
                    <a:path w="82" h="1419">
                      <a:moveTo>
                        <a:pt x="62" y="126"/>
                      </a:moveTo>
                      <a:lnTo>
                        <a:pt x="82" y="189"/>
                      </a:lnTo>
                      <a:lnTo>
                        <a:pt x="82" y="1355"/>
                      </a:lnTo>
                      <a:lnTo>
                        <a:pt x="0" y="1419"/>
                      </a:lnTo>
                      <a:lnTo>
                        <a:pt x="0" y="0"/>
                      </a:lnTo>
                      <a:lnTo>
                        <a:pt x="62" y="126"/>
                      </a:lnTo>
                      <a:close/>
                    </a:path>
                  </a:pathLst>
                </a:custGeom>
                <a:solidFill>
                  <a:srgbClr val="7C421C"/>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142" name="Freeform 151"/>
                <p:cNvSpPr>
                  <a:spLocks/>
                </p:cNvSpPr>
                <p:nvPr/>
              </p:nvSpPr>
              <p:spPr bwMode="auto">
                <a:xfrm>
                  <a:off x="3754" y="2102"/>
                  <a:ext cx="66" cy="474"/>
                </a:xfrm>
                <a:custGeom>
                  <a:avLst/>
                  <a:gdLst>
                    <a:gd name="T0" fmla="*/ 1 w 132"/>
                    <a:gd name="T1" fmla="*/ 0 h 947"/>
                    <a:gd name="T2" fmla="*/ 27 w 132"/>
                    <a:gd name="T3" fmla="*/ 16 h 947"/>
                    <a:gd name="T4" fmla="*/ 30 w 132"/>
                    <a:gd name="T5" fmla="*/ 42 h 947"/>
                    <a:gd name="T6" fmla="*/ 32 w 132"/>
                    <a:gd name="T7" fmla="*/ 70 h 947"/>
                    <a:gd name="T8" fmla="*/ 33 w 132"/>
                    <a:gd name="T9" fmla="*/ 100 h 947"/>
                    <a:gd name="T10" fmla="*/ 33 w 132"/>
                    <a:gd name="T11" fmla="*/ 129 h 947"/>
                    <a:gd name="T12" fmla="*/ 31 w 132"/>
                    <a:gd name="T13" fmla="*/ 159 h 947"/>
                    <a:gd name="T14" fmla="*/ 30 w 132"/>
                    <a:gd name="T15" fmla="*/ 186 h 947"/>
                    <a:gd name="T16" fmla="*/ 27 w 132"/>
                    <a:gd name="T17" fmla="*/ 212 h 947"/>
                    <a:gd name="T18" fmla="*/ 24 w 132"/>
                    <a:gd name="T19" fmla="*/ 233 h 947"/>
                    <a:gd name="T20" fmla="*/ 0 w 132"/>
                    <a:gd name="T21" fmla="*/ 237 h 947"/>
                    <a:gd name="T22" fmla="*/ 2 w 132"/>
                    <a:gd name="T23" fmla="*/ 203 h 947"/>
                    <a:gd name="T24" fmla="*/ 4 w 132"/>
                    <a:gd name="T25" fmla="*/ 174 h 947"/>
                    <a:gd name="T26" fmla="*/ 7 w 132"/>
                    <a:gd name="T27" fmla="*/ 148 h 947"/>
                    <a:gd name="T28" fmla="*/ 9 w 132"/>
                    <a:gd name="T29" fmla="*/ 124 h 947"/>
                    <a:gd name="T30" fmla="*/ 10 w 132"/>
                    <a:gd name="T31" fmla="*/ 98 h 947"/>
                    <a:gd name="T32" fmla="*/ 9 w 132"/>
                    <a:gd name="T33" fmla="*/ 70 h 947"/>
                    <a:gd name="T34" fmla="*/ 7 w 132"/>
                    <a:gd name="T35" fmla="*/ 38 h 947"/>
                    <a:gd name="T36" fmla="*/ 1 w 132"/>
                    <a:gd name="T37" fmla="*/ 0 h 94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2"/>
                    <a:gd name="T58" fmla="*/ 0 h 947"/>
                    <a:gd name="T59" fmla="*/ 132 w 132"/>
                    <a:gd name="T60" fmla="*/ 947 h 94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2" h="947">
                      <a:moveTo>
                        <a:pt x="7" y="0"/>
                      </a:moveTo>
                      <a:lnTo>
                        <a:pt x="110" y="62"/>
                      </a:lnTo>
                      <a:lnTo>
                        <a:pt x="121" y="166"/>
                      </a:lnTo>
                      <a:lnTo>
                        <a:pt x="128" y="279"/>
                      </a:lnTo>
                      <a:lnTo>
                        <a:pt x="132" y="397"/>
                      </a:lnTo>
                      <a:lnTo>
                        <a:pt x="132" y="516"/>
                      </a:lnTo>
                      <a:lnTo>
                        <a:pt x="127" y="633"/>
                      </a:lnTo>
                      <a:lnTo>
                        <a:pt x="120" y="744"/>
                      </a:lnTo>
                      <a:lnTo>
                        <a:pt x="110" y="845"/>
                      </a:lnTo>
                      <a:lnTo>
                        <a:pt x="98" y="932"/>
                      </a:lnTo>
                      <a:lnTo>
                        <a:pt x="0" y="947"/>
                      </a:lnTo>
                      <a:lnTo>
                        <a:pt x="9" y="811"/>
                      </a:lnTo>
                      <a:lnTo>
                        <a:pt x="19" y="695"/>
                      </a:lnTo>
                      <a:lnTo>
                        <a:pt x="31" y="592"/>
                      </a:lnTo>
                      <a:lnTo>
                        <a:pt x="39" y="493"/>
                      </a:lnTo>
                      <a:lnTo>
                        <a:pt x="42" y="390"/>
                      </a:lnTo>
                      <a:lnTo>
                        <a:pt x="39" y="279"/>
                      </a:lnTo>
                      <a:lnTo>
                        <a:pt x="29" y="151"/>
                      </a:lnTo>
                      <a:lnTo>
                        <a:pt x="7" y="0"/>
                      </a:lnTo>
                      <a:close/>
                    </a:path>
                  </a:pathLst>
                </a:custGeom>
                <a:solidFill>
                  <a:srgbClr val="7C421C"/>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143" name="Freeform 152"/>
                <p:cNvSpPr>
                  <a:spLocks/>
                </p:cNvSpPr>
                <p:nvPr/>
              </p:nvSpPr>
              <p:spPr bwMode="auto">
                <a:xfrm>
                  <a:off x="3741" y="2097"/>
                  <a:ext cx="68" cy="479"/>
                </a:xfrm>
                <a:custGeom>
                  <a:avLst/>
                  <a:gdLst>
                    <a:gd name="T0" fmla="*/ 3 w 135"/>
                    <a:gd name="T1" fmla="*/ 0 h 958"/>
                    <a:gd name="T2" fmla="*/ 6 w 135"/>
                    <a:gd name="T3" fmla="*/ 3 h 958"/>
                    <a:gd name="T4" fmla="*/ 10 w 135"/>
                    <a:gd name="T5" fmla="*/ 4 h 958"/>
                    <a:gd name="T6" fmla="*/ 13 w 135"/>
                    <a:gd name="T7" fmla="*/ 6 h 958"/>
                    <a:gd name="T8" fmla="*/ 16 w 135"/>
                    <a:gd name="T9" fmla="*/ 8 h 958"/>
                    <a:gd name="T10" fmla="*/ 19 w 135"/>
                    <a:gd name="T11" fmla="*/ 10 h 958"/>
                    <a:gd name="T12" fmla="*/ 23 w 135"/>
                    <a:gd name="T13" fmla="*/ 12 h 958"/>
                    <a:gd name="T14" fmla="*/ 26 w 135"/>
                    <a:gd name="T15" fmla="*/ 14 h 958"/>
                    <a:gd name="T16" fmla="*/ 29 w 135"/>
                    <a:gd name="T17" fmla="*/ 16 h 958"/>
                    <a:gd name="T18" fmla="*/ 32 w 135"/>
                    <a:gd name="T19" fmla="*/ 43 h 958"/>
                    <a:gd name="T20" fmla="*/ 33 w 135"/>
                    <a:gd name="T21" fmla="*/ 71 h 958"/>
                    <a:gd name="T22" fmla="*/ 34 w 135"/>
                    <a:gd name="T23" fmla="*/ 101 h 958"/>
                    <a:gd name="T24" fmla="*/ 34 w 135"/>
                    <a:gd name="T25" fmla="*/ 131 h 958"/>
                    <a:gd name="T26" fmla="*/ 32 w 135"/>
                    <a:gd name="T27" fmla="*/ 160 h 958"/>
                    <a:gd name="T28" fmla="*/ 31 w 135"/>
                    <a:gd name="T29" fmla="*/ 188 h 958"/>
                    <a:gd name="T30" fmla="*/ 28 w 135"/>
                    <a:gd name="T31" fmla="*/ 213 h 958"/>
                    <a:gd name="T32" fmla="*/ 25 w 135"/>
                    <a:gd name="T33" fmla="*/ 235 h 958"/>
                    <a:gd name="T34" fmla="*/ 22 w 135"/>
                    <a:gd name="T35" fmla="*/ 236 h 958"/>
                    <a:gd name="T36" fmla="*/ 19 w 135"/>
                    <a:gd name="T37" fmla="*/ 237 h 958"/>
                    <a:gd name="T38" fmla="*/ 16 w 135"/>
                    <a:gd name="T39" fmla="*/ 237 h 958"/>
                    <a:gd name="T40" fmla="*/ 13 w 135"/>
                    <a:gd name="T41" fmla="*/ 238 h 958"/>
                    <a:gd name="T42" fmla="*/ 10 w 135"/>
                    <a:gd name="T43" fmla="*/ 238 h 958"/>
                    <a:gd name="T44" fmla="*/ 7 w 135"/>
                    <a:gd name="T45" fmla="*/ 239 h 958"/>
                    <a:gd name="T46" fmla="*/ 3 w 135"/>
                    <a:gd name="T47" fmla="*/ 240 h 958"/>
                    <a:gd name="T48" fmla="*/ 0 w 135"/>
                    <a:gd name="T49" fmla="*/ 240 h 958"/>
                    <a:gd name="T50" fmla="*/ 3 w 135"/>
                    <a:gd name="T51" fmla="*/ 206 h 958"/>
                    <a:gd name="T52" fmla="*/ 6 w 135"/>
                    <a:gd name="T53" fmla="*/ 177 h 958"/>
                    <a:gd name="T54" fmla="*/ 8 w 135"/>
                    <a:gd name="T55" fmla="*/ 150 h 958"/>
                    <a:gd name="T56" fmla="*/ 11 w 135"/>
                    <a:gd name="T57" fmla="*/ 124 h 958"/>
                    <a:gd name="T58" fmla="*/ 11 w 135"/>
                    <a:gd name="T59" fmla="*/ 99 h 958"/>
                    <a:gd name="T60" fmla="*/ 11 w 135"/>
                    <a:gd name="T61" fmla="*/ 71 h 958"/>
                    <a:gd name="T62" fmla="*/ 8 w 135"/>
                    <a:gd name="T63" fmla="*/ 38 h 958"/>
                    <a:gd name="T64" fmla="*/ 3 w 135"/>
                    <a:gd name="T65" fmla="*/ 0 h 95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5"/>
                    <a:gd name="T100" fmla="*/ 0 h 958"/>
                    <a:gd name="T101" fmla="*/ 135 w 135"/>
                    <a:gd name="T102" fmla="*/ 958 h 95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5" h="958">
                      <a:moveTo>
                        <a:pt x="10" y="0"/>
                      </a:moveTo>
                      <a:lnTo>
                        <a:pt x="24" y="9"/>
                      </a:lnTo>
                      <a:lnTo>
                        <a:pt x="37" y="16"/>
                      </a:lnTo>
                      <a:lnTo>
                        <a:pt x="51" y="24"/>
                      </a:lnTo>
                      <a:lnTo>
                        <a:pt x="63" y="32"/>
                      </a:lnTo>
                      <a:lnTo>
                        <a:pt x="76" y="39"/>
                      </a:lnTo>
                      <a:lnTo>
                        <a:pt x="90" y="48"/>
                      </a:lnTo>
                      <a:lnTo>
                        <a:pt x="101" y="56"/>
                      </a:lnTo>
                      <a:lnTo>
                        <a:pt x="115" y="64"/>
                      </a:lnTo>
                      <a:lnTo>
                        <a:pt x="125" y="169"/>
                      </a:lnTo>
                      <a:lnTo>
                        <a:pt x="132" y="282"/>
                      </a:lnTo>
                      <a:lnTo>
                        <a:pt x="135" y="401"/>
                      </a:lnTo>
                      <a:lnTo>
                        <a:pt x="133" y="522"/>
                      </a:lnTo>
                      <a:lnTo>
                        <a:pt x="128" y="640"/>
                      </a:lnTo>
                      <a:lnTo>
                        <a:pt x="122" y="751"/>
                      </a:lnTo>
                      <a:lnTo>
                        <a:pt x="111" y="852"/>
                      </a:lnTo>
                      <a:lnTo>
                        <a:pt x="100" y="940"/>
                      </a:lnTo>
                      <a:lnTo>
                        <a:pt x="88" y="942"/>
                      </a:lnTo>
                      <a:lnTo>
                        <a:pt x="76" y="945"/>
                      </a:lnTo>
                      <a:lnTo>
                        <a:pt x="63" y="947"/>
                      </a:lnTo>
                      <a:lnTo>
                        <a:pt x="51" y="950"/>
                      </a:lnTo>
                      <a:lnTo>
                        <a:pt x="37" y="952"/>
                      </a:lnTo>
                      <a:lnTo>
                        <a:pt x="26" y="955"/>
                      </a:lnTo>
                      <a:lnTo>
                        <a:pt x="12" y="957"/>
                      </a:lnTo>
                      <a:lnTo>
                        <a:pt x="0" y="958"/>
                      </a:lnTo>
                      <a:lnTo>
                        <a:pt x="9" y="822"/>
                      </a:lnTo>
                      <a:lnTo>
                        <a:pt x="21" y="706"/>
                      </a:lnTo>
                      <a:lnTo>
                        <a:pt x="31" y="600"/>
                      </a:lnTo>
                      <a:lnTo>
                        <a:pt x="41" y="499"/>
                      </a:lnTo>
                      <a:lnTo>
                        <a:pt x="44" y="394"/>
                      </a:lnTo>
                      <a:lnTo>
                        <a:pt x="42" y="282"/>
                      </a:lnTo>
                      <a:lnTo>
                        <a:pt x="32" y="152"/>
                      </a:lnTo>
                      <a:lnTo>
                        <a:pt x="10" y="0"/>
                      </a:lnTo>
                      <a:close/>
                    </a:path>
                  </a:pathLst>
                </a:custGeom>
                <a:solidFill>
                  <a:srgbClr val="77421E"/>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144" name="Freeform 153"/>
                <p:cNvSpPr>
                  <a:spLocks/>
                </p:cNvSpPr>
                <p:nvPr/>
              </p:nvSpPr>
              <p:spPr bwMode="auto">
                <a:xfrm>
                  <a:off x="3732" y="2091"/>
                  <a:ext cx="68" cy="485"/>
                </a:xfrm>
                <a:custGeom>
                  <a:avLst/>
                  <a:gdLst>
                    <a:gd name="T0" fmla="*/ 4 w 135"/>
                    <a:gd name="T1" fmla="*/ 0 h 969"/>
                    <a:gd name="T2" fmla="*/ 8 w 135"/>
                    <a:gd name="T3" fmla="*/ 2 h 969"/>
                    <a:gd name="T4" fmla="*/ 11 w 135"/>
                    <a:gd name="T5" fmla="*/ 5 h 969"/>
                    <a:gd name="T6" fmla="*/ 14 w 135"/>
                    <a:gd name="T7" fmla="*/ 7 h 969"/>
                    <a:gd name="T8" fmla="*/ 17 w 135"/>
                    <a:gd name="T9" fmla="*/ 8 h 969"/>
                    <a:gd name="T10" fmla="*/ 21 w 135"/>
                    <a:gd name="T11" fmla="*/ 10 h 969"/>
                    <a:gd name="T12" fmla="*/ 24 w 135"/>
                    <a:gd name="T13" fmla="*/ 12 h 969"/>
                    <a:gd name="T14" fmla="*/ 27 w 135"/>
                    <a:gd name="T15" fmla="*/ 15 h 969"/>
                    <a:gd name="T16" fmla="*/ 30 w 135"/>
                    <a:gd name="T17" fmla="*/ 17 h 969"/>
                    <a:gd name="T18" fmla="*/ 34 w 135"/>
                    <a:gd name="T19" fmla="*/ 71 h 969"/>
                    <a:gd name="T20" fmla="*/ 34 w 135"/>
                    <a:gd name="T21" fmla="*/ 132 h 969"/>
                    <a:gd name="T22" fmla="*/ 31 w 135"/>
                    <a:gd name="T23" fmla="*/ 190 h 969"/>
                    <a:gd name="T24" fmla="*/ 26 w 135"/>
                    <a:gd name="T25" fmla="*/ 238 h 969"/>
                    <a:gd name="T26" fmla="*/ 23 w 135"/>
                    <a:gd name="T27" fmla="*/ 238 h 969"/>
                    <a:gd name="T28" fmla="*/ 19 w 135"/>
                    <a:gd name="T29" fmla="*/ 239 h 969"/>
                    <a:gd name="T30" fmla="*/ 16 w 135"/>
                    <a:gd name="T31" fmla="*/ 239 h 969"/>
                    <a:gd name="T32" fmla="*/ 13 w 135"/>
                    <a:gd name="T33" fmla="*/ 240 h 969"/>
                    <a:gd name="T34" fmla="*/ 10 w 135"/>
                    <a:gd name="T35" fmla="*/ 241 h 969"/>
                    <a:gd name="T36" fmla="*/ 7 w 135"/>
                    <a:gd name="T37" fmla="*/ 241 h 969"/>
                    <a:gd name="T38" fmla="*/ 4 w 135"/>
                    <a:gd name="T39" fmla="*/ 242 h 969"/>
                    <a:gd name="T40" fmla="*/ 0 w 135"/>
                    <a:gd name="T41" fmla="*/ 243 h 969"/>
                    <a:gd name="T42" fmla="*/ 3 w 135"/>
                    <a:gd name="T43" fmla="*/ 209 h 969"/>
                    <a:gd name="T44" fmla="*/ 6 w 135"/>
                    <a:gd name="T45" fmla="*/ 179 h 969"/>
                    <a:gd name="T46" fmla="*/ 9 w 135"/>
                    <a:gd name="T47" fmla="*/ 152 h 969"/>
                    <a:gd name="T48" fmla="*/ 11 w 135"/>
                    <a:gd name="T49" fmla="*/ 127 h 969"/>
                    <a:gd name="T50" fmla="*/ 13 w 135"/>
                    <a:gd name="T51" fmla="*/ 100 h 969"/>
                    <a:gd name="T52" fmla="*/ 12 w 135"/>
                    <a:gd name="T53" fmla="*/ 71 h 969"/>
                    <a:gd name="T54" fmla="*/ 10 w 135"/>
                    <a:gd name="T55" fmla="*/ 39 h 969"/>
                    <a:gd name="T56" fmla="*/ 4 w 135"/>
                    <a:gd name="T57" fmla="*/ 0 h 96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35"/>
                    <a:gd name="T88" fmla="*/ 0 h 969"/>
                    <a:gd name="T89" fmla="*/ 135 w 135"/>
                    <a:gd name="T90" fmla="*/ 969 h 96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35" h="969">
                      <a:moveTo>
                        <a:pt x="16" y="0"/>
                      </a:moveTo>
                      <a:lnTo>
                        <a:pt x="29" y="8"/>
                      </a:lnTo>
                      <a:lnTo>
                        <a:pt x="43" y="17"/>
                      </a:lnTo>
                      <a:lnTo>
                        <a:pt x="54" y="25"/>
                      </a:lnTo>
                      <a:lnTo>
                        <a:pt x="68" y="32"/>
                      </a:lnTo>
                      <a:lnTo>
                        <a:pt x="81" y="40"/>
                      </a:lnTo>
                      <a:lnTo>
                        <a:pt x="93" y="48"/>
                      </a:lnTo>
                      <a:lnTo>
                        <a:pt x="107" y="57"/>
                      </a:lnTo>
                      <a:lnTo>
                        <a:pt x="120" y="65"/>
                      </a:lnTo>
                      <a:lnTo>
                        <a:pt x="133" y="284"/>
                      </a:lnTo>
                      <a:lnTo>
                        <a:pt x="135" y="527"/>
                      </a:lnTo>
                      <a:lnTo>
                        <a:pt x="123" y="759"/>
                      </a:lnTo>
                      <a:lnTo>
                        <a:pt x="101" y="949"/>
                      </a:lnTo>
                      <a:lnTo>
                        <a:pt x="90" y="951"/>
                      </a:lnTo>
                      <a:lnTo>
                        <a:pt x="76" y="954"/>
                      </a:lnTo>
                      <a:lnTo>
                        <a:pt x="64" y="956"/>
                      </a:lnTo>
                      <a:lnTo>
                        <a:pt x="51" y="959"/>
                      </a:lnTo>
                      <a:lnTo>
                        <a:pt x="39" y="961"/>
                      </a:lnTo>
                      <a:lnTo>
                        <a:pt x="26" y="964"/>
                      </a:lnTo>
                      <a:lnTo>
                        <a:pt x="14" y="966"/>
                      </a:lnTo>
                      <a:lnTo>
                        <a:pt x="0" y="969"/>
                      </a:lnTo>
                      <a:lnTo>
                        <a:pt x="11" y="833"/>
                      </a:lnTo>
                      <a:lnTo>
                        <a:pt x="22" y="715"/>
                      </a:lnTo>
                      <a:lnTo>
                        <a:pt x="34" y="607"/>
                      </a:lnTo>
                      <a:lnTo>
                        <a:pt x="44" y="505"/>
                      </a:lnTo>
                      <a:lnTo>
                        <a:pt x="49" y="399"/>
                      </a:lnTo>
                      <a:lnTo>
                        <a:pt x="48" y="284"/>
                      </a:lnTo>
                      <a:lnTo>
                        <a:pt x="37" y="153"/>
                      </a:lnTo>
                      <a:lnTo>
                        <a:pt x="16" y="0"/>
                      </a:lnTo>
                      <a:close/>
                    </a:path>
                  </a:pathLst>
                </a:custGeom>
                <a:solidFill>
                  <a:srgbClr val="723F1C"/>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145" name="Freeform 154"/>
                <p:cNvSpPr>
                  <a:spLocks/>
                </p:cNvSpPr>
                <p:nvPr/>
              </p:nvSpPr>
              <p:spPr bwMode="auto">
                <a:xfrm>
                  <a:off x="3721" y="2086"/>
                  <a:ext cx="68" cy="490"/>
                </a:xfrm>
                <a:custGeom>
                  <a:avLst/>
                  <a:gdLst>
                    <a:gd name="T0" fmla="*/ 5 w 134"/>
                    <a:gd name="T1" fmla="*/ 0 h 981"/>
                    <a:gd name="T2" fmla="*/ 8 w 134"/>
                    <a:gd name="T3" fmla="*/ 2 h 981"/>
                    <a:gd name="T4" fmla="*/ 12 w 134"/>
                    <a:gd name="T5" fmla="*/ 4 h 981"/>
                    <a:gd name="T6" fmla="*/ 15 w 134"/>
                    <a:gd name="T7" fmla="*/ 7 h 981"/>
                    <a:gd name="T8" fmla="*/ 19 w 134"/>
                    <a:gd name="T9" fmla="*/ 8 h 981"/>
                    <a:gd name="T10" fmla="*/ 22 w 134"/>
                    <a:gd name="T11" fmla="*/ 10 h 981"/>
                    <a:gd name="T12" fmla="*/ 25 w 134"/>
                    <a:gd name="T13" fmla="*/ 12 h 981"/>
                    <a:gd name="T14" fmla="*/ 28 w 134"/>
                    <a:gd name="T15" fmla="*/ 15 h 981"/>
                    <a:gd name="T16" fmla="*/ 32 w 134"/>
                    <a:gd name="T17" fmla="*/ 17 h 981"/>
                    <a:gd name="T18" fmla="*/ 35 w 134"/>
                    <a:gd name="T19" fmla="*/ 72 h 981"/>
                    <a:gd name="T20" fmla="*/ 35 w 134"/>
                    <a:gd name="T21" fmla="*/ 133 h 981"/>
                    <a:gd name="T22" fmla="*/ 32 w 134"/>
                    <a:gd name="T23" fmla="*/ 192 h 981"/>
                    <a:gd name="T24" fmla="*/ 27 w 134"/>
                    <a:gd name="T25" fmla="*/ 240 h 981"/>
                    <a:gd name="T26" fmla="*/ 23 w 134"/>
                    <a:gd name="T27" fmla="*/ 241 h 981"/>
                    <a:gd name="T28" fmla="*/ 20 w 134"/>
                    <a:gd name="T29" fmla="*/ 241 h 981"/>
                    <a:gd name="T30" fmla="*/ 16 w 134"/>
                    <a:gd name="T31" fmla="*/ 242 h 981"/>
                    <a:gd name="T32" fmla="*/ 13 w 134"/>
                    <a:gd name="T33" fmla="*/ 243 h 981"/>
                    <a:gd name="T34" fmla="*/ 10 w 134"/>
                    <a:gd name="T35" fmla="*/ 244 h 981"/>
                    <a:gd name="T36" fmla="*/ 7 w 134"/>
                    <a:gd name="T37" fmla="*/ 244 h 981"/>
                    <a:gd name="T38" fmla="*/ 4 w 134"/>
                    <a:gd name="T39" fmla="*/ 245 h 981"/>
                    <a:gd name="T40" fmla="*/ 0 w 134"/>
                    <a:gd name="T41" fmla="*/ 246 h 981"/>
                    <a:gd name="T42" fmla="*/ 2 w 134"/>
                    <a:gd name="T43" fmla="*/ 212 h 981"/>
                    <a:gd name="T44" fmla="*/ 6 w 134"/>
                    <a:gd name="T45" fmla="*/ 181 h 981"/>
                    <a:gd name="T46" fmla="*/ 9 w 134"/>
                    <a:gd name="T47" fmla="*/ 154 h 981"/>
                    <a:gd name="T48" fmla="*/ 11 w 134"/>
                    <a:gd name="T49" fmla="*/ 128 h 981"/>
                    <a:gd name="T50" fmla="*/ 13 w 134"/>
                    <a:gd name="T51" fmla="*/ 101 h 981"/>
                    <a:gd name="T52" fmla="*/ 12 w 134"/>
                    <a:gd name="T53" fmla="*/ 72 h 981"/>
                    <a:gd name="T54" fmla="*/ 10 w 134"/>
                    <a:gd name="T55" fmla="*/ 39 h 981"/>
                    <a:gd name="T56" fmla="*/ 5 w 134"/>
                    <a:gd name="T57" fmla="*/ 0 h 9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34"/>
                    <a:gd name="T88" fmla="*/ 0 h 981"/>
                    <a:gd name="T89" fmla="*/ 134 w 134"/>
                    <a:gd name="T90" fmla="*/ 981 h 9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34" h="981">
                      <a:moveTo>
                        <a:pt x="18" y="0"/>
                      </a:moveTo>
                      <a:lnTo>
                        <a:pt x="32" y="8"/>
                      </a:lnTo>
                      <a:lnTo>
                        <a:pt x="45" y="16"/>
                      </a:lnTo>
                      <a:lnTo>
                        <a:pt x="58" y="25"/>
                      </a:lnTo>
                      <a:lnTo>
                        <a:pt x="72" y="32"/>
                      </a:lnTo>
                      <a:lnTo>
                        <a:pt x="84" y="40"/>
                      </a:lnTo>
                      <a:lnTo>
                        <a:pt x="97" y="48"/>
                      </a:lnTo>
                      <a:lnTo>
                        <a:pt x="111" y="57"/>
                      </a:lnTo>
                      <a:lnTo>
                        <a:pt x="124" y="65"/>
                      </a:lnTo>
                      <a:lnTo>
                        <a:pt x="134" y="286"/>
                      </a:lnTo>
                      <a:lnTo>
                        <a:pt x="134" y="532"/>
                      </a:lnTo>
                      <a:lnTo>
                        <a:pt x="124" y="766"/>
                      </a:lnTo>
                      <a:lnTo>
                        <a:pt x="104" y="958"/>
                      </a:lnTo>
                      <a:lnTo>
                        <a:pt x="90" y="961"/>
                      </a:lnTo>
                      <a:lnTo>
                        <a:pt x="77" y="964"/>
                      </a:lnTo>
                      <a:lnTo>
                        <a:pt x="64" y="966"/>
                      </a:lnTo>
                      <a:lnTo>
                        <a:pt x="52" y="969"/>
                      </a:lnTo>
                      <a:lnTo>
                        <a:pt x="38" y="973"/>
                      </a:lnTo>
                      <a:lnTo>
                        <a:pt x="25" y="974"/>
                      </a:lnTo>
                      <a:lnTo>
                        <a:pt x="13" y="978"/>
                      </a:lnTo>
                      <a:lnTo>
                        <a:pt x="0" y="981"/>
                      </a:lnTo>
                      <a:lnTo>
                        <a:pt x="8" y="845"/>
                      </a:lnTo>
                      <a:lnTo>
                        <a:pt x="21" y="723"/>
                      </a:lnTo>
                      <a:lnTo>
                        <a:pt x="33" y="614"/>
                      </a:lnTo>
                      <a:lnTo>
                        <a:pt x="43" y="510"/>
                      </a:lnTo>
                      <a:lnTo>
                        <a:pt x="50" y="402"/>
                      </a:lnTo>
                      <a:lnTo>
                        <a:pt x="48" y="286"/>
                      </a:lnTo>
                      <a:lnTo>
                        <a:pt x="40" y="153"/>
                      </a:lnTo>
                      <a:lnTo>
                        <a:pt x="18" y="0"/>
                      </a:lnTo>
                      <a:close/>
                    </a:path>
                  </a:pathLst>
                </a:custGeom>
                <a:solidFill>
                  <a:srgbClr val="6D3F1E"/>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146" name="Freeform 155"/>
                <p:cNvSpPr>
                  <a:spLocks/>
                </p:cNvSpPr>
                <p:nvPr/>
              </p:nvSpPr>
              <p:spPr bwMode="auto">
                <a:xfrm>
                  <a:off x="3710" y="2081"/>
                  <a:ext cx="70" cy="496"/>
                </a:xfrm>
                <a:custGeom>
                  <a:avLst/>
                  <a:gdLst>
                    <a:gd name="T0" fmla="*/ 5 w 138"/>
                    <a:gd name="T1" fmla="*/ 0 h 992"/>
                    <a:gd name="T2" fmla="*/ 9 w 138"/>
                    <a:gd name="T3" fmla="*/ 3 h 992"/>
                    <a:gd name="T4" fmla="*/ 12 w 138"/>
                    <a:gd name="T5" fmla="*/ 5 h 992"/>
                    <a:gd name="T6" fmla="*/ 15 w 138"/>
                    <a:gd name="T7" fmla="*/ 7 h 992"/>
                    <a:gd name="T8" fmla="*/ 18 w 138"/>
                    <a:gd name="T9" fmla="*/ 9 h 992"/>
                    <a:gd name="T10" fmla="*/ 22 w 138"/>
                    <a:gd name="T11" fmla="*/ 11 h 992"/>
                    <a:gd name="T12" fmla="*/ 25 w 138"/>
                    <a:gd name="T13" fmla="*/ 13 h 992"/>
                    <a:gd name="T14" fmla="*/ 29 w 138"/>
                    <a:gd name="T15" fmla="*/ 15 h 992"/>
                    <a:gd name="T16" fmla="*/ 33 w 138"/>
                    <a:gd name="T17" fmla="*/ 17 h 992"/>
                    <a:gd name="T18" fmla="*/ 35 w 138"/>
                    <a:gd name="T19" fmla="*/ 73 h 992"/>
                    <a:gd name="T20" fmla="*/ 34 w 138"/>
                    <a:gd name="T21" fmla="*/ 134 h 992"/>
                    <a:gd name="T22" fmla="*/ 31 w 138"/>
                    <a:gd name="T23" fmla="*/ 194 h 992"/>
                    <a:gd name="T24" fmla="*/ 26 w 138"/>
                    <a:gd name="T25" fmla="*/ 242 h 992"/>
                    <a:gd name="T26" fmla="*/ 23 w 138"/>
                    <a:gd name="T27" fmla="*/ 243 h 992"/>
                    <a:gd name="T28" fmla="*/ 19 w 138"/>
                    <a:gd name="T29" fmla="*/ 244 h 992"/>
                    <a:gd name="T30" fmla="*/ 17 w 138"/>
                    <a:gd name="T31" fmla="*/ 245 h 992"/>
                    <a:gd name="T32" fmla="*/ 13 w 138"/>
                    <a:gd name="T33" fmla="*/ 245 h 992"/>
                    <a:gd name="T34" fmla="*/ 10 w 138"/>
                    <a:gd name="T35" fmla="*/ 246 h 992"/>
                    <a:gd name="T36" fmla="*/ 6 w 138"/>
                    <a:gd name="T37" fmla="*/ 247 h 992"/>
                    <a:gd name="T38" fmla="*/ 3 w 138"/>
                    <a:gd name="T39" fmla="*/ 248 h 992"/>
                    <a:gd name="T40" fmla="*/ 0 w 138"/>
                    <a:gd name="T41" fmla="*/ 248 h 992"/>
                    <a:gd name="T42" fmla="*/ 2 w 138"/>
                    <a:gd name="T43" fmla="*/ 214 h 992"/>
                    <a:gd name="T44" fmla="*/ 5 w 138"/>
                    <a:gd name="T45" fmla="*/ 184 h 992"/>
                    <a:gd name="T46" fmla="*/ 9 w 138"/>
                    <a:gd name="T47" fmla="*/ 156 h 992"/>
                    <a:gd name="T48" fmla="*/ 11 w 138"/>
                    <a:gd name="T49" fmla="*/ 129 h 992"/>
                    <a:gd name="T50" fmla="*/ 13 w 138"/>
                    <a:gd name="T51" fmla="*/ 102 h 992"/>
                    <a:gd name="T52" fmla="*/ 13 w 138"/>
                    <a:gd name="T53" fmla="*/ 72 h 992"/>
                    <a:gd name="T54" fmla="*/ 10 w 138"/>
                    <a:gd name="T55" fmla="*/ 39 h 992"/>
                    <a:gd name="T56" fmla="*/ 5 w 138"/>
                    <a:gd name="T57" fmla="*/ 0 h 99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38"/>
                    <a:gd name="T88" fmla="*/ 0 h 992"/>
                    <a:gd name="T89" fmla="*/ 138 w 138"/>
                    <a:gd name="T90" fmla="*/ 992 h 99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38" h="992">
                      <a:moveTo>
                        <a:pt x="22" y="0"/>
                      </a:moveTo>
                      <a:lnTo>
                        <a:pt x="35" y="9"/>
                      </a:lnTo>
                      <a:lnTo>
                        <a:pt x="48" y="17"/>
                      </a:lnTo>
                      <a:lnTo>
                        <a:pt x="62" y="26"/>
                      </a:lnTo>
                      <a:lnTo>
                        <a:pt x="75" y="34"/>
                      </a:lnTo>
                      <a:lnTo>
                        <a:pt x="89" y="43"/>
                      </a:lnTo>
                      <a:lnTo>
                        <a:pt x="102" y="51"/>
                      </a:lnTo>
                      <a:lnTo>
                        <a:pt x="116" y="59"/>
                      </a:lnTo>
                      <a:lnTo>
                        <a:pt x="129" y="68"/>
                      </a:lnTo>
                      <a:lnTo>
                        <a:pt x="138" y="290"/>
                      </a:lnTo>
                      <a:lnTo>
                        <a:pt x="136" y="536"/>
                      </a:lnTo>
                      <a:lnTo>
                        <a:pt x="126" y="773"/>
                      </a:lnTo>
                      <a:lnTo>
                        <a:pt x="106" y="967"/>
                      </a:lnTo>
                      <a:lnTo>
                        <a:pt x="92" y="970"/>
                      </a:lnTo>
                      <a:lnTo>
                        <a:pt x="79" y="974"/>
                      </a:lnTo>
                      <a:lnTo>
                        <a:pt x="65" y="977"/>
                      </a:lnTo>
                      <a:lnTo>
                        <a:pt x="54" y="979"/>
                      </a:lnTo>
                      <a:lnTo>
                        <a:pt x="40" y="982"/>
                      </a:lnTo>
                      <a:lnTo>
                        <a:pt x="27" y="985"/>
                      </a:lnTo>
                      <a:lnTo>
                        <a:pt x="13" y="989"/>
                      </a:lnTo>
                      <a:lnTo>
                        <a:pt x="0" y="992"/>
                      </a:lnTo>
                      <a:lnTo>
                        <a:pt x="10" y="854"/>
                      </a:lnTo>
                      <a:lnTo>
                        <a:pt x="22" y="733"/>
                      </a:lnTo>
                      <a:lnTo>
                        <a:pt x="35" y="622"/>
                      </a:lnTo>
                      <a:lnTo>
                        <a:pt x="45" y="516"/>
                      </a:lnTo>
                      <a:lnTo>
                        <a:pt x="52" y="406"/>
                      </a:lnTo>
                      <a:lnTo>
                        <a:pt x="52" y="287"/>
                      </a:lnTo>
                      <a:lnTo>
                        <a:pt x="43" y="155"/>
                      </a:lnTo>
                      <a:lnTo>
                        <a:pt x="22" y="0"/>
                      </a:lnTo>
                      <a:close/>
                    </a:path>
                  </a:pathLst>
                </a:custGeom>
                <a:solidFill>
                  <a:srgbClr val="683F21"/>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147" name="Freeform 156"/>
                <p:cNvSpPr>
                  <a:spLocks/>
                </p:cNvSpPr>
                <p:nvPr/>
              </p:nvSpPr>
              <p:spPr bwMode="auto">
                <a:xfrm>
                  <a:off x="3699" y="2076"/>
                  <a:ext cx="68" cy="501"/>
                </a:xfrm>
                <a:custGeom>
                  <a:avLst/>
                  <a:gdLst>
                    <a:gd name="T0" fmla="*/ 6 w 140"/>
                    <a:gd name="T1" fmla="*/ 0 h 1002"/>
                    <a:gd name="T2" fmla="*/ 10 w 140"/>
                    <a:gd name="T3" fmla="*/ 3 h 1002"/>
                    <a:gd name="T4" fmla="*/ 13 w 140"/>
                    <a:gd name="T5" fmla="*/ 5 h 1002"/>
                    <a:gd name="T6" fmla="*/ 17 w 140"/>
                    <a:gd name="T7" fmla="*/ 7 h 1002"/>
                    <a:gd name="T8" fmla="*/ 20 w 140"/>
                    <a:gd name="T9" fmla="*/ 9 h 1002"/>
                    <a:gd name="T10" fmla="*/ 23 w 140"/>
                    <a:gd name="T11" fmla="*/ 11 h 1002"/>
                    <a:gd name="T12" fmla="*/ 27 w 140"/>
                    <a:gd name="T13" fmla="*/ 13 h 1002"/>
                    <a:gd name="T14" fmla="*/ 30 w 140"/>
                    <a:gd name="T15" fmla="*/ 15 h 1002"/>
                    <a:gd name="T16" fmla="*/ 34 w 140"/>
                    <a:gd name="T17" fmla="*/ 17 h 1002"/>
                    <a:gd name="T18" fmla="*/ 35 w 140"/>
                    <a:gd name="T19" fmla="*/ 73 h 1002"/>
                    <a:gd name="T20" fmla="*/ 35 w 140"/>
                    <a:gd name="T21" fmla="*/ 136 h 1002"/>
                    <a:gd name="T22" fmla="*/ 32 w 140"/>
                    <a:gd name="T23" fmla="*/ 196 h 1002"/>
                    <a:gd name="T24" fmla="*/ 27 w 140"/>
                    <a:gd name="T25" fmla="*/ 244 h 1002"/>
                    <a:gd name="T26" fmla="*/ 24 w 140"/>
                    <a:gd name="T27" fmla="*/ 245 h 1002"/>
                    <a:gd name="T28" fmla="*/ 20 w 140"/>
                    <a:gd name="T29" fmla="*/ 246 h 1002"/>
                    <a:gd name="T30" fmla="*/ 17 w 140"/>
                    <a:gd name="T31" fmla="*/ 247 h 1002"/>
                    <a:gd name="T32" fmla="*/ 13 w 140"/>
                    <a:gd name="T33" fmla="*/ 248 h 1002"/>
                    <a:gd name="T34" fmla="*/ 10 w 140"/>
                    <a:gd name="T35" fmla="*/ 248 h 1002"/>
                    <a:gd name="T36" fmla="*/ 6 w 140"/>
                    <a:gd name="T37" fmla="*/ 249 h 1002"/>
                    <a:gd name="T38" fmla="*/ 3 w 140"/>
                    <a:gd name="T39" fmla="*/ 250 h 1002"/>
                    <a:gd name="T40" fmla="*/ 0 w 140"/>
                    <a:gd name="T41" fmla="*/ 251 h 1002"/>
                    <a:gd name="T42" fmla="*/ 2 w 140"/>
                    <a:gd name="T43" fmla="*/ 216 h 1002"/>
                    <a:gd name="T44" fmla="*/ 5 w 140"/>
                    <a:gd name="T45" fmla="*/ 186 h 1002"/>
                    <a:gd name="T46" fmla="*/ 9 w 140"/>
                    <a:gd name="T47" fmla="*/ 158 h 1002"/>
                    <a:gd name="T48" fmla="*/ 11 w 140"/>
                    <a:gd name="T49" fmla="*/ 131 h 1002"/>
                    <a:gd name="T50" fmla="*/ 13 w 140"/>
                    <a:gd name="T51" fmla="*/ 102 h 1002"/>
                    <a:gd name="T52" fmla="*/ 13 w 140"/>
                    <a:gd name="T53" fmla="*/ 72 h 1002"/>
                    <a:gd name="T54" fmla="*/ 11 w 140"/>
                    <a:gd name="T55" fmla="*/ 39 h 1002"/>
                    <a:gd name="T56" fmla="*/ 6 w 140"/>
                    <a:gd name="T57" fmla="*/ 0 h 100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40"/>
                    <a:gd name="T88" fmla="*/ 0 h 1002"/>
                    <a:gd name="T89" fmla="*/ 140 w 140"/>
                    <a:gd name="T90" fmla="*/ 1002 h 100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40" h="1002">
                      <a:moveTo>
                        <a:pt x="27" y="0"/>
                      </a:moveTo>
                      <a:lnTo>
                        <a:pt x="40" y="9"/>
                      </a:lnTo>
                      <a:lnTo>
                        <a:pt x="54" y="17"/>
                      </a:lnTo>
                      <a:lnTo>
                        <a:pt x="67" y="26"/>
                      </a:lnTo>
                      <a:lnTo>
                        <a:pt x="81" y="34"/>
                      </a:lnTo>
                      <a:lnTo>
                        <a:pt x="94" y="42"/>
                      </a:lnTo>
                      <a:lnTo>
                        <a:pt x="108" y="51"/>
                      </a:lnTo>
                      <a:lnTo>
                        <a:pt x="121" y="59"/>
                      </a:lnTo>
                      <a:lnTo>
                        <a:pt x="134" y="68"/>
                      </a:lnTo>
                      <a:lnTo>
                        <a:pt x="140" y="292"/>
                      </a:lnTo>
                      <a:lnTo>
                        <a:pt x="138" y="541"/>
                      </a:lnTo>
                      <a:lnTo>
                        <a:pt x="128" y="782"/>
                      </a:lnTo>
                      <a:lnTo>
                        <a:pt x="109" y="975"/>
                      </a:lnTo>
                      <a:lnTo>
                        <a:pt x="96" y="979"/>
                      </a:lnTo>
                      <a:lnTo>
                        <a:pt x="82" y="982"/>
                      </a:lnTo>
                      <a:lnTo>
                        <a:pt x="67" y="985"/>
                      </a:lnTo>
                      <a:lnTo>
                        <a:pt x="54" y="989"/>
                      </a:lnTo>
                      <a:lnTo>
                        <a:pt x="40" y="992"/>
                      </a:lnTo>
                      <a:lnTo>
                        <a:pt x="27" y="995"/>
                      </a:lnTo>
                      <a:lnTo>
                        <a:pt x="13" y="999"/>
                      </a:lnTo>
                      <a:lnTo>
                        <a:pt x="0" y="1002"/>
                      </a:lnTo>
                      <a:lnTo>
                        <a:pt x="10" y="864"/>
                      </a:lnTo>
                      <a:lnTo>
                        <a:pt x="22" y="743"/>
                      </a:lnTo>
                      <a:lnTo>
                        <a:pt x="35" y="630"/>
                      </a:lnTo>
                      <a:lnTo>
                        <a:pt x="47" y="521"/>
                      </a:lnTo>
                      <a:lnTo>
                        <a:pt x="55" y="408"/>
                      </a:lnTo>
                      <a:lnTo>
                        <a:pt x="55" y="288"/>
                      </a:lnTo>
                      <a:lnTo>
                        <a:pt x="47" y="155"/>
                      </a:lnTo>
                      <a:lnTo>
                        <a:pt x="27" y="0"/>
                      </a:lnTo>
                      <a:close/>
                    </a:path>
                  </a:pathLst>
                </a:custGeom>
                <a:solidFill>
                  <a:srgbClr val="663F21"/>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148" name="Freeform 157"/>
                <p:cNvSpPr>
                  <a:spLocks/>
                </p:cNvSpPr>
                <p:nvPr/>
              </p:nvSpPr>
              <p:spPr bwMode="auto">
                <a:xfrm>
                  <a:off x="3687" y="2071"/>
                  <a:ext cx="71" cy="507"/>
                </a:xfrm>
                <a:custGeom>
                  <a:avLst/>
                  <a:gdLst>
                    <a:gd name="T0" fmla="*/ 8 w 143"/>
                    <a:gd name="T1" fmla="*/ 0 h 1012"/>
                    <a:gd name="T2" fmla="*/ 11 w 143"/>
                    <a:gd name="T3" fmla="*/ 3 h 1012"/>
                    <a:gd name="T4" fmla="*/ 14 w 143"/>
                    <a:gd name="T5" fmla="*/ 5 h 1012"/>
                    <a:gd name="T6" fmla="*/ 18 w 143"/>
                    <a:gd name="T7" fmla="*/ 7 h 1012"/>
                    <a:gd name="T8" fmla="*/ 22 w 143"/>
                    <a:gd name="T9" fmla="*/ 9 h 1012"/>
                    <a:gd name="T10" fmla="*/ 25 w 143"/>
                    <a:gd name="T11" fmla="*/ 11 h 1012"/>
                    <a:gd name="T12" fmla="*/ 28 w 143"/>
                    <a:gd name="T13" fmla="*/ 13 h 1012"/>
                    <a:gd name="T14" fmla="*/ 32 w 143"/>
                    <a:gd name="T15" fmla="*/ 15 h 1012"/>
                    <a:gd name="T16" fmla="*/ 35 w 143"/>
                    <a:gd name="T17" fmla="*/ 17 h 1012"/>
                    <a:gd name="T18" fmla="*/ 35 w 143"/>
                    <a:gd name="T19" fmla="*/ 74 h 1012"/>
                    <a:gd name="T20" fmla="*/ 35 w 143"/>
                    <a:gd name="T21" fmla="*/ 137 h 1012"/>
                    <a:gd name="T22" fmla="*/ 33 w 143"/>
                    <a:gd name="T23" fmla="*/ 197 h 1012"/>
                    <a:gd name="T24" fmla="*/ 28 w 143"/>
                    <a:gd name="T25" fmla="*/ 246 h 1012"/>
                    <a:gd name="T26" fmla="*/ 25 w 143"/>
                    <a:gd name="T27" fmla="*/ 247 h 1012"/>
                    <a:gd name="T28" fmla="*/ 21 w 143"/>
                    <a:gd name="T29" fmla="*/ 248 h 1012"/>
                    <a:gd name="T30" fmla="*/ 17 w 143"/>
                    <a:gd name="T31" fmla="*/ 249 h 1012"/>
                    <a:gd name="T32" fmla="*/ 14 w 143"/>
                    <a:gd name="T33" fmla="*/ 250 h 1012"/>
                    <a:gd name="T34" fmla="*/ 11 w 143"/>
                    <a:gd name="T35" fmla="*/ 250 h 1012"/>
                    <a:gd name="T36" fmla="*/ 7 w 143"/>
                    <a:gd name="T37" fmla="*/ 252 h 1012"/>
                    <a:gd name="T38" fmla="*/ 3 w 143"/>
                    <a:gd name="T39" fmla="*/ 253 h 1012"/>
                    <a:gd name="T40" fmla="*/ 0 w 143"/>
                    <a:gd name="T41" fmla="*/ 253 h 1012"/>
                    <a:gd name="T42" fmla="*/ 2 w 143"/>
                    <a:gd name="T43" fmla="*/ 219 h 1012"/>
                    <a:gd name="T44" fmla="*/ 6 w 143"/>
                    <a:gd name="T45" fmla="*/ 188 h 1012"/>
                    <a:gd name="T46" fmla="*/ 9 w 143"/>
                    <a:gd name="T47" fmla="*/ 160 h 1012"/>
                    <a:gd name="T48" fmla="*/ 13 w 143"/>
                    <a:gd name="T49" fmla="*/ 132 h 1012"/>
                    <a:gd name="T50" fmla="*/ 14 w 143"/>
                    <a:gd name="T51" fmla="*/ 103 h 1012"/>
                    <a:gd name="T52" fmla="*/ 15 w 143"/>
                    <a:gd name="T53" fmla="*/ 73 h 1012"/>
                    <a:gd name="T54" fmla="*/ 13 w 143"/>
                    <a:gd name="T55" fmla="*/ 39 h 1012"/>
                    <a:gd name="T56" fmla="*/ 8 w 143"/>
                    <a:gd name="T57" fmla="*/ 0 h 101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43"/>
                    <a:gd name="T88" fmla="*/ 0 h 1012"/>
                    <a:gd name="T89" fmla="*/ 143 w 143"/>
                    <a:gd name="T90" fmla="*/ 1012 h 101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43" h="1012">
                      <a:moveTo>
                        <a:pt x="32" y="0"/>
                      </a:moveTo>
                      <a:lnTo>
                        <a:pt x="46" y="9"/>
                      </a:lnTo>
                      <a:lnTo>
                        <a:pt x="59" y="17"/>
                      </a:lnTo>
                      <a:lnTo>
                        <a:pt x="73" y="26"/>
                      </a:lnTo>
                      <a:lnTo>
                        <a:pt x="88" y="34"/>
                      </a:lnTo>
                      <a:lnTo>
                        <a:pt x="101" y="42"/>
                      </a:lnTo>
                      <a:lnTo>
                        <a:pt x="115" y="51"/>
                      </a:lnTo>
                      <a:lnTo>
                        <a:pt x="128" y="59"/>
                      </a:lnTo>
                      <a:lnTo>
                        <a:pt x="142" y="68"/>
                      </a:lnTo>
                      <a:lnTo>
                        <a:pt x="143" y="293"/>
                      </a:lnTo>
                      <a:lnTo>
                        <a:pt x="142" y="546"/>
                      </a:lnTo>
                      <a:lnTo>
                        <a:pt x="132" y="788"/>
                      </a:lnTo>
                      <a:lnTo>
                        <a:pt x="113" y="983"/>
                      </a:lnTo>
                      <a:lnTo>
                        <a:pt x="100" y="987"/>
                      </a:lnTo>
                      <a:lnTo>
                        <a:pt x="84" y="990"/>
                      </a:lnTo>
                      <a:lnTo>
                        <a:pt x="71" y="994"/>
                      </a:lnTo>
                      <a:lnTo>
                        <a:pt x="57" y="997"/>
                      </a:lnTo>
                      <a:lnTo>
                        <a:pt x="44" y="1000"/>
                      </a:lnTo>
                      <a:lnTo>
                        <a:pt x="29" y="1005"/>
                      </a:lnTo>
                      <a:lnTo>
                        <a:pt x="15" y="1009"/>
                      </a:lnTo>
                      <a:lnTo>
                        <a:pt x="0" y="1012"/>
                      </a:lnTo>
                      <a:lnTo>
                        <a:pt x="10" y="874"/>
                      </a:lnTo>
                      <a:lnTo>
                        <a:pt x="24" y="751"/>
                      </a:lnTo>
                      <a:lnTo>
                        <a:pt x="39" y="637"/>
                      </a:lnTo>
                      <a:lnTo>
                        <a:pt x="52" y="526"/>
                      </a:lnTo>
                      <a:lnTo>
                        <a:pt x="59" y="411"/>
                      </a:lnTo>
                      <a:lnTo>
                        <a:pt x="61" y="290"/>
                      </a:lnTo>
                      <a:lnTo>
                        <a:pt x="52" y="155"/>
                      </a:lnTo>
                      <a:lnTo>
                        <a:pt x="32" y="0"/>
                      </a:lnTo>
                      <a:close/>
                    </a:path>
                  </a:pathLst>
                </a:custGeom>
                <a:solidFill>
                  <a:srgbClr val="5E3D21"/>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149" name="Freeform 158"/>
                <p:cNvSpPr>
                  <a:spLocks/>
                </p:cNvSpPr>
                <p:nvPr/>
              </p:nvSpPr>
              <p:spPr bwMode="auto">
                <a:xfrm>
                  <a:off x="3677" y="2065"/>
                  <a:ext cx="73" cy="514"/>
                </a:xfrm>
                <a:custGeom>
                  <a:avLst/>
                  <a:gdLst>
                    <a:gd name="T0" fmla="*/ 9 w 147"/>
                    <a:gd name="T1" fmla="*/ 0 h 1026"/>
                    <a:gd name="T2" fmla="*/ 12 w 147"/>
                    <a:gd name="T3" fmla="*/ 2 h 1026"/>
                    <a:gd name="T4" fmla="*/ 16 w 147"/>
                    <a:gd name="T5" fmla="*/ 4 h 1026"/>
                    <a:gd name="T6" fmla="*/ 19 w 147"/>
                    <a:gd name="T7" fmla="*/ 6 h 1026"/>
                    <a:gd name="T8" fmla="*/ 22 w 147"/>
                    <a:gd name="T9" fmla="*/ 9 h 1026"/>
                    <a:gd name="T10" fmla="*/ 26 w 147"/>
                    <a:gd name="T11" fmla="*/ 11 h 1026"/>
                    <a:gd name="T12" fmla="*/ 30 w 147"/>
                    <a:gd name="T13" fmla="*/ 13 h 1026"/>
                    <a:gd name="T14" fmla="*/ 33 w 147"/>
                    <a:gd name="T15" fmla="*/ 15 h 1026"/>
                    <a:gd name="T16" fmla="*/ 36 w 147"/>
                    <a:gd name="T17" fmla="*/ 17 h 1026"/>
                    <a:gd name="T18" fmla="*/ 36 w 147"/>
                    <a:gd name="T19" fmla="*/ 74 h 1026"/>
                    <a:gd name="T20" fmla="*/ 35 w 147"/>
                    <a:gd name="T21" fmla="*/ 137 h 1026"/>
                    <a:gd name="T22" fmla="*/ 33 w 147"/>
                    <a:gd name="T23" fmla="*/ 199 h 1026"/>
                    <a:gd name="T24" fmla="*/ 28 w 147"/>
                    <a:gd name="T25" fmla="*/ 247 h 1026"/>
                    <a:gd name="T26" fmla="*/ 25 w 147"/>
                    <a:gd name="T27" fmla="*/ 249 h 1026"/>
                    <a:gd name="T28" fmla="*/ 21 w 147"/>
                    <a:gd name="T29" fmla="*/ 250 h 1026"/>
                    <a:gd name="T30" fmla="*/ 18 w 147"/>
                    <a:gd name="T31" fmla="*/ 251 h 1026"/>
                    <a:gd name="T32" fmla="*/ 14 w 147"/>
                    <a:gd name="T33" fmla="*/ 252 h 1026"/>
                    <a:gd name="T34" fmla="*/ 11 w 147"/>
                    <a:gd name="T35" fmla="*/ 252 h 1026"/>
                    <a:gd name="T36" fmla="*/ 7 w 147"/>
                    <a:gd name="T37" fmla="*/ 254 h 1026"/>
                    <a:gd name="T38" fmla="*/ 3 w 147"/>
                    <a:gd name="T39" fmla="*/ 255 h 1026"/>
                    <a:gd name="T40" fmla="*/ 0 w 147"/>
                    <a:gd name="T41" fmla="*/ 256 h 1026"/>
                    <a:gd name="T42" fmla="*/ 2 w 147"/>
                    <a:gd name="T43" fmla="*/ 221 h 1026"/>
                    <a:gd name="T44" fmla="*/ 6 w 147"/>
                    <a:gd name="T45" fmla="*/ 190 h 1026"/>
                    <a:gd name="T46" fmla="*/ 10 w 147"/>
                    <a:gd name="T47" fmla="*/ 161 h 1026"/>
                    <a:gd name="T48" fmla="*/ 13 w 147"/>
                    <a:gd name="T49" fmla="*/ 132 h 1026"/>
                    <a:gd name="T50" fmla="*/ 15 w 147"/>
                    <a:gd name="T51" fmla="*/ 104 h 1026"/>
                    <a:gd name="T52" fmla="*/ 16 w 147"/>
                    <a:gd name="T53" fmla="*/ 73 h 1026"/>
                    <a:gd name="T54" fmla="*/ 14 w 147"/>
                    <a:gd name="T55" fmla="*/ 38 h 1026"/>
                    <a:gd name="T56" fmla="*/ 9 w 147"/>
                    <a:gd name="T57" fmla="*/ 0 h 102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47"/>
                    <a:gd name="T88" fmla="*/ 0 h 1026"/>
                    <a:gd name="T89" fmla="*/ 147 w 147"/>
                    <a:gd name="T90" fmla="*/ 1026 h 102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47" h="1026">
                      <a:moveTo>
                        <a:pt x="36" y="0"/>
                      </a:moveTo>
                      <a:lnTo>
                        <a:pt x="49" y="9"/>
                      </a:lnTo>
                      <a:lnTo>
                        <a:pt x="64" y="17"/>
                      </a:lnTo>
                      <a:lnTo>
                        <a:pt x="78" y="27"/>
                      </a:lnTo>
                      <a:lnTo>
                        <a:pt x="91" y="36"/>
                      </a:lnTo>
                      <a:lnTo>
                        <a:pt x="105" y="44"/>
                      </a:lnTo>
                      <a:lnTo>
                        <a:pt x="120" y="53"/>
                      </a:lnTo>
                      <a:lnTo>
                        <a:pt x="133" y="63"/>
                      </a:lnTo>
                      <a:lnTo>
                        <a:pt x="147" y="71"/>
                      </a:lnTo>
                      <a:lnTo>
                        <a:pt x="145" y="297"/>
                      </a:lnTo>
                      <a:lnTo>
                        <a:pt x="142" y="551"/>
                      </a:lnTo>
                      <a:lnTo>
                        <a:pt x="133" y="797"/>
                      </a:lnTo>
                      <a:lnTo>
                        <a:pt x="115" y="992"/>
                      </a:lnTo>
                      <a:lnTo>
                        <a:pt x="101" y="997"/>
                      </a:lnTo>
                      <a:lnTo>
                        <a:pt x="86" y="1001"/>
                      </a:lnTo>
                      <a:lnTo>
                        <a:pt x="73" y="1006"/>
                      </a:lnTo>
                      <a:lnTo>
                        <a:pt x="58" y="1009"/>
                      </a:lnTo>
                      <a:lnTo>
                        <a:pt x="44" y="1012"/>
                      </a:lnTo>
                      <a:lnTo>
                        <a:pt x="29" y="1017"/>
                      </a:lnTo>
                      <a:lnTo>
                        <a:pt x="15" y="1021"/>
                      </a:lnTo>
                      <a:lnTo>
                        <a:pt x="0" y="1026"/>
                      </a:lnTo>
                      <a:lnTo>
                        <a:pt x="10" y="886"/>
                      </a:lnTo>
                      <a:lnTo>
                        <a:pt x="26" y="761"/>
                      </a:lnTo>
                      <a:lnTo>
                        <a:pt x="41" y="645"/>
                      </a:lnTo>
                      <a:lnTo>
                        <a:pt x="54" y="532"/>
                      </a:lnTo>
                      <a:lnTo>
                        <a:pt x="63" y="416"/>
                      </a:lnTo>
                      <a:lnTo>
                        <a:pt x="64" y="293"/>
                      </a:lnTo>
                      <a:lnTo>
                        <a:pt x="56" y="155"/>
                      </a:lnTo>
                      <a:lnTo>
                        <a:pt x="36" y="0"/>
                      </a:lnTo>
                      <a:close/>
                    </a:path>
                  </a:pathLst>
                </a:custGeom>
                <a:solidFill>
                  <a:srgbClr val="5B3D21"/>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150" name="Freeform 159"/>
                <p:cNvSpPr>
                  <a:spLocks/>
                </p:cNvSpPr>
                <p:nvPr/>
              </p:nvSpPr>
              <p:spPr bwMode="auto">
                <a:xfrm>
                  <a:off x="3666" y="2060"/>
                  <a:ext cx="76" cy="518"/>
                </a:xfrm>
                <a:custGeom>
                  <a:avLst/>
                  <a:gdLst>
                    <a:gd name="T0" fmla="*/ 10 w 154"/>
                    <a:gd name="T1" fmla="*/ 0 h 1036"/>
                    <a:gd name="T2" fmla="*/ 13 w 154"/>
                    <a:gd name="T3" fmla="*/ 2 h 1036"/>
                    <a:gd name="T4" fmla="*/ 17 w 154"/>
                    <a:gd name="T5" fmla="*/ 4 h 1036"/>
                    <a:gd name="T6" fmla="*/ 20 w 154"/>
                    <a:gd name="T7" fmla="*/ 6 h 1036"/>
                    <a:gd name="T8" fmla="*/ 23 w 154"/>
                    <a:gd name="T9" fmla="*/ 9 h 1036"/>
                    <a:gd name="T10" fmla="*/ 27 w 154"/>
                    <a:gd name="T11" fmla="*/ 11 h 1036"/>
                    <a:gd name="T12" fmla="*/ 31 w 154"/>
                    <a:gd name="T13" fmla="*/ 13 h 1036"/>
                    <a:gd name="T14" fmla="*/ 34 w 154"/>
                    <a:gd name="T15" fmla="*/ 15 h 1036"/>
                    <a:gd name="T16" fmla="*/ 38 w 154"/>
                    <a:gd name="T17" fmla="*/ 17 h 1036"/>
                    <a:gd name="T18" fmla="*/ 36 w 154"/>
                    <a:gd name="T19" fmla="*/ 74 h 1036"/>
                    <a:gd name="T20" fmla="*/ 36 w 154"/>
                    <a:gd name="T21" fmla="*/ 138 h 1036"/>
                    <a:gd name="T22" fmla="*/ 34 w 154"/>
                    <a:gd name="T23" fmla="*/ 200 h 1036"/>
                    <a:gd name="T24" fmla="*/ 29 w 154"/>
                    <a:gd name="T25" fmla="*/ 249 h 1036"/>
                    <a:gd name="T26" fmla="*/ 26 w 154"/>
                    <a:gd name="T27" fmla="*/ 251 h 1036"/>
                    <a:gd name="T28" fmla="*/ 22 w 154"/>
                    <a:gd name="T29" fmla="*/ 252 h 1036"/>
                    <a:gd name="T30" fmla="*/ 18 w 154"/>
                    <a:gd name="T31" fmla="*/ 253 h 1036"/>
                    <a:gd name="T32" fmla="*/ 14 w 154"/>
                    <a:gd name="T33" fmla="*/ 254 h 1036"/>
                    <a:gd name="T34" fmla="*/ 11 w 154"/>
                    <a:gd name="T35" fmla="*/ 255 h 1036"/>
                    <a:gd name="T36" fmla="*/ 7 w 154"/>
                    <a:gd name="T37" fmla="*/ 256 h 1036"/>
                    <a:gd name="T38" fmla="*/ 4 w 154"/>
                    <a:gd name="T39" fmla="*/ 257 h 1036"/>
                    <a:gd name="T40" fmla="*/ 0 w 154"/>
                    <a:gd name="T41" fmla="*/ 258 h 1036"/>
                    <a:gd name="T42" fmla="*/ 2 w 154"/>
                    <a:gd name="T43" fmla="*/ 223 h 1036"/>
                    <a:gd name="T44" fmla="*/ 6 w 154"/>
                    <a:gd name="T45" fmla="*/ 192 h 1036"/>
                    <a:gd name="T46" fmla="*/ 10 w 154"/>
                    <a:gd name="T47" fmla="*/ 162 h 1036"/>
                    <a:gd name="T48" fmla="*/ 13 w 154"/>
                    <a:gd name="T49" fmla="*/ 134 h 1036"/>
                    <a:gd name="T50" fmla="*/ 16 w 154"/>
                    <a:gd name="T51" fmla="*/ 105 h 1036"/>
                    <a:gd name="T52" fmla="*/ 17 w 154"/>
                    <a:gd name="T53" fmla="*/ 73 h 1036"/>
                    <a:gd name="T54" fmla="*/ 15 w 154"/>
                    <a:gd name="T55" fmla="*/ 39 h 1036"/>
                    <a:gd name="T56" fmla="*/ 10 w 154"/>
                    <a:gd name="T57" fmla="*/ 0 h 10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54"/>
                    <a:gd name="T88" fmla="*/ 0 h 1036"/>
                    <a:gd name="T89" fmla="*/ 154 w 154"/>
                    <a:gd name="T90" fmla="*/ 1036 h 10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54" h="1036">
                      <a:moveTo>
                        <a:pt x="41" y="0"/>
                      </a:moveTo>
                      <a:lnTo>
                        <a:pt x="54" y="9"/>
                      </a:lnTo>
                      <a:lnTo>
                        <a:pt x="69" y="17"/>
                      </a:lnTo>
                      <a:lnTo>
                        <a:pt x="83" y="27"/>
                      </a:lnTo>
                      <a:lnTo>
                        <a:pt x="96" y="36"/>
                      </a:lnTo>
                      <a:lnTo>
                        <a:pt x="110" y="44"/>
                      </a:lnTo>
                      <a:lnTo>
                        <a:pt x="125" y="53"/>
                      </a:lnTo>
                      <a:lnTo>
                        <a:pt x="138" y="63"/>
                      </a:lnTo>
                      <a:lnTo>
                        <a:pt x="154" y="71"/>
                      </a:lnTo>
                      <a:lnTo>
                        <a:pt x="147" y="298"/>
                      </a:lnTo>
                      <a:lnTo>
                        <a:pt x="145" y="556"/>
                      </a:lnTo>
                      <a:lnTo>
                        <a:pt x="137" y="803"/>
                      </a:lnTo>
                      <a:lnTo>
                        <a:pt x="120" y="1000"/>
                      </a:lnTo>
                      <a:lnTo>
                        <a:pt x="105" y="1005"/>
                      </a:lnTo>
                      <a:lnTo>
                        <a:pt x="90" y="1009"/>
                      </a:lnTo>
                      <a:lnTo>
                        <a:pt x="74" y="1014"/>
                      </a:lnTo>
                      <a:lnTo>
                        <a:pt x="59" y="1017"/>
                      </a:lnTo>
                      <a:lnTo>
                        <a:pt x="44" y="1022"/>
                      </a:lnTo>
                      <a:lnTo>
                        <a:pt x="29" y="1027"/>
                      </a:lnTo>
                      <a:lnTo>
                        <a:pt x="16" y="1031"/>
                      </a:lnTo>
                      <a:lnTo>
                        <a:pt x="0" y="1036"/>
                      </a:lnTo>
                      <a:lnTo>
                        <a:pt x="10" y="896"/>
                      </a:lnTo>
                      <a:lnTo>
                        <a:pt x="24" y="770"/>
                      </a:lnTo>
                      <a:lnTo>
                        <a:pt x="41" y="652"/>
                      </a:lnTo>
                      <a:lnTo>
                        <a:pt x="54" y="537"/>
                      </a:lnTo>
                      <a:lnTo>
                        <a:pt x="64" y="420"/>
                      </a:lnTo>
                      <a:lnTo>
                        <a:pt x="68" y="295"/>
                      </a:lnTo>
                      <a:lnTo>
                        <a:pt x="61" y="157"/>
                      </a:lnTo>
                      <a:lnTo>
                        <a:pt x="41" y="0"/>
                      </a:lnTo>
                      <a:close/>
                    </a:path>
                  </a:pathLst>
                </a:custGeom>
                <a:solidFill>
                  <a:srgbClr val="563D23"/>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151" name="Freeform 160"/>
                <p:cNvSpPr>
                  <a:spLocks/>
                </p:cNvSpPr>
                <p:nvPr/>
              </p:nvSpPr>
              <p:spPr bwMode="auto">
                <a:xfrm>
                  <a:off x="3655" y="2055"/>
                  <a:ext cx="77" cy="522"/>
                </a:xfrm>
                <a:custGeom>
                  <a:avLst/>
                  <a:gdLst>
                    <a:gd name="T0" fmla="*/ 11 w 157"/>
                    <a:gd name="T1" fmla="*/ 0 h 1046"/>
                    <a:gd name="T2" fmla="*/ 14 w 157"/>
                    <a:gd name="T3" fmla="*/ 2 h 1046"/>
                    <a:gd name="T4" fmla="*/ 18 w 157"/>
                    <a:gd name="T5" fmla="*/ 4 h 1046"/>
                    <a:gd name="T6" fmla="*/ 21 w 157"/>
                    <a:gd name="T7" fmla="*/ 6 h 1046"/>
                    <a:gd name="T8" fmla="*/ 25 w 157"/>
                    <a:gd name="T9" fmla="*/ 9 h 1046"/>
                    <a:gd name="T10" fmla="*/ 28 w 157"/>
                    <a:gd name="T11" fmla="*/ 11 h 1046"/>
                    <a:gd name="T12" fmla="*/ 32 w 157"/>
                    <a:gd name="T13" fmla="*/ 13 h 1046"/>
                    <a:gd name="T14" fmla="*/ 36 w 157"/>
                    <a:gd name="T15" fmla="*/ 15 h 1046"/>
                    <a:gd name="T16" fmla="*/ 39 w 157"/>
                    <a:gd name="T17" fmla="*/ 17 h 1046"/>
                    <a:gd name="T18" fmla="*/ 37 w 157"/>
                    <a:gd name="T19" fmla="*/ 75 h 1046"/>
                    <a:gd name="T20" fmla="*/ 36 w 157"/>
                    <a:gd name="T21" fmla="*/ 139 h 1046"/>
                    <a:gd name="T22" fmla="*/ 34 w 157"/>
                    <a:gd name="T23" fmla="*/ 202 h 1046"/>
                    <a:gd name="T24" fmla="*/ 30 w 157"/>
                    <a:gd name="T25" fmla="*/ 252 h 1046"/>
                    <a:gd name="T26" fmla="*/ 26 w 157"/>
                    <a:gd name="T27" fmla="*/ 253 h 1046"/>
                    <a:gd name="T28" fmla="*/ 22 w 157"/>
                    <a:gd name="T29" fmla="*/ 254 h 1046"/>
                    <a:gd name="T30" fmla="*/ 19 w 157"/>
                    <a:gd name="T31" fmla="*/ 255 h 1046"/>
                    <a:gd name="T32" fmla="*/ 15 w 157"/>
                    <a:gd name="T33" fmla="*/ 256 h 1046"/>
                    <a:gd name="T34" fmla="*/ 11 w 157"/>
                    <a:gd name="T35" fmla="*/ 257 h 1046"/>
                    <a:gd name="T36" fmla="*/ 7 w 157"/>
                    <a:gd name="T37" fmla="*/ 259 h 1046"/>
                    <a:gd name="T38" fmla="*/ 4 w 157"/>
                    <a:gd name="T39" fmla="*/ 260 h 1046"/>
                    <a:gd name="T40" fmla="*/ 0 w 157"/>
                    <a:gd name="T41" fmla="*/ 261 h 1046"/>
                    <a:gd name="T42" fmla="*/ 2 w 157"/>
                    <a:gd name="T43" fmla="*/ 226 h 1046"/>
                    <a:gd name="T44" fmla="*/ 6 w 157"/>
                    <a:gd name="T45" fmla="*/ 194 h 1046"/>
                    <a:gd name="T46" fmla="*/ 10 w 157"/>
                    <a:gd name="T47" fmla="*/ 164 h 1046"/>
                    <a:gd name="T48" fmla="*/ 14 w 157"/>
                    <a:gd name="T49" fmla="*/ 135 h 1046"/>
                    <a:gd name="T50" fmla="*/ 17 w 157"/>
                    <a:gd name="T51" fmla="*/ 105 h 1046"/>
                    <a:gd name="T52" fmla="*/ 17 w 157"/>
                    <a:gd name="T53" fmla="*/ 73 h 1046"/>
                    <a:gd name="T54" fmla="*/ 16 w 157"/>
                    <a:gd name="T55" fmla="*/ 39 h 1046"/>
                    <a:gd name="T56" fmla="*/ 11 w 157"/>
                    <a:gd name="T57" fmla="*/ 0 h 104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57"/>
                    <a:gd name="T88" fmla="*/ 0 h 1046"/>
                    <a:gd name="T89" fmla="*/ 157 w 157"/>
                    <a:gd name="T90" fmla="*/ 1046 h 104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57" h="1046">
                      <a:moveTo>
                        <a:pt x="44" y="0"/>
                      </a:moveTo>
                      <a:lnTo>
                        <a:pt x="58" y="9"/>
                      </a:lnTo>
                      <a:lnTo>
                        <a:pt x="73" y="17"/>
                      </a:lnTo>
                      <a:lnTo>
                        <a:pt x="86" y="27"/>
                      </a:lnTo>
                      <a:lnTo>
                        <a:pt x="102" y="36"/>
                      </a:lnTo>
                      <a:lnTo>
                        <a:pt x="115" y="44"/>
                      </a:lnTo>
                      <a:lnTo>
                        <a:pt x="128" y="52"/>
                      </a:lnTo>
                      <a:lnTo>
                        <a:pt x="144" y="63"/>
                      </a:lnTo>
                      <a:lnTo>
                        <a:pt x="157" y="71"/>
                      </a:lnTo>
                      <a:lnTo>
                        <a:pt x="149" y="300"/>
                      </a:lnTo>
                      <a:lnTo>
                        <a:pt x="145" y="559"/>
                      </a:lnTo>
                      <a:lnTo>
                        <a:pt x="139" y="810"/>
                      </a:lnTo>
                      <a:lnTo>
                        <a:pt x="120" y="1009"/>
                      </a:lnTo>
                      <a:lnTo>
                        <a:pt x="105" y="1014"/>
                      </a:lnTo>
                      <a:lnTo>
                        <a:pt x="91" y="1017"/>
                      </a:lnTo>
                      <a:lnTo>
                        <a:pt x="76" y="1022"/>
                      </a:lnTo>
                      <a:lnTo>
                        <a:pt x="61" y="1027"/>
                      </a:lnTo>
                      <a:lnTo>
                        <a:pt x="46" y="1032"/>
                      </a:lnTo>
                      <a:lnTo>
                        <a:pt x="31" y="1037"/>
                      </a:lnTo>
                      <a:lnTo>
                        <a:pt x="16" y="1041"/>
                      </a:lnTo>
                      <a:lnTo>
                        <a:pt x="0" y="1046"/>
                      </a:lnTo>
                      <a:lnTo>
                        <a:pt x="11" y="906"/>
                      </a:lnTo>
                      <a:lnTo>
                        <a:pt x="26" y="778"/>
                      </a:lnTo>
                      <a:lnTo>
                        <a:pt x="43" y="659"/>
                      </a:lnTo>
                      <a:lnTo>
                        <a:pt x="58" y="542"/>
                      </a:lnTo>
                      <a:lnTo>
                        <a:pt x="68" y="423"/>
                      </a:lnTo>
                      <a:lnTo>
                        <a:pt x="71" y="295"/>
                      </a:lnTo>
                      <a:lnTo>
                        <a:pt x="64" y="157"/>
                      </a:lnTo>
                      <a:lnTo>
                        <a:pt x="44" y="0"/>
                      </a:lnTo>
                      <a:close/>
                    </a:path>
                  </a:pathLst>
                </a:custGeom>
                <a:solidFill>
                  <a:srgbClr val="513D26"/>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152" name="Freeform 161"/>
                <p:cNvSpPr>
                  <a:spLocks/>
                </p:cNvSpPr>
                <p:nvPr/>
              </p:nvSpPr>
              <p:spPr bwMode="auto">
                <a:xfrm>
                  <a:off x="3644" y="2050"/>
                  <a:ext cx="77" cy="526"/>
                </a:xfrm>
                <a:custGeom>
                  <a:avLst/>
                  <a:gdLst>
                    <a:gd name="T0" fmla="*/ 12 w 163"/>
                    <a:gd name="T1" fmla="*/ 0 h 1056"/>
                    <a:gd name="T2" fmla="*/ 15 w 163"/>
                    <a:gd name="T3" fmla="*/ 2 h 1056"/>
                    <a:gd name="T4" fmla="*/ 19 w 163"/>
                    <a:gd name="T5" fmla="*/ 4 h 1056"/>
                    <a:gd name="T6" fmla="*/ 22 w 163"/>
                    <a:gd name="T7" fmla="*/ 6 h 1056"/>
                    <a:gd name="T8" fmla="*/ 26 w 163"/>
                    <a:gd name="T9" fmla="*/ 9 h 1056"/>
                    <a:gd name="T10" fmla="*/ 29 w 163"/>
                    <a:gd name="T11" fmla="*/ 11 h 1056"/>
                    <a:gd name="T12" fmla="*/ 33 w 163"/>
                    <a:gd name="T13" fmla="*/ 13 h 1056"/>
                    <a:gd name="T14" fmla="*/ 37 w 163"/>
                    <a:gd name="T15" fmla="*/ 15 h 1056"/>
                    <a:gd name="T16" fmla="*/ 40 w 163"/>
                    <a:gd name="T17" fmla="*/ 18 h 1056"/>
                    <a:gd name="T18" fmla="*/ 37 w 163"/>
                    <a:gd name="T19" fmla="*/ 75 h 1056"/>
                    <a:gd name="T20" fmla="*/ 36 w 163"/>
                    <a:gd name="T21" fmla="*/ 140 h 1056"/>
                    <a:gd name="T22" fmla="*/ 34 w 163"/>
                    <a:gd name="T23" fmla="*/ 204 h 1056"/>
                    <a:gd name="T24" fmla="*/ 30 w 163"/>
                    <a:gd name="T25" fmla="*/ 254 h 1056"/>
                    <a:gd name="T26" fmla="*/ 26 w 163"/>
                    <a:gd name="T27" fmla="*/ 255 h 1056"/>
                    <a:gd name="T28" fmla="*/ 22 w 163"/>
                    <a:gd name="T29" fmla="*/ 256 h 1056"/>
                    <a:gd name="T30" fmla="*/ 18 w 163"/>
                    <a:gd name="T31" fmla="*/ 257 h 1056"/>
                    <a:gd name="T32" fmla="*/ 15 w 163"/>
                    <a:gd name="T33" fmla="*/ 258 h 1056"/>
                    <a:gd name="T34" fmla="*/ 11 w 163"/>
                    <a:gd name="T35" fmla="*/ 260 h 1056"/>
                    <a:gd name="T36" fmla="*/ 7 w 163"/>
                    <a:gd name="T37" fmla="*/ 261 h 1056"/>
                    <a:gd name="T38" fmla="*/ 3 w 163"/>
                    <a:gd name="T39" fmla="*/ 262 h 1056"/>
                    <a:gd name="T40" fmla="*/ 0 w 163"/>
                    <a:gd name="T41" fmla="*/ 263 h 1056"/>
                    <a:gd name="T42" fmla="*/ 2 w 163"/>
                    <a:gd name="T43" fmla="*/ 228 h 1056"/>
                    <a:gd name="T44" fmla="*/ 6 w 163"/>
                    <a:gd name="T45" fmla="*/ 196 h 1056"/>
                    <a:gd name="T46" fmla="*/ 10 w 163"/>
                    <a:gd name="T47" fmla="*/ 166 h 1056"/>
                    <a:gd name="T48" fmla="*/ 14 w 163"/>
                    <a:gd name="T49" fmla="*/ 136 h 1056"/>
                    <a:gd name="T50" fmla="*/ 17 w 163"/>
                    <a:gd name="T51" fmla="*/ 106 h 1056"/>
                    <a:gd name="T52" fmla="*/ 18 w 163"/>
                    <a:gd name="T53" fmla="*/ 74 h 1056"/>
                    <a:gd name="T54" fmla="*/ 17 w 163"/>
                    <a:gd name="T55" fmla="*/ 39 h 1056"/>
                    <a:gd name="T56" fmla="*/ 12 w 163"/>
                    <a:gd name="T57" fmla="*/ 0 h 105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3"/>
                    <a:gd name="T88" fmla="*/ 0 h 1056"/>
                    <a:gd name="T89" fmla="*/ 163 w 163"/>
                    <a:gd name="T90" fmla="*/ 1056 h 105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3" h="1056">
                      <a:moveTo>
                        <a:pt x="48" y="0"/>
                      </a:moveTo>
                      <a:lnTo>
                        <a:pt x="62" y="9"/>
                      </a:lnTo>
                      <a:lnTo>
                        <a:pt x="77" y="19"/>
                      </a:lnTo>
                      <a:lnTo>
                        <a:pt x="91" y="27"/>
                      </a:lnTo>
                      <a:lnTo>
                        <a:pt x="104" y="36"/>
                      </a:lnTo>
                      <a:lnTo>
                        <a:pt x="119" y="44"/>
                      </a:lnTo>
                      <a:lnTo>
                        <a:pt x="133" y="54"/>
                      </a:lnTo>
                      <a:lnTo>
                        <a:pt x="148" y="62"/>
                      </a:lnTo>
                      <a:lnTo>
                        <a:pt x="163" y="73"/>
                      </a:lnTo>
                      <a:lnTo>
                        <a:pt x="149" y="302"/>
                      </a:lnTo>
                      <a:lnTo>
                        <a:pt x="146" y="564"/>
                      </a:lnTo>
                      <a:lnTo>
                        <a:pt x="139" y="817"/>
                      </a:lnTo>
                      <a:lnTo>
                        <a:pt x="123" y="1017"/>
                      </a:lnTo>
                      <a:lnTo>
                        <a:pt x="107" y="1022"/>
                      </a:lnTo>
                      <a:lnTo>
                        <a:pt x="91" y="1027"/>
                      </a:lnTo>
                      <a:lnTo>
                        <a:pt x="75" y="1032"/>
                      </a:lnTo>
                      <a:lnTo>
                        <a:pt x="60" y="1036"/>
                      </a:lnTo>
                      <a:lnTo>
                        <a:pt x="45" y="1041"/>
                      </a:lnTo>
                      <a:lnTo>
                        <a:pt x="30" y="1046"/>
                      </a:lnTo>
                      <a:lnTo>
                        <a:pt x="15" y="1051"/>
                      </a:lnTo>
                      <a:lnTo>
                        <a:pt x="0" y="1056"/>
                      </a:lnTo>
                      <a:lnTo>
                        <a:pt x="10" y="916"/>
                      </a:lnTo>
                      <a:lnTo>
                        <a:pt x="25" y="788"/>
                      </a:lnTo>
                      <a:lnTo>
                        <a:pt x="42" y="667"/>
                      </a:lnTo>
                      <a:lnTo>
                        <a:pt x="59" y="547"/>
                      </a:lnTo>
                      <a:lnTo>
                        <a:pt x="70" y="426"/>
                      </a:lnTo>
                      <a:lnTo>
                        <a:pt x="74" y="296"/>
                      </a:lnTo>
                      <a:lnTo>
                        <a:pt x="69" y="157"/>
                      </a:lnTo>
                      <a:lnTo>
                        <a:pt x="48" y="0"/>
                      </a:lnTo>
                      <a:close/>
                    </a:path>
                  </a:pathLst>
                </a:custGeom>
                <a:solidFill>
                  <a:srgbClr val="4C3A23"/>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153" name="Freeform 162"/>
                <p:cNvSpPr>
                  <a:spLocks/>
                </p:cNvSpPr>
                <p:nvPr/>
              </p:nvSpPr>
              <p:spPr bwMode="auto">
                <a:xfrm>
                  <a:off x="3633" y="2045"/>
                  <a:ext cx="83" cy="532"/>
                </a:xfrm>
                <a:custGeom>
                  <a:avLst/>
                  <a:gdLst>
                    <a:gd name="T0" fmla="*/ 13 w 166"/>
                    <a:gd name="T1" fmla="*/ 0 h 1066"/>
                    <a:gd name="T2" fmla="*/ 42 w 166"/>
                    <a:gd name="T3" fmla="*/ 18 h 1066"/>
                    <a:gd name="T4" fmla="*/ 38 w 166"/>
                    <a:gd name="T5" fmla="*/ 75 h 1066"/>
                    <a:gd name="T6" fmla="*/ 37 w 166"/>
                    <a:gd name="T7" fmla="*/ 142 h 1066"/>
                    <a:gd name="T8" fmla="*/ 36 w 166"/>
                    <a:gd name="T9" fmla="*/ 205 h 1066"/>
                    <a:gd name="T10" fmla="*/ 31 w 166"/>
                    <a:gd name="T11" fmla="*/ 256 h 1066"/>
                    <a:gd name="T12" fmla="*/ 0 w 166"/>
                    <a:gd name="T13" fmla="*/ 266 h 1066"/>
                    <a:gd name="T14" fmla="*/ 3 w 166"/>
                    <a:gd name="T15" fmla="*/ 231 h 1066"/>
                    <a:gd name="T16" fmla="*/ 6 w 166"/>
                    <a:gd name="T17" fmla="*/ 198 h 1066"/>
                    <a:gd name="T18" fmla="*/ 10 w 166"/>
                    <a:gd name="T19" fmla="*/ 168 h 1066"/>
                    <a:gd name="T20" fmla="*/ 15 w 166"/>
                    <a:gd name="T21" fmla="*/ 137 h 1066"/>
                    <a:gd name="T22" fmla="*/ 18 w 166"/>
                    <a:gd name="T23" fmla="*/ 107 h 1066"/>
                    <a:gd name="T24" fmla="*/ 20 w 166"/>
                    <a:gd name="T25" fmla="*/ 74 h 1066"/>
                    <a:gd name="T26" fmla="*/ 18 w 166"/>
                    <a:gd name="T27" fmla="*/ 39 h 1066"/>
                    <a:gd name="T28" fmla="*/ 13 w 166"/>
                    <a:gd name="T29" fmla="*/ 0 h 106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6"/>
                    <a:gd name="T46" fmla="*/ 0 h 1066"/>
                    <a:gd name="T47" fmla="*/ 166 w 166"/>
                    <a:gd name="T48" fmla="*/ 1066 h 106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6" h="1066">
                      <a:moveTo>
                        <a:pt x="52" y="0"/>
                      </a:moveTo>
                      <a:lnTo>
                        <a:pt x="166" y="72"/>
                      </a:lnTo>
                      <a:lnTo>
                        <a:pt x="151" y="303"/>
                      </a:lnTo>
                      <a:lnTo>
                        <a:pt x="146" y="569"/>
                      </a:lnTo>
                      <a:lnTo>
                        <a:pt x="141" y="823"/>
                      </a:lnTo>
                      <a:lnTo>
                        <a:pt x="124" y="1025"/>
                      </a:lnTo>
                      <a:lnTo>
                        <a:pt x="0" y="1066"/>
                      </a:lnTo>
                      <a:lnTo>
                        <a:pt x="10" y="926"/>
                      </a:lnTo>
                      <a:lnTo>
                        <a:pt x="27" y="796"/>
                      </a:lnTo>
                      <a:lnTo>
                        <a:pt x="43" y="673"/>
                      </a:lnTo>
                      <a:lnTo>
                        <a:pt x="60" y="552"/>
                      </a:lnTo>
                      <a:lnTo>
                        <a:pt x="72" y="428"/>
                      </a:lnTo>
                      <a:lnTo>
                        <a:pt x="77" y="298"/>
                      </a:lnTo>
                      <a:lnTo>
                        <a:pt x="72" y="157"/>
                      </a:lnTo>
                      <a:lnTo>
                        <a:pt x="52" y="0"/>
                      </a:lnTo>
                      <a:close/>
                    </a:path>
                  </a:pathLst>
                </a:custGeom>
                <a:solidFill>
                  <a:srgbClr val="473A26"/>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154" name="Freeform 163"/>
                <p:cNvSpPr>
                  <a:spLocks/>
                </p:cNvSpPr>
                <p:nvPr/>
              </p:nvSpPr>
              <p:spPr bwMode="auto">
                <a:xfrm>
                  <a:off x="2790" y="2592"/>
                  <a:ext cx="691" cy="56"/>
                </a:xfrm>
                <a:custGeom>
                  <a:avLst/>
                  <a:gdLst>
                    <a:gd name="T0" fmla="*/ 0 w 1383"/>
                    <a:gd name="T1" fmla="*/ 0 h 113"/>
                    <a:gd name="T2" fmla="*/ 16 w 1383"/>
                    <a:gd name="T3" fmla="*/ 4 h 113"/>
                    <a:gd name="T4" fmla="*/ 32 w 1383"/>
                    <a:gd name="T5" fmla="*/ 7 h 113"/>
                    <a:gd name="T6" fmla="*/ 47 w 1383"/>
                    <a:gd name="T7" fmla="*/ 9 h 113"/>
                    <a:gd name="T8" fmla="*/ 61 w 1383"/>
                    <a:gd name="T9" fmla="*/ 12 h 113"/>
                    <a:gd name="T10" fmla="*/ 76 w 1383"/>
                    <a:gd name="T11" fmla="*/ 14 h 113"/>
                    <a:gd name="T12" fmla="*/ 91 w 1383"/>
                    <a:gd name="T13" fmla="*/ 15 h 113"/>
                    <a:gd name="T14" fmla="*/ 105 w 1383"/>
                    <a:gd name="T15" fmla="*/ 16 h 113"/>
                    <a:gd name="T16" fmla="*/ 120 w 1383"/>
                    <a:gd name="T17" fmla="*/ 17 h 113"/>
                    <a:gd name="T18" fmla="*/ 135 w 1383"/>
                    <a:gd name="T19" fmla="*/ 17 h 113"/>
                    <a:gd name="T20" fmla="*/ 151 w 1383"/>
                    <a:gd name="T21" fmla="*/ 17 h 113"/>
                    <a:gd name="T22" fmla="*/ 168 w 1383"/>
                    <a:gd name="T23" fmla="*/ 16 h 113"/>
                    <a:gd name="T24" fmla="*/ 185 w 1383"/>
                    <a:gd name="T25" fmla="*/ 15 h 113"/>
                    <a:gd name="T26" fmla="*/ 203 w 1383"/>
                    <a:gd name="T27" fmla="*/ 14 h 113"/>
                    <a:gd name="T28" fmla="*/ 223 w 1383"/>
                    <a:gd name="T29" fmla="*/ 12 h 113"/>
                    <a:gd name="T30" fmla="*/ 244 w 1383"/>
                    <a:gd name="T31" fmla="*/ 11 h 113"/>
                    <a:gd name="T32" fmla="*/ 267 w 1383"/>
                    <a:gd name="T33" fmla="*/ 9 h 113"/>
                    <a:gd name="T34" fmla="*/ 280 w 1383"/>
                    <a:gd name="T35" fmla="*/ 6 h 113"/>
                    <a:gd name="T36" fmla="*/ 306 w 1383"/>
                    <a:gd name="T37" fmla="*/ 7 h 113"/>
                    <a:gd name="T38" fmla="*/ 345 w 1383"/>
                    <a:gd name="T39" fmla="*/ 12 h 113"/>
                    <a:gd name="T40" fmla="*/ 301 w 1383"/>
                    <a:gd name="T41" fmla="*/ 17 h 113"/>
                    <a:gd name="T42" fmla="*/ 269 w 1383"/>
                    <a:gd name="T43" fmla="*/ 22 h 113"/>
                    <a:gd name="T44" fmla="*/ 255 w 1383"/>
                    <a:gd name="T45" fmla="*/ 24 h 113"/>
                    <a:gd name="T46" fmla="*/ 241 w 1383"/>
                    <a:gd name="T47" fmla="*/ 25 h 113"/>
                    <a:gd name="T48" fmla="*/ 227 w 1383"/>
                    <a:gd name="T49" fmla="*/ 26 h 113"/>
                    <a:gd name="T50" fmla="*/ 213 w 1383"/>
                    <a:gd name="T51" fmla="*/ 27 h 113"/>
                    <a:gd name="T52" fmla="*/ 200 w 1383"/>
                    <a:gd name="T53" fmla="*/ 28 h 113"/>
                    <a:gd name="T54" fmla="*/ 187 w 1383"/>
                    <a:gd name="T55" fmla="*/ 28 h 113"/>
                    <a:gd name="T56" fmla="*/ 174 w 1383"/>
                    <a:gd name="T57" fmla="*/ 28 h 113"/>
                    <a:gd name="T58" fmla="*/ 161 w 1383"/>
                    <a:gd name="T59" fmla="*/ 28 h 113"/>
                    <a:gd name="T60" fmla="*/ 149 w 1383"/>
                    <a:gd name="T61" fmla="*/ 27 h 113"/>
                    <a:gd name="T62" fmla="*/ 137 w 1383"/>
                    <a:gd name="T63" fmla="*/ 27 h 113"/>
                    <a:gd name="T64" fmla="*/ 125 w 1383"/>
                    <a:gd name="T65" fmla="*/ 26 h 113"/>
                    <a:gd name="T66" fmla="*/ 114 w 1383"/>
                    <a:gd name="T67" fmla="*/ 25 h 113"/>
                    <a:gd name="T68" fmla="*/ 103 w 1383"/>
                    <a:gd name="T69" fmla="*/ 24 h 113"/>
                    <a:gd name="T70" fmla="*/ 93 w 1383"/>
                    <a:gd name="T71" fmla="*/ 23 h 113"/>
                    <a:gd name="T72" fmla="*/ 83 w 1383"/>
                    <a:gd name="T73" fmla="*/ 22 h 113"/>
                    <a:gd name="T74" fmla="*/ 73 w 1383"/>
                    <a:gd name="T75" fmla="*/ 20 h 113"/>
                    <a:gd name="T76" fmla="*/ 64 w 1383"/>
                    <a:gd name="T77" fmla="*/ 19 h 113"/>
                    <a:gd name="T78" fmla="*/ 56 w 1383"/>
                    <a:gd name="T79" fmla="*/ 17 h 113"/>
                    <a:gd name="T80" fmla="*/ 47 w 1383"/>
                    <a:gd name="T81" fmla="*/ 16 h 113"/>
                    <a:gd name="T82" fmla="*/ 40 w 1383"/>
                    <a:gd name="T83" fmla="*/ 14 h 113"/>
                    <a:gd name="T84" fmla="*/ 33 w 1383"/>
                    <a:gd name="T85" fmla="*/ 13 h 113"/>
                    <a:gd name="T86" fmla="*/ 27 w 1383"/>
                    <a:gd name="T87" fmla="*/ 11 h 113"/>
                    <a:gd name="T88" fmla="*/ 21 w 1383"/>
                    <a:gd name="T89" fmla="*/ 10 h 113"/>
                    <a:gd name="T90" fmla="*/ 16 w 1383"/>
                    <a:gd name="T91" fmla="*/ 8 h 113"/>
                    <a:gd name="T92" fmla="*/ 11 w 1383"/>
                    <a:gd name="T93" fmla="*/ 7 h 113"/>
                    <a:gd name="T94" fmla="*/ 8 w 1383"/>
                    <a:gd name="T95" fmla="*/ 6 h 113"/>
                    <a:gd name="T96" fmla="*/ 4 w 1383"/>
                    <a:gd name="T97" fmla="*/ 4 h 113"/>
                    <a:gd name="T98" fmla="*/ 2 w 1383"/>
                    <a:gd name="T99" fmla="*/ 3 h 113"/>
                    <a:gd name="T100" fmla="*/ 0 w 1383"/>
                    <a:gd name="T101" fmla="*/ 2 h 113"/>
                    <a:gd name="T102" fmla="*/ 0 w 1383"/>
                    <a:gd name="T103" fmla="*/ 1 h 113"/>
                    <a:gd name="T104" fmla="*/ 0 w 1383"/>
                    <a:gd name="T105" fmla="*/ 0 h 113"/>
                    <a:gd name="T106" fmla="*/ 0 w 1383"/>
                    <a:gd name="T107" fmla="*/ 0 h 11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383"/>
                    <a:gd name="T163" fmla="*/ 0 h 113"/>
                    <a:gd name="T164" fmla="*/ 1383 w 1383"/>
                    <a:gd name="T165" fmla="*/ 113 h 11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383" h="113">
                      <a:moveTo>
                        <a:pt x="3" y="0"/>
                      </a:moveTo>
                      <a:lnTo>
                        <a:pt x="67" y="16"/>
                      </a:lnTo>
                      <a:lnTo>
                        <a:pt x="129" y="29"/>
                      </a:lnTo>
                      <a:lnTo>
                        <a:pt x="190" y="39"/>
                      </a:lnTo>
                      <a:lnTo>
                        <a:pt x="247" y="49"/>
                      </a:lnTo>
                      <a:lnTo>
                        <a:pt x="306" y="56"/>
                      </a:lnTo>
                      <a:lnTo>
                        <a:pt x="364" y="61"/>
                      </a:lnTo>
                      <a:lnTo>
                        <a:pt x="421" y="66"/>
                      </a:lnTo>
                      <a:lnTo>
                        <a:pt x="481" y="68"/>
                      </a:lnTo>
                      <a:lnTo>
                        <a:pt x="542" y="69"/>
                      </a:lnTo>
                      <a:lnTo>
                        <a:pt x="604" y="68"/>
                      </a:lnTo>
                      <a:lnTo>
                        <a:pt x="672" y="66"/>
                      </a:lnTo>
                      <a:lnTo>
                        <a:pt x="741" y="63"/>
                      </a:lnTo>
                      <a:lnTo>
                        <a:pt x="815" y="58"/>
                      </a:lnTo>
                      <a:lnTo>
                        <a:pt x="894" y="51"/>
                      </a:lnTo>
                      <a:lnTo>
                        <a:pt x="978" y="44"/>
                      </a:lnTo>
                      <a:lnTo>
                        <a:pt x="1069" y="36"/>
                      </a:lnTo>
                      <a:lnTo>
                        <a:pt x="1123" y="26"/>
                      </a:lnTo>
                      <a:lnTo>
                        <a:pt x="1226" y="31"/>
                      </a:lnTo>
                      <a:lnTo>
                        <a:pt x="1383" y="51"/>
                      </a:lnTo>
                      <a:lnTo>
                        <a:pt x="1207" y="71"/>
                      </a:lnTo>
                      <a:lnTo>
                        <a:pt x="1076" y="90"/>
                      </a:lnTo>
                      <a:lnTo>
                        <a:pt x="1020" y="96"/>
                      </a:lnTo>
                      <a:lnTo>
                        <a:pt x="965" y="103"/>
                      </a:lnTo>
                      <a:lnTo>
                        <a:pt x="909" y="106"/>
                      </a:lnTo>
                      <a:lnTo>
                        <a:pt x="855" y="110"/>
                      </a:lnTo>
                      <a:lnTo>
                        <a:pt x="801" y="113"/>
                      </a:lnTo>
                      <a:lnTo>
                        <a:pt x="749" y="113"/>
                      </a:lnTo>
                      <a:lnTo>
                        <a:pt x="697" y="113"/>
                      </a:lnTo>
                      <a:lnTo>
                        <a:pt x="647" y="113"/>
                      </a:lnTo>
                      <a:lnTo>
                        <a:pt x="598" y="111"/>
                      </a:lnTo>
                      <a:lnTo>
                        <a:pt x="549" y="110"/>
                      </a:lnTo>
                      <a:lnTo>
                        <a:pt x="503" y="106"/>
                      </a:lnTo>
                      <a:lnTo>
                        <a:pt x="458" y="103"/>
                      </a:lnTo>
                      <a:lnTo>
                        <a:pt x="414" y="98"/>
                      </a:lnTo>
                      <a:lnTo>
                        <a:pt x="372" y="95"/>
                      </a:lnTo>
                      <a:lnTo>
                        <a:pt x="332" y="90"/>
                      </a:lnTo>
                      <a:lnTo>
                        <a:pt x="295" y="83"/>
                      </a:lnTo>
                      <a:lnTo>
                        <a:pt x="257" y="78"/>
                      </a:lnTo>
                      <a:lnTo>
                        <a:pt x="224" y="71"/>
                      </a:lnTo>
                      <a:lnTo>
                        <a:pt x="190" y="66"/>
                      </a:lnTo>
                      <a:lnTo>
                        <a:pt x="161" y="59"/>
                      </a:lnTo>
                      <a:lnTo>
                        <a:pt x="133" y="53"/>
                      </a:lnTo>
                      <a:lnTo>
                        <a:pt x="108" y="46"/>
                      </a:lnTo>
                      <a:lnTo>
                        <a:pt x="84" y="41"/>
                      </a:lnTo>
                      <a:lnTo>
                        <a:pt x="64" y="34"/>
                      </a:lnTo>
                      <a:lnTo>
                        <a:pt x="47" y="29"/>
                      </a:lnTo>
                      <a:lnTo>
                        <a:pt x="32" y="24"/>
                      </a:lnTo>
                      <a:lnTo>
                        <a:pt x="18" y="19"/>
                      </a:lnTo>
                      <a:lnTo>
                        <a:pt x="10" y="14"/>
                      </a:lnTo>
                      <a:lnTo>
                        <a:pt x="3" y="9"/>
                      </a:lnTo>
                      <a:lnTo>
                        <a:pt x="0" y="5"/>
                      </a:lnTo>
                      <a:lnTo>
                        <a:pt x="0" y="2"/>
                      </a:lnTo>
                      <a:lnTo>
                        <a:pt x="3" y="0"/>
                      </a:lnTo>
                      <a:close/>
                    </a:path>
                  </a:pathLst>
                </a:custGeom>
                <a:solidFill>
                  <a:srgbClr val="7C421C"/>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155" name="Freeform 164"/>
                <p:cNvSpPr>
                  <a:spLocks/>
                </p:cNvSpPr>
                <p:nvPr/>
              </p:nvSpPr>
              <p:spPr bwMode="auto">
                <a:xfrm>
                  <a:off x="2992" y="2648"/>
                  <a:ext cx="258" cy="67"/>
                </a:xfrm>
                <a:custGeom>
                  <a:avLst/>
                  <a:gdLst>
                    <a:gd name="T0" fmla="*/ 0 w 515"/>
                    <a:gd name="T1" fmla="*/ 0 h 135"/>
                    <a:gd name="T2" fmla="*/ 17 w 515"/>
                    <a:gd name="T3" fmla="*/ 3 h 135"/>
                    <a:gd name="T4" fmla="*/ 47 w 515"/>
                    <a:gd name="T5" fmla="*/ 3 h 135"/>
                    <a:gd name="T6" fmla="*/ 69 w 515"/>
                    <a:gd name="T7" fmla="*/ 3 h 135"/>
                    <a:gd name="T8" fmla="*/ 93 w 515"/>
                    <a:gd name="T9" fmla="*/ 1 h 135"/>
                    <a:gd name="T10" fmla="*/ 95 w 515"/>
                    <a:gd name="T11" fmla="*/ 10 h 135"/>
                    <a:gd name="T12" fmla="*/ 102 w 515"/>
                    <a:gd name="T13" fmla="*/ 19 h 135"/>
                    <a:gd name="T14" fmla="*/ 117 w 515"/>
                    <a:gd name="T15" fmla="*/ 26 h 135"/>
                    <a:gd name="T16" fmla="*/ 129 w 515"/>
                    <a:gd name="T17" fmla="*/ 33 h 135"/>
                    <a:gd name="T18" fmla="*/ 107 w 515"/>
                    <a:gd name="T19" fmla="*/ 33 h 135"/>
                    <a:gd name="T20" fmla="*/ 77 w 515"/>
                    <a:gd name="T21" fmla="*/ 30 h 135"/>
                    <a:gd name="T22" fmla="*/ 50 w 515"/>
                    <a:gd name="T23" fmla="*/ 27 h 135"/>
                    <a:gd name="T24" fmla="*/ 31 w 515"/>
                    <a:gd name="T25" fmla="*/ 23 h 135"/>
                    <a:gd name="T26" fmla="*/ 7 w 515"/>
                    <a:gd name="T27" fmla="*/ 9 h 135"/>
                    <a:gd name="T28" fmla="*/ 0 w 515"/>
                    <a:gd name="T29" fmla="*/ 0 h 13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15"/>
                    <a:gd name="T46" fmla="*/ 0 h 135"/>
                    <a:gd name="T47" fmla="*/ 515 w 515"/>
                    <a:gd name="T48" fmla="*/ 135 h 13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15" h="135">
                      <a:moveTo>
                        <a:pt x="0" y="0"/>
                      </a:moveTo>
                      <a:lnTo>
                        <a:pt x="67" y="12"/>
                      </a:lnTo>
                      <a:lnTo>
                        <a:pt x="187" y="12"/>
                      </a:lnTo>
                      <a:lnTo>
                        <a:pt x="276" y="12"/>
                      </a:lnTo>
                      <a:lnTo>
                        <a:pt x="369" y="7"/>
                      </a:lnTo>
                      <a:lnTo>
                        <a:pt x="380" y="41"/>
                      </a:lnTo>
                      <a:lnTo>
                        <a:pt x="406" y="79"/>
                      </a:lnTo>
                      <a:lnTo>
                        <a:pt x="466" y="105"/>
                      </a:lnTo>
                      <a:lnTo>
                        <a:pt x="515" y="135"/>
                      </a:lnTo>
                      <a:lnTo>
                        <a:pt x="426" y="135"/>
                      </a:lnTo>
                      <a:lnTo>
                        <a:pt x="308" y="123"/>
                      </a:lnTo>
                      <a:lnTo>
                        <a:pt x="197" y="110"/>
                      </a:lnTo>
                      <a:lnTo>
                        <a:pt x="121" y="94"/>
                      </a:lnTo>
                      <a:lnTo>
                        <a:pt x="28" y="37"/>
                      </a:lnTo>
                      <a:lnTo>
                        <a:pt x="0" y="0"/>
                      </a:lnTo>
                      <a:close/>
                    </a:path>
                  </a:pathLst>
                </a:custGeom>
                <a:solidFill>
                  <a:srgbClr val="7C421C"/>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156" name="Freeform 165"/>
                <p:cNvSpPr>
                  <a:spLocks/>
                </p:cNvSpPr>
                <p:nvPr/>
              </p:nvSpPr>
              <p:spPr bwMode="auto">
                <a:xfrm>
                  <a:off x="2945" y="2706"/>
                  <a:ext cx="452" cy="109"/>
                </a:xfrm>
                <a:custGeom>
                  <a:avLst/>
                  <a:gdLst>
                    <a:gd name="T0" fmla="*/ 62 w 904"/>
                    <a:gd name="T1" fmla="*/ 0 h 221"/>
                    <a:gd name="T2" fmla="*/ 49 w 904"/>
                    <a:gd name="T3" fmla="*/ 0 h 221"/>
                    <a:gd name="T4" fmla="*/ 28 w 904"/>
                    <a:gd name="T5" fmla="*/ 7 h 221"/>
                    <a:gd name="T6" fmla="*/ 5 w 904"/>
                    <a:gd name="T7" fmla="*/ 17 h 221"/>
                    <a:gd name="T8" fmla="*/ 1 w 904"/>
                    <a:gd name="T9" fmla="*/ 22 h 221"/>
                    <a:gd name="T10" fmla="*/ 0 w 904"/>
                    <a:gd name="T11" fmla="*/ 26 h 221"/>
                    <a:gd name="T12" fmla="*/ 2 w 904"/>
                    <a:gd name="T13" fmla="*/ 30 h 221"/>
                    <a:gd name="T14" fmla="*/ 6 w 904"/>
                    <a:gd name="T15" fmla="*/ 33 h 221"/>
                    <a:gd name="T16" fmla="*/ 12 w 904"/>
                    <a:gd name="T17" fmla="*/ 36 h 221"/>
                    <a:gd name="T18" fmla="*/ 20 w 904"/>
                    <a:gd name="T19" fmla="*/ 39 h 221"/>
                    <a:gd name="T20" fmla="*/ 28 w 904"/>
                    <a:gd name="T21" fmla="*/ 41 h 221"/>
                    <a:gd name="T22" fmla="*/ 39 w 904"/>
                    <a:gd name="T23" fmla="*/ 43 h 221"/>
                    <a:gd name="T24" fmla="*/ 49 w 904"/>
                    <a:gd name="T25" fmla="*/ 46 h 221"/>
                    <a:gd name="T26" fmla="*/ 59 w 904"/>
                    <a:gd name="T27" fmla="*/ 47 h 221"/>
                    <a:gd name="T28" fmla="*/ 70 w 904"/>
                    <a:gd name="T29" fmla="*/ 49 h 221"/>
                    <a:gd name="T30" fmla="*/ 80 w 904"/>
                    <a:gd name="T31" fmla="*/ 50 h 221"/>
                    <a:gd name="T32" fmla="*/ 89 w 904"/>
                    <a:gd name="T33" fmla="*/ 51 h 221"/>
                    <a:gd name="T34" fmla="*/ 96 w 904"/>
                    <a:gd name="T35" fmla="*/ 51 h 221"/>
                    <a:gd name="T36" fmla="*/ 102 w 904"/>
                    <a:gd name="T37" fmla="*/ 52 h 221"/>
                    <a:gd name="T38" fmla="*/ 106 w 904"/>
                    <a:gd name="T39" fmla="*/ 52 h 221"/>
                    <a:gd name="T40" fmla="*/ 175 w 904"/>
                    <a:gd name="T41" fmla="*/ 55 h 221"/>
                    <a:gd name="T42" fmla="*/ 226 w 904"/>
                    <a:gd name="T43" fmla="*/ 49 h 221"/>
                    <a:gd name="T44" fmla="*/ 218 w 904"/>
                    <a:gd name="T45" fmla="*/ 44 h 221"/>
                    <a:gd name="T46" fmla="*/ 209 w 904"/>
                    <a:gd name="T47" fmla="*/ 40 h 221"/>
                    <a:gd name="T48" fmla="*/ 201 w 904"/>
                    <a:gd name="T49" fmla="*/ 35 h 221"/>
                    <a:gd name="T50" fmla="*/ 193 w 904"/>
                    <a:gd name="T51" fmla="*/ 31 h 221"/>
                    <a:gd name="T52" fmla="*/ 185 w 904"/>
                    <a:gd name="T53" fmla="*/ 27 h 221"/>
                    <a:gd name="T54" fmla="*/ 178 w 904"/>
                    <a:gd name="T55" fmla="*/ 22 h 221"/>
                    <a:gd name="T56" fmla="*/ 170 w 904"/>
                    <a:gd name="T57" fmla="*/ 17 h 221"/>
                    <a:gd name="T58" fmla="*/ 162 w 904"/>
                    <a:gd name="T59" fmla="*/ 11 h 221"/>
                    <a:gd name="T60" fmla="*/ 151 w 904"/>
                    <a:gd name="T61" fmla="*/ 11 h 221"/>
                    <a:gd name="T62" fmla="*/ 146 w 904"/>
                    <a:gd name="T63" fmla="*/ 11 h 221"/>
                    <a:gd name="T64" fmla="*/ 141 w 904"/>
                    <a:gd name="T65" fmla="*/ 11 h 221"/>
                    <a:gd name="T66" fmla="*/ 136 w 904"/>
                    <a:gd name="T67" fmla="*/ 11 h 221"/>
                    <a:gd name="T68" fmla="*/ 130 w 904"/>
                    <a:gd name="T69" fmla="*/ 10 h 221"/>
                    <a:gd name="T70" fmla="*/ 123 w 904"/>
                    <a:gd name="T71" fmla="*/ 10 h 221"/>
                    <a:gd name="T72" fmla="*/ 117 w 904"/>
                    <a:gd name="T73" fmla="*/ 10 h 221"/>
                    <a:gd name="T74" fmla="*/ 112 w 904"/>
                    <a:gd name="T75" fmla="*/ 9 h 221"/>
                    <a:gd name="T76" fmla="*/ 106 w 904"/>
                    <a:gd name="T77" fmla="*/ 9 h 221"/>
                    <a:gd name="T78" fmla="*/ 99 w 904"/>
                    <a:gd name="T79" fmla="*/ 8 h 221"/>
                    <a:gd name="T80" fmla="*/ 93 w 904"/>
                    <a:gd name="T81" fmla="*/ 8 h 221"/>
                    <a:gd name="T82" fmla="*/ 87 w 904"/>
                    <a:gd name="T83" fmla="*/ 6 h 221"/>
                    <a:gd name="T84" fmla="*/ 82 w 904"/>
                    <a:gd name="T85" fmla="*/ 6 h 221"/>
                    <a:gd name="T86" fmla="*/ 76 w 904"/>
                    <a:gd name="T87" fmla="*/ 4 h 221"/>
                    <a:gd name="T88" fmla="*/ 71 w 904"/>
                    <a:gd name="T89" fmla="*/ 3 h 221"/>
                    <a:gd name="T90" fmla="*/ 66 w 904"/>
                    <a:gd name="T91" fmla="*/ 1 h 221"/>
                    <a:gd name="T92" fmla="*/ 62 w 904"/>
                    <a:gd name="T93" fmla="*/ 0 h 22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904"/>
                    <a:gd name="T142" fmla="*/ 0 h 221"/>
                    <a:gd name="T143" fmla="*/ 904 w 904"/>
                    <a:gd name="T144" fmla="*/ 221 h 22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904" h="221">
                      <a:moveTo>
                        <a:pt x="249" y="0"/>
                      </a:moveTo>
                      <a:lnTo>
                        <a:pt x="195" y="0"/>
                      </a:lnTo>
                      <a:lnTo>
                        <a:pt x="109" y="29"/>
                      </a:lnTo>
                      <a:lnTo>
                        <a:pt x="20" y="69"/>
                      </a:lnTo>
                      <a:lnTo>
                        <a:pt x="3" y="88"/>
                      </a:lnTo>
                      <a:lnTo>
                        <a:pt x="0" y="105"/>
                      </a:lnTo>
                      <a:lnTo>
                        <a:pt x="6" y="120"/>
                      </a:lnTo>
                      <a:lnTo>
                        <a:pt x="22" y="133"/>
                      </a:lnTo>
                      <a:lnTo>
                        <a:pt x="47" y="147"/>
                      </a:lnTo>
                      <a:lnTo>
                        <a:pt x="77" y="157"/>
                      </a:lnTo>
                      <a:lnTo>
                        <a:pt x="113" y="167"/>
                      </a:lnTo>
                      <a:lnTo>
                        <a:pt x="153" y="175"/>
                      </a:lnTo>
                      <a:lnTo>
                        <a:pt x="195" y="184"/>
                      </a:lnTo>
                      <a:lnTo>
                        <a:pt x="237" y="191"/>
                      </a:lnTo>
                      <a:lnTo>
                        <a:pt x="279" y="196"/>
                      </a:lnTo>
                      <a:lnTo>
                        <a:pt x="318" y="201"/>
                      </a:lnTo>
                      <a:lnTo>
                        <a:pt x="353" y="204"/>
                      </a:lnTo>
                      <a:lnTo>
                        <a:pt x="384" y="207"/>
                      </a:lnTo>
                      <a:lnTo>
                        <a:pt x="407" y="209"/>
                      </a:lnTo>
                      <a:lnTo>
                        <a:pt x="422" y="211"/>
                      </a:lnTo>
                      <a:lnTo>
                        <a:pt x="699" y="221"/>
                      </a:lnTo>
                      <a:lnTo>
                        <a:pt x="904" y="196"/>
                      </a:lnTo>
                      <a:lnTo>
                        <a:pt x="869" y="177"/>
                      </a:lnTo>
                      <a:lnTo>
                        <a:pt x="835" y="160"/>
                      </a:lnTo>
                      <a:lnTo>
                        <a:pt x="801" y="143"/>
                      </a:lnTo>
                      <a:lnTo>
                        <a:pt x="771" y="127"/>
                      </a:lnTo>
                      <a:lnTo>
                        <a:pt x="739" y="108"/>
                      </a:lnTo>
                      <a:lnTo>
                        <a:pt x="709" y="90"/>
                      </a:lnTo>
                      <a:lnTo>
                        <a:pt x="678" y="69"/>
                      </a:lnTo>
                      <a:lnTo>
                        <a:pt x="646" y="47"/>
                      </a:lnTo>
                      <a:lnTo>
                        <a:pt x="603" y="46"/>
                      </a:lnTo>
                      <a:lnTo>
                        <a:pt x="584" y="46"/>
                      </a:lnTo>
                      <a:lnTo>
                        <a:pt x="564" y="44"/>
                      </a:lnTo>
                      <a:lnTo>
                        <a:pt x="542" y="44"/>
                      </a:lnTo>
                      <a:lnTo>
                        <a:pt x="520" y="42"/>
                      </a:lnTo>
                      <a:lnTo>
                        <a:pt x="495" y="42"/>
                      </a:lnTo>
                      <a:lnTo>
                        <a:pt x="471" y="41"/>
                      </a:lnTo>
                      <a:lnTo>
                        <a:pt x="446" y="39"/>
                      </a:lnTo>
                      <a:lnTo>
                        <a:pt x="421" y="37"/>
                      </a:lnTo>
                      <a:lnTo>
                        <a:pt x="395" y="34"/>
                      </a:lnTo>
                      <a:lnTo>
                        <a:pt x="372" y="32"/>
                      </a:lnTo>
                      <a:lnTo>
                        <a:pt x="347" y="27"/>
                      </a:lnTo>
                      <a:lnTo>
                        <a:pt x="325" y="24"/>
                      </a:lnTo>
                      <a:lnTo>
                        <a:pt x="303" y="19"/>
                      </a:lnTo>
                      <a:lnTo>
                        <a:pt x="283" y="14"/>
                      </a:lnTo>
                      <a:lnTo>
                        <a:pt x="264" y="7"/>
                      </a:lnTo>
                      <a:lnTo>
                        <a:pt x="249" y="0"/>
                      </a:lnTo>
                      <a:close/>
                    </a:path>
                  </a:pathLst>
                </a:custGeom>
                <a:solidFill>
                  <a:srgbClr val="7C421C"/>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157" name="Freeform 166"/>
                <p:cNvSpPr>
                  <a:spLocks/>
                </p:cNvSpPr>
                <p:nvPr/>
              </p:nvSpPr>
              <p:spPr bwMode="auto">
                <a:xfrm>
                  <a:off x="3000" y="2646"/>
                  <a:ext cx="172" cy="66"/>
                </a:xfrm>
                <a:custGeom>
                  <a:avLst/>
                  <a:gdLst>
                    <a:gd name="T0" fmla="*/ 0 w 345"/>
                    <a:gd name="T1" fmla="*/ 0 h 135"/>
                    <a:gd name="T2" fmla="*/ 5 w 345"/>
                    <a:gd name="T3" fmla="*/ 5 h 135"/>
                    <a:gd name="T4" fmla="*/ 10 w 345"/>
                    <a:gd name="T5" fmla="*/ 9 h 135"/>
                    <a:gd name="T6" fmla="*/ 15 w 345"/>
                    <a:gd name="T7" fmla="*/ 13 h 135"/>
                    <a:gd name="T8" fmla="*/ 19 w 345"/>
                    <a:gd name="T9" fmla="*/ 17 h 135"/>
                    <a:gd name="T10" fmla="*/ 25 w 345"/>
                    <a:gd name="T11" fmla="*/ 20 h 135"/>
                    <a:gd name="T12" fmla="*/ 29 w 345"/>
                    <a:gd name="T13" fmla="*/ 23 h 135"/>
                    <a:gd name="T14" fmla="*/ 34 w 345"/>
                    <a:gd name="T15" fmla="*/ 25 h 135"/>
                    <a:gd name="T16" fmla="*/ 39 w 345"/>
                    <a:gd name="T17" fmla="*/ 27 h 135"/>
                    <a:gd name="T18" fmla="*/ 44 w 345"/>
                    <a:gd name="T19" fmla="*/ 29 h 135"/>
                    <a:gd name="T20" fmla="*/ 49 w 345"/>
                    <a:gd name="T21" fmla="*/ 30 h 135"/>
                    <a:gd name="T22" fmla="*/ 54 w 345"/>
                    <a:gd name="T23" fmla="*/ 31 h 135"/>
                    <a:gd name="T24" fmla="*/ 60 w 345"/>
                    <a:gd name="T25" fmla="*/ 32 h 135"/>
                    <a:gd name="T26" fmla="*/ 66 w 345"/>
                    <a:gd name="T27" fmla="*/ 32 h 135"/>
                    <a:gd name="T28" fmla="*/ 73 w 345"/>
                    <a:gd name="T29" fmla="*/ 33 h 135"/>
                    <a:gd name="T30" fmla="*/ 79 w 345"/>
                    <a:gd name="T31" fmla="*/ 33 h 135"/>
                    <a:gd name="T32" fmla="*/ 86 w 345"/>
                    <a:gd name="T33" fmla="*/ 33 h 135"/>
                    <a:gd name="T34" fmla="*/ 81 w 345"/>
                    <a:gd name="T35" fmla="*/ 30 h 135"/>
                    <a:gd name="T36" fmla="*/ 76 w 345"/>
                    <a:gd name="T37" fmla="*/ 27 h 135"/>
                    <a:gd name="T38" fmla="*/ 73 w 345"/>
                    <a:gd name="T39" fmla="*/ 24 h 135"/>
                    <a:gd name="T40" fmla="*/ 69 w 345"/>
                    <a:gd name="T41" fmla="*/ 21 h 135"/>
                    <a:gd name="T42" fmla="*/ 66 w 345"/>
                    <a:gd name="T43" fmla="*/ 18 h 135"/>
                    <a:gd name="T44" fmla="*/ 63 w 345"/>
                    <a:gd name="T45" fmla="*/ 14 h 135"/>
                    <a:gd name="T46" fmla="*/ 60 w 345"/>
                    <a:gd name="T47" fmla="*/ 10 h 135"/>
                    <a:gd name="T48" fmla="*/ 56 w 345"/>
                    <a:gd name="T49" fmla="*/ 5 h 135"/>
                    <a:gd name="T50" fmla="*/ 36 w 345"/>
                    <a:gd name="T51" fmla="*/ 5 h 135"/>
                    <a:gd name="T52" fmla="*/ 0 w 345"/>
                    <a:gd name="T53" fmla="*/ 0 h 13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45"/>
                    <a:gd name="T82" fmla="*/ 0 h 135"/>
                    <a:gd name="T83" fmla="*/ 345 w 345"/>
                    <a:gd name="T84" fmla="*/ 135 h 13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45" h="135">
                      <a:moveTo>
                        <a:pt x="0" y="0"/>
                      </a:moveTo>
                      <a:lnTo>
                        <a:pt x="20" y="20"/>
                      </a:lnTo>
                      <a:lnTo>
                        <a:pt x="41" y="39"/>
                      </a:lnTo>
                      <a:lnTo>
                        <a:pt x="61" y="54"/>
                      </a:lnTo>
                      <a:lnTo>
                        <a:pt x="79" y="69"/>
                      </a:lnTo>
                      <a:lnTo>
                        <a:pt x="100" y="81"/>
                      </a:lnTo>
                      <a:lnTo>
                        <a:pt x="118" y="93"/>
                      </a:lnTo>
                      <a:lnTo>
                        <a:pt x="137" y="101"/>
                      </a:lnTo>
                      <a:lnTo>
                        <a:pt x="157" y="110"/>
                      </a:lnTo>
                      <a:lnTo>
                        <a:pt x="177" y="116"/>
                      </a:lnTo>
                      <a:lnTo>
                        <a:pt x="197" y="121"/>
                      </a:lnTo>
                      <a:lnTo>
                        <a:pt x="219" y="126"/>
                      </a:lnTo>
                      <a:lnTo>
                        <a:pt x="243" y="130"/>
                      </a:lnTo>
                      <a:lnTo>
                        <a:pt x="266" y="131"/>
                      </a:lnTo>
                      <a:lnTo>
                        <a:pt x="292" y="133"/>
                      </a:lnTo>
                      <a:lnTo>
                        <a:pt x="317" y="135"/>
                      </a:lnTo>
                      <a:lnTo>
                        <a:pt x="345" y="135"/>
                      </a:lnTo>
                      <a:lnTo>
                        <a:pt x="324" y="121"/>
                      </a:lnTo>
                      <a:lnTo>
                        <a:pt x="307" y="110"/>
                      </a:lnTo>
                      <a:lnTo>
                        <a:pt x="292" y="98"/>
                      </a:lnTo>
                      <a:lnTo>
                        <a:pt x="278" y="84"/>
                      </a:lnTo>
                      <a:lnTo>
                        <a:pt x="266" y="73"/>
                      </a:lnTo>
                      <a:lnTo>
                        <a:pt x="254" y="57"/>
                      </a:lnTo>
                      <a:lnTo>
                        <a:pt x="241" y="41"/>
                      </a:lnTo>
                      <a:lnTo>
                        <a:pt x="226" y="20"/>
                      </a:lnTo>
                      <a:lnTo>
                        <a:pt x="147" y="20"/>
                      </a:lnTo>
                      <a:lnTo>
                        <a:pt x="0" y="0"/>
                      </a:lnTo>
                      <a:close/>
                    </a:path>
                  </a:pathLst>
                </a:custGeom>
                <a:solidFill>
                  <a:srgbClr val="967044"/>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158" name="Freeform 167"/>
                <p:cNvSpPr>
                  <a:spLocks/>
                </p:cNvSpPr>
                <p:nvPr/>
              </p:nvSpPr>
              <p:spPr bwMode="auto">
                <a:xfrm>
                  <a:off x="2936" y="2698"/>
                  <a:ext cx="366" cy="117"/>
                </a:xfrm>
                <a:custGeom>
                  <a:avLst/>
                  <a:gdLst>
                    <a:gd name="T0" fmla="*/ 49 w 731"/>
                    <a:gd name="T1" fmla="*/ 0 h 235"/>
                    <a:gd name="T2" fmla="*/ 24 w 731"/>
                    <a:gd name="T3" fmla="*/ 11 h 235"/>
                    <a:gd name="T4" fmla="*/ 0 w 731"/>
                    <a:gd name="T5" fmla="*/ 25 h 235"/>
                    <a:gd name="T6" fmla="*/ 2 w 731"/>
                    <a:gd name="T7" fmla="*/ 30 h 235"/>
                    <a:gd name="T8" fmla="*/ 7 w 731"/>
                    <a:gd name="T9" fmla="*/ 35 h 235"/>
                    <a:gd name="T10" fmla="*/ 13 w 731"/>
                    <a:gd name="T11" fmla="*/ 38 h 235"/>
                    <a:gd name="T12" fmla="*/ 20 w 731"/>
                    <a:gd name="T13" fmla="*/ 41 h 235"/>
                    <a:gd name="T14" fmla="*/ 29 w 731"/>
                    <a:gd name="T15" fmla="*/ 44 h 235"/>
                    <a:gd name="T16" fmla="*/ 38 w 731"/>
                    <a:gd name="T17" fmla="*/ 47 h 235"/>
                    <a:gd name="T18" fmla="*/ 48 w 731"/>
                    <a:gd name="T19" fmla="*/ 49 h 235"/>
                    <a:gd name="T20" fmla="*/ 59 w 731"/>
                    <a:gd name="T21" fmla="*/ 51 h 235"/>
                    <a:gd name="T22" fmla="*/ 70 w 731"/>
                    <a:gd name="T23" fmla="*/ 52 h 235"/>
                    <a:gd name="T24" fmla="*/ 81 w 731"/>
                    <a:gd name="T25" fmla="*/ 54 h 235"/>
                    <a:gd name="T26" fmla="*/ 91 w 731"/>
                    <a:gd name="T27" fmla="*/ 54 h 235"/>
                    <a:gd name="T28" fmla="*/ 102 w 731"/>
                    <a:gd name="T29" fmla="*/ 56 h 235"/>
                    <a:gd name="T30" fmla="*/ 111 w 731"/>
                    <a:gd name="T31" fmla="*/ 56 h 235"/>
                    <a:gd name="T32" fmla="*/ 120 w 731"/>
                    <a:gd name="T33" fmla="*/ 57 h 235"/>
                    <a:gd name="T34" fmla="*/ 127 w 731"/>
                    <a:gd name="T35" fmla="*/ 58 h 235"/>
                    <a:gd name="T36" fmla="*/ 133 w 731"/>
                    <a:gd name="T37" fmla="*/ 58 h 235"/>
                    <a:gd name="T38" fmla="*/ 183 w 731"/>
                    <a:gd name="T39" fmla="*/ 58 h 235"/>
                    <a:gd name="T40" fmla="*/ 158 w 731"/>
                    <a:gd name="T41" fmla="*/ 41 h 235"/>
                    <a:gd name="T42" fmla="*/ 140 w 731"/>
                    <a:gd name="T43" fmla="*/ 13 h 235"/>
                    <a:gd name="T44" fmla="*/ 107 w 731"/>
                    <a:gd name="T45" fmla="*/ 13 h 235"/>
                    <a:gd name="T46" fmla="*/ 63 w 731"/>
                    <a:gd name="T47" fmla="*/ 6 h 235"/>
                    <a:gd name="T48" fmla="*/ 49 w 731"/>
                    <a:gd name="T49" fmla="*/ 0 h 23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31"/>
                    <a:gd name="T76" fmla="*/ 0 h 235"/>
                    <a:gd name="T77" fmla="*/ 731 w 731"/>
                    <a:gd name="T78" fmla="*/ 235 h 23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31" h="235">
                      <a:moveTo>
                        <a:pt x="194" y="0"/>
                      </a:moveTo>
                      <a:lnTo>
                        <a:pt x="94" y="44"/>
                      </a:lnTo>
                      <a:lnTo>
                        <a:pt x="0" y="103"/>
                      </a:lnTo>
                      <a:lnTo>
                        <a:pt x="8" y="122"/>
                      </a:lnTo>
                      <a:lnTo>
                        <a:pt x="25" y="140"/>
                      </a:lnTo>
                      <a:lnTo>
                        <a:pt x="49" y="155"/>
                      </a:lnTo>
                      <a:lnTo>
                        <a:pt x="79" y="167"/>
                      </a:lnTo>
                      <a:lnTo>
                        <a:pt x="113" y="179"/>
                      </a:lnTo>
                      <a:lnTo>
                        <a:pt x="150" y="189"/>
                      </a:lnTo>
                      <a:lnTo>
                        <a:pt x="192" y="197"/>
                      </a:lnTo>
                      <a:lnTo>
                        <a:pt x="234" y="204"/>
                      </a:lnTo>
                      <a:lnTo>
                        <a:pt x="278" y="211"/>
                      </a:lnTo>
                      <a:lnTo>
                        <a:pt x="322" y="216"/>
                      </a:lnTo>
                      <a:lnTo>
                        <a:pt x="364" y="219"/>
                      </a:lnTo>
                      <a:lnTo>
                        <a:pt x="406" y="224"/>
                      </a:lnTo>
                      <a:lnTo>
                        <a:pt x="443" y="226"/>
                      </a:lnTo>
                      <a:lnTo>
                        <a:pt x="478" y="229"/>
                      </a:lnTo>
                      <a:lnTo>
                        <a:pt x="508" y="233"/>
                      </a:lnTo>
                      <a:lnTo>
                        <a:pt x="532" y="235"/>
                      </a:lnTo>
                      <a:lnTo>
                        <a:pt x="731" y="235"/>
                      </a:lnTo>
                      <a:lnTo>
                        <a:pt x="631" y="167"/>
                      </a:lnTo>
                      <a:lnTo>
                        <a:pt x="559" y="54"/>
                      </a:lnTo>
                      <a:lnTo>
                        <a:pt x="426" y="54"/>
                      </a:lnTo>
                      <a:lnTo>
                        <a:pt x="252" y="24"/>
                      </a:lnTo>
                      <a:lnTo>
                        <a:pt x="194" y="0"/>
                      </a:lnTo>
                      <a:close/>
                    </a:path>
                  </a:pathLst>
                </a:custGeom>
                <a:solidFill>
                  <a:srgbClr val="967044"/>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159" name="Freeform 168"/>
                <p:cNvSpPr>
                  <a:spLocks/>
                </p:cNvSpPr>
                <p:nvPr/>
              </p:nvSpPr>
              <p:spPr bwMode="auto">
                <a:xfrm>
                  <a:off x="2579" y="2279"/>
                  <a:ext cx="113" cy="22"/>
                </a:xfrm>
                <a:custGeom>
                  <a:avLst/>
                  <a:gdLst>
                    <a:gd name="T0" fmla="*/ 0 w 229"/>
                    <a:gd name="T1" fmla="*/ 6 h 46"/>
                    <a:gd name="T2" fmla="*/ 0 w 229"/>
                    <a:gd name="T3" fmla="*/ 10 h 46"/>
                    <a:gd name="T4" fmla="*/ 57 w 229"/>
                    <a:gd name="T5" fmla="*/ 11 h 46"/>
                    <a:gd name="T6" fmla="*/ 57 w 229"/>
                    <a:gd name="T7" fmla="*/ 4 h 46"/>
                    <a:gd name="T8" fmla="*/ 37 w 229"/>
                    <a:gd name="T9" fmla="*/ 5 h 46"/>
                    <a:gd name="T10" fmla="*/ 35 w 229"/>
                    <a:gd name="T11" fmla="*/ 3 h 46"/>
                    <a:gd name="T12" fmla="*/ 32 w 229"/>
                    <a:gd name="T13" fmla="*/ 1 h 46"/>
                    <a:gd name="T14" fmla="*/ 30 w 229"/>
                    <a:gd name="T15" fmla="*/ 0 h 46"/>
                    <a:gd name="T16" fmla="*/ 27 w 229"/>
                    <a:gd name="T17" fmla="*/ 0 h 46"/>
                    <a:gd name="T18" fmla="*/ 25 w 229"/>
                    <a:gd name="T19" fmla="*/ 0 h 46"/>
                    <a:gd name="T20" fmla="*/ 23 w 229"/>
                    <a:gd name="T21" fmla="*/ 1 h 46"/>
                    <a:gd name="T22" fmla="*/ 21 w 229"/>
                    <a:gd name="T23" fmla="*/ 3 h 46"/>
                    <a:gd name="T24" fmla="*/ 19 w 229"/>
                    <a:gd name="T25" fmla="*/ 5 h 46"/>
                    <a:gd name="T26" fmla="*/ 0 w 229"/>
                    <a:gd name="T27" fmla="*/ 6 h 4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29"/>
                    <a:gd name="T43" fmla="*/ 0 h 46"/>
                    <a:gd name="T44" fmla="*/ 229 w 229"/>
                    <a:gd name="T45" fmla="*/ 46 h 4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29" h="46">
                      <a:moveTo>
                        <a:pt x="0" y="25"/>
                      </a:moveTo>
                      <a:lnTo>
                        <a:pt x="0" y="44"/>
                      </a:lnTo>
                      <a:lnTo>
                        <a:pt x="229" y="46"/>
                      </a:lnTo>
                      <a:lnTo>
                        <a:pt x="229" y="19"/>
                      </a:lnTo>
                      <a:lnTo>
                        <a:pt x="148" y="22"/>
                      </a:lnTo>
                      <a:lnTo>
                        <a:pt x="140" y="14"/>
                      </a:lnTo>
                      <a:lnTo>
                        <a:pt x="130" y="7"/>
                      </a:lnTo>
                      <a:lnTo>
                        <a:pt x="121" y="3"/>
                      </a:lnTo>
                      <a:lnTo>
                        <a:pt x="111" y="0"/>
                      </a:lnTo>
                      <a:lnTo>
                        <a:pt x="103" y="2"/>
                      </a:lnTo>
                      <a:lnTo>
                        <a:pt x="94" y="5"/>
                      </a:lnTo>
                      <a:lnTo>
                        <a:pt x="86" y="12"/>
                      </a:lnTo>
                      <a:lnTo>
                        <a:pt x="79" y="22"/>
                      </a:lnTo>
                      <a:lnTo>
                        <a:pt x="0" y="25"/>
                      </a:lnTo>
                      <a:close/>
                    </a:path>
                  </a:pathLst>
                </a:custGeom>
                <a:solidFill>
                  <a:srgbClr val="5B6670"/>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160" name="Freeform 169"/>
                <p:cNvSpPr>
                  <a:spLocks/>
                </p:cNvSpPr>
                <p:nvPr/>
              </p:nvSpPr>
              <p:spPr bwMode="auto">
                <a:xfrm>
                  <a:off x="2567" y="2337"/>
                  <a:ext cx="131" cy="320"/>
                </a:xfrm>
                <a:custGeom>
                  <a:avLst/>
                  <a:gdLst>
                    <a:gd name="T0" fmla="*/ 50 w 261"/>
                    <a:gd name="T1" fmla="*/ 0 h 640"/>
                    <a:gd name="T2" fmla="*/ 66 w 261"/>
                    <a:gd name="T3" fmla="*/ 0 h 640"/>
                    <a:gd name="T4" fmla="*/ 57 w 261"/>
                    <a:gd name="T5" fmla="*/ 9 h 640"/>
                    <a:gd name="T6" fmla="*/ 56 w 261"/>
                    <a:gd name="T7" fmla="*/ 45 h 640"/>
                    <a:gd name="T8" fmla="*/ 57 w 261"/>
                    <a:gd name="T9" fmla="*/ 83 h 640"/>
                    <a:gd name="T10" fmla="*/ 60 w 261"/>
                    <a:gd name="T11" fmla="*/ 118 h 640"/>
                    <a:gd name="T12" fmla="*/ 63 w 261"/>
                    <a:gd name="T13" fmla="*/ 147 h 640"/>
                    <a:gd name="T14" fmla="*/ 8 w 261"/>
                    <a:gd name="T15" fmla="*/ 147 h 640"/>
                    <a:gd name="T16" fmla="*/ 0 w 261"/>
                    <a:gd name="T17" fmla="*/ 160 h 640"/>
                    <a:gd name="T18" fmla="*/ 1 w 261"/>
                    <a:gd name="T19" fmla="*/ 137 h 640"/>
                    <a:gd name="T20" fmla="*/ 50 w 261"/>
                    <a:gd name="T21" fmla="*/ 141 h 640"/>
                    <a:gd name="T22" fmla="*/ 50 w 261"/>
                    <a:gd name="T23" fmla="*/ 0 h 6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1"/>
                    <a:gd name="T37" fmla="*/ 0 h 640"/>
                    <a:gd name="T38" fmla="*/ 261 w 261"/>
                    <a:gd name="T39" fmla="*/ 640 h 64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1" h="640">
                      <a:moveTo>
                        <a:pt x="197" y="0"/>
                      </a:moveTo>
                      <a:lnTo>
                        <a:pt x="261" y="0"/>
                      </a:lnTo>
                      <a:lnTo>
                        <a:pt x="226" y="36"/>
                      </a:lnTo>
                      <a:lnTo>
                        <a:pt x="224" y="182"/>
                      </a:lnTo>
                      <a:lnTo>
                        <a:pt x="227" y="334"/>
                      </a:lnTo>
                      <a:lnTo>
                        <a:pt x="237" y="473"/>
                      </a:lnTo>
                      <a:lnTo>
                        <a:pt x="249" y="586"/>
                      </a:lnTo>
                      <a:lnTo>
                        <a:pt x="30" y="586"/>
                      </a:lnTo>
                      <a:lnTo>
                        <a:pt x="0" y="640"/>
                      </a:lnTo>
                      <a:lnTo>
                        <a:pt x="3" y="546"/>
                      </a:lnTo>
                      <a:lnTo>
                        <a:pt x="197" y="561"/>
                      </a:lnTo>
                      <a:lnTo>
                        <a:pt x="197" y="0"/>
                      </a:lnTo>
                      <a:close/>
                    </a:path>
                  </a:pathLst>
                </a:custGeom>
                <a:solidFill>
                  <a:srgbClr val="5B6670"/>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161" name="Freeform 170"/>
                <p:cNvSpPr>
                  <a:spLocks/>
                </p:cNvSpPr>
                <p:nvPr/>
              </p:nvSpPr>
              <p:spPr bwMode="auto">
                <a:xfrm>
                  <a:off x="2557" y="2300"/>
                  <a:ext cx="154" cy="367"/>
                </a:xfrm>
                <a:custGeom>
                  <a:avLst/>
                  <a:gdLst>
                    <a:gd name="T0" fmla="*/ 0 w 308"/>
                    <a:gd name="T1" fmla="*/ 17 h 734"/>
                    <a:gd name="T2" fmla="*/ 0 w 308"/>
                    <a:gd name="T3" fmla="*/ 183 h 734"/>
                    <a:gd name="T4" fmla="*/ 7 w 308"/>
                    <a:gd name="T5" fmla="*/ 184 h 734"/>
                    <a:gd name="T6" fmla="*/ 7 w 308"/>
                    <a:gd name="T7" fmla="*/ 153 h 734"/>
                    <a:gd name="T8" fmla="*/ 8 w 308"/>
                    <a:gd name="T9" fmla="*/ 25 h 734"/>
                    <a:gd name="T10" fmla="*/ 77 w 308"/>
                    <a:gd name="T11" fmla="*/ 15 h 734"/>
                    <a:gd name="T12" fmla="*/ 77 w 308"/>
                    <a:gd name="T13" fmla="*/ 5 h 734"/>
                    <a:gd name="T14" fmla="*/ 1 w 308"/>
                    <a:gd name="T15" fmla="*/ 0 h 734"/>
                    <a:gd name="T16" fmla="*/ 0 w 308"/>
                    <a:gd name="T17" fmla="*/ 17 h 7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8"/>
                    <a:gd name="T28" fmla="*/ 0 h 734"/>
                    <a:gd name="T29" fmla="*/ 308 w 308"/>
                    <a:gd name="T30" fmla="*/ 734 h 7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8" h="734">
                      <a:moveTo>
                        <a:pt x="0" y="66"/>
                      </a:moveTo>
                      <a:lnTo>
                        <a:pt x="0" y="731"/>
                      </a:lnTo>
                      <a:lnTo>
                        <a:pt x="31" y="734"/>
                      </a:lnTo>
                      <a:lnTo>
                        <a:pt x="31" y="611"/>
                      </a:lnTo>
                      <a:lnTo>
                        <a:pt x="32" y="103"/>
                      </a:lnTo>
                      <a:lnTo>
                        <a:pt x="308" y="60"/>
                      </a:lnTo>
                      <a:lnTo>
                        <a:pt x="308" y="18"/>
                      </a:lnTo>
                      <a:lnTo>
                        <a:pt x="7" y="0"/>
                      </a:lnTo>
                      <a:lnTo>
                        <a:pt x="0" y="66"/>
                      </a:lnTo>
                      <a:close/>
                    </a:path>
                  </a:pathLst>
                </a:custGeom>
                <a:solidFill>
                  <a:srgbClr val="DBC9B5"/>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162" name="Freeform 171"/>
                <p:cNvSpPr>
                  <a:spLocks/>
                </p:cNvSpPr>
                <p:nvPr/>
              </p:nvSpPr>
              <p:spPr bwMode="auto">
                <a:xfrm>
                  <a:off x="2578" y="2343"/>
                  <a:ext cx="131" cy="306"/>
                </a:xfrm>
                <a:custGeom>
                  <a:avLst/>
                  <a:gdLst>
                    <a:gd name="T0" fmla="*/ 52 w 266"/>
                    <a:gd name="T1" fmla="*/ 3 h 613"/>
                    <a:gd name="T2" fmla="*/ 51 w 266"/>
                    <a:gd name="T3" fmla="*/ 37 h 613"/>
                    <a:gd name="T4" fmla="*/ 50 w 266"/>
                    <a:gd name="T5" fmla="*/ 72 h 613"/>
                    <a:gd name="T6" fmla="*/ 50 w 266"/>
                    <a:gd name="T7" fmla="*/ 108 h 613"/>
                    <a:gd name="T8" fmla="*/ 50 w 266"/>
                    <a:gd name="T9" fmla="*/ 142 h 613"/>
                    <a:gd name="T10" fmla="*/ 40 w 266"/>
                    <a:gd name="T11" fmla="*/ 143 h 613"/>
                    <a:gd name="T12" fmla="*/ 5 w 266"/>
                    <a:gd name="T13" fmla="*/ 140 h 613"/>
                    <a:gd name="T14" fmla="*/ 0 w 266"/>
                    <a:gd name="T15" fmla="*/ 149 h 613"/>
                    <a:gd name="T16" fmla="*/ 57 w 266"/>
                    <a:gd name="T17" fmla="*/ 153 h 613"/>
                    <a:gd name="T18" fmla="*/ 57 w 266"/>
                    <a:gd name="T19" fmla="*/ 130 h 613"/>
                    <a:gd name="T20" fmla="*/ 56 w 266"/>
                    <a:gd name="T21" fmla="*/ 109 h 613"/>
                    <a:gd name="T22" fmla="*/ 55 w 266"/>
                    <a:gd name="T23" fmla="*/ 88 h 613"/>
                    <a:gd name="T24" fmla="*/ 55 w 266"/>
                    <a:gd name="T25" fmla="*/ 69 h 613"/>
                    <a:gd name="T26" fmla="*/ 56 w 266"/>
                    <a:gd name="T27" fmla="*/ 51 h 613"/>
                    <a:gd name="T28" fmla="*/ 58 w 266"/>
                    <a:gd name="T29" fmla="*/ 33 h 613"/>
                    <a:gd name="T30" fmla="*/ 62 w 266"/>
                    <a:gd name="T31" fmla="*/ 16 h 613"/>
                    <a:gd name="T32" fmla="*/ 67 w 266"/>
                    <a:gd name="T33" fmla="*/ 0 h 613"/>
                    <a:gd name="T34" fmla="*/ 52 w 266"/>
                    <a:gd name="T35" fmla="*/ 3 h 61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66"/>
                    <a:gd name="T55" fmla="*/ 0 h 613"/>
                    <a:gd name="T56" fmla="*/ 266 w 266"/>
                    <a:gd name="T57" fmla="*/ 613 h 61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66" h="613">
                      <a:moveTo>
                        <a:pt x="208" y="12"/>
                      </a:moveTo>
                      <a:lnTo>
                        <a:pt x="204" y="150"/>
                      </a:lnTo>
                      <a:lnTo>
                        <a:pt x="201" y="291"/>
                      </a:lnTo>
                      <a:lnTo>
                        <a:pt x="201" y="433"/>
                      </a:lnTo>
                      <a:lnTo>
                        <a:pt x="202" y="571"/>
                      </a:lnTo>
                      <a:lnTo>
                        <a:pt x="160" y="574"/>
                      </a:lnTo>
                      <a:lnTo>
                        <a:pt x="22" y="561"/>
                      </a:lnTo>
                      <a:lnTo>
                        <a:pt x="0" y="596"/>
                      </a:lnTo>
                      <a:lnTo>
                        <a:pt x="231" y="613"/>
                      </a:lnTo>
                      <a:lnTo>
                        <a:pt x="228" y="522"/>
                      </a:lnTo>
                      <a:lnTo>
                        <a:pt x="224" y="436"/>
                      </a:lnTo>
                      <a:lnTo>
                        <a:pt x="223" y="355"/>
                      </a:lnTo>
                      <a:lnTo>
                        <a:pt x="223" y="278"/>
                      </a:lnTo>
                      <a:lnTo>
                        <a:pt x="226" y="205"/>
                      </a:lnTo>
                      <a:lnTo>
                        <a:pt x="234" y="135"/>
                      </a:lnTo>
                      <a:lnTo>
                        <a:pt x="248" y="67"/>
                      </a:lnTo>
                      <a:lnTo>
                        <a:pt x="266" y="0"/>
                      </a:lnTo>
                      <a:lnTo>
                        <a:pt x="208" y="12"/>
                      </a:lnTo>
                      <a:close/>
                    </a:path>
                  </a:pathLst>
                </a:custGeom>
                <a:solidFill>
                  <a:srgbClr val="DBC9B5"/>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163" name="Freeform 172"/>
                <p:cNvSpPr>
                  <a:spLocks/>
                </p:cNvSpPr>
                <p:nvPr/>
              </p:nvSpPr>
              <p:spPr bwMode="auto">
                <a:xfrm>
                  <a:off x="2607" y="2364"/>
                  <a:ext cx="22" cy="33"/>
                </a:xfrm>
                <a:custGeom>
                  <a:avLst/>
                  <a:gdLst>
                    <a:gd name="T0" fmla="*/ 6 w 44"/>
                    <a:gd name="T1" fmla="*/ 0 h 67"/>
                    <a:gd name="T2" fmla="*/ 7 w 44"/>
                    <a:gd name="T3" fmla="*/ 1 h 67"/>
                    <a:gd name="T4" fmla="*/ 10 w 44"/>
                    <a:gd name="T5" fmla="*/ 2 h 67"/>
                    <a:gd name="T6" fmla="*/ 11 w 44"/>
                    <a:gd name="T7" fmla="*/ 5 h 67"/>
                    <a:gd name="T8" fmla="*/ 11 w 44"/>
                    <a:gd name="T9" fmla="*/ 8 h 67"/>
                    <a:gd name="T10" fmla="*/ 11 w 44"/>
                    <a:gd name="T11" fmla="*/ 11 h 67"/>
                    <a:gd name="T12" fmla="*/ 10 w 44"/>
                    <a:gd name="T13" fmla="*/ 14 h 67"/>
                    <a:gd name="T14" fmla="*/ 7 w 44"/>
                    <a:gd name="T15" fmla="*/ 16 h 67"/>
                    <a:gd name="T16" fmla="*/ 6 w 44"/>
                    <a:gd name="T17" fmla="*/ 16 h 67"/>
                    <a:gd name="T18" fmla="*/ 3 w 44"/>
                    <a:gd name="T19" fmla="*/ 16 h 67"/>
                    <a:gd name="T20" fmla="*/ 1 w 44"/>
                    <a:gd name="T21" fmla="*/ 14 h 67"/>
                    <a:gd name="T22" fmla="*/ 1 w 44"/>
                    <a:gd name="T23" fmla="*/ 11 h 67"/>
                    <a:gd name="T24" fmla="*/ 0 w 44"/>
                    <a:gd name="T25" fmla="*/ 8 h 67"/>
                    <a:gd name="T26" fmla="*/ 1 w 44"/>
                    <a:gd name="T27" fmla="*/ 5 h 67"/>
                    <a:gd name="T28" fmla="*/ 1 w 44"/>
                    <a:gd name="T29" fmla="*/ 2 h 67"/>
                    <a:gd name="T30" fmla="*/ 3 w 44"/>
                    <a:gd name="T31" fmla="*/ 1 h 67"/>
                    <a:gd name="T32" fmla="*/ 6 w 44"/>
                    <a:gd name="T33" fmla="*/ 0 h 6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4"/>
                    <a:gd name="T52" fmla="*/ 0 h 67"/>
                    <a:gd name="T53" fmla="*/ 44 w 44"/>
                    <a:gd name="T54" fmla="*/ 67 h 6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4" h="67">
                      <a:moveTo>
                        <a:pt x="22" y="0"/>
                      </a:moveTo>
                      <a:lnTo>
                        <a:pt x="31" y="4"/>
                      </a:lnTo>
                      <a:lnTo>
                        <a:pt x="37" y="10"/>
                      </a:lnTo>
                      <a:lnTo>
                        <a:pt x="42" y="20"/>
                      </a:lnTo>
                      <a:lnTo>
                        <a:pt x="44" y="34"/>
                      </a:lnTo>
                      <a:lnTo>
                        <a:pt x="42" y="47"/>
                      </a:lnTo>
                      <a:lnTo>
                        <a:pt x="37" y="57"/>
                      </a:lnTo>
                      <a:lnTo>
                        <a:pt x="31" y="64"/>
                      </a:lnTo>
                      <a:lnTo>
                        <a:pt x="22" y="67"/>
                      </a:lnTo>
                      <a:lnTo>
                        <a:pt x="14" y="64"/>
                      </a:lnTo>
                      <a:lnTo>
                        <a:pt x="7" y="57"/>
                      </a:lnTo>
                      <a:lnTo>
                        <a:pt x="2" y="47"/>
                      </a:lnTo>
                      <a:lnTo>
                        <a:pt x="0" y="34"/>
                      </a:lnTo>
                      <a:lnTo>
                        <a:pt x="2" y="20"/>
                      </a:lnTo>
                      <a:lnTo>
                        <a:pt x="7" y="10"/>
                      </a:lnTo>
                      <a:lnTo>
                        <a:pt x="14" y="4"/>
                      </a:lnTo>
                      <a:lnTo>
                        <a:pt x="22" y="0"/>
                      </a:lnTo>
                      <a:close/>
                    </a:path>
                  </a:pathLst>
                </a:custGeom>
                <a:solidFill>
                  <a:srgbClr val="5B6670"/>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164" name="Freeform 173"/>
                <p:cNvSpPr>
                  <a:spLocks/>
                </p:cNvSpPr>
                <p:nvPr/>
              </p:nvSpPr>
              <p:spPr bwMode="auto">
                <a:xfrm>
                  <a:off x="2607" y="2434"/>
                  <a:ext cx="22" cy="34"/>
                </a:xfrm>
                <a:custGeom>
                  <a:avLst/>
                  <a:gdLst>
                    <a:gd name="T0" fmla="*/ 6 w 44"/>
                    <a:gd name="T1" fmla="*/ 0 h 67"/>
                    <a:gd name="T2" fmla="*/ 7 w 44"/>
                    <a:gd name="T3" fmla="*/ 1 h 67"/>
                    <a:gd name="T4" fmla="*/ 10 w 44"/>
                    <a:gd name="T5" fmla="*/ 3 h 67"/>
                    <a:gd name="T6" fmla="*/ 11 w 44"/>
                    <a:gd name="T7" fmla="*/ 5 h 67"/>
                    <a:gd name="T8" fmla="*/ 11 w 44"/>
                    <a:gd name="T9" fmla="*/ 9 h 67"/>
                    <a:gd name="T10" fmla="*/ 11 w 44"/>
                    <a:gd name="T11" fmla="*/ 12 h 67"/>
                    <a:gd name="T12" fmla="*/ 10 w 44"/>
                    <a:gd name="T13" fmla="*/ 15 h 67"/>
                    <a:gd name="T14" fmla="*/ 7 w 44"/>
                    <a:gd name="T15" fmla="*/ 16 h 67"/>
                    <a:gd name="T16" fmla="*/ 6 w 44"/>
                    <a:gd name="T17" fmla="*/ 17 h 67"/>
                    <a:gd name="T18" fmla="*/ 3 w 44"/>
                    <a:gd name="T19" fmla="*/ 16 h 67"/>
                    <a:gd name="T20" fmla="*/ 1 w 44"/>
                    <a:gd name="T21" fmla="*/ 15 h 67"/>
                    <a:gd name="T22" fmla="*/ 1 w 44"/>
                    <a:gd name="T23" fmla="*/ 12 h 67"/>
                    <a:gd name="T24" fmla="*/ 0 w 44"/>
                    <a:gd name="T25" fmla="*/ 9 h 67"/>
                    <a:gd name="T26" fmla="*/ 1 w 44"/>
                    <a:gd name="T27" fmla="*/ 5 h 67"/>
                    <a:gd name="T28" fmla="*/ 1 w 44"/>
                    <a:gd name="T29" fmla="*/ 3 h 67"/>
                    <a:gd name="T30" fmla="*/ 3 w 44"/>
                    <a:gd name="T31" fmla="*/ 1 h 67"/>
                    <a:gd name="T32" fmla="*/ 6 w 44"/>
                    <a:gd name="T33" fmla="*/ 0 h 6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4"/>
                    <a:gd name="T52" fmla="*/ 0 h 67"/>
                    <a:gd name="T53" fmla="*/ 44 w 44"/>
                    <a:gd name="T54" fmla="*/ 67 h 6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4" h="67">
                      <a:moveTo>
                        <a:pt x="22" y="0"/>
                      </a:moveTo>
                      <a:lnTo>
                        <a:pt x="31" y="3"/>
                      </a:lnTo>
                      <a:lnTo>
                        <a:pt x="37" y="10"/>
                      </a:lnTo>
                      <a:lnTo>
                        <a:pt x="42" y="20"/>
                      </a:lnTo>
                      <a:lnTo>
                        <a:pt x="44" y="33"/>
                      </a:lnTo>
                      <a:lnTo>
                        <a:pt x="42" y="47"/>
                      </a:lnTo>
                      <a:lnTo>
                        <a:pt x="37" y="57"/>
                      </a:lnTo>
                      <a:lnTo>
                        <a:pt x="31" y="64"/>
                      </a:lnTo>
                      <a:lnTo>
                        <a:pt x="22" y="67"/>
                      </a:lnTo>
                      <a:lnTo>
                        <a:pt x="14" y="64"/>
                      </a:lnTo>
                      <a:lnTo>
                        <a:pt x="7" y="57"/>
                      </a:lnTo>
                      <a:lnTo>
                        <a:pt x="2" y="47"/>
                      </a:lnTo>
                      <a:lnTo>
                        <a:pt x="0" y="33"/>
                      </a:lnTo>
                      <a:lnTo>
                        <a:pt x="2" y="20"/>
                      </a:lnTo>
                      <a:lnTo>
                        <a:pt x="7" y="10"/>
                      </a:lnTo>
                      <a:lnTo>
                        <a:pt x="14" y="3"/>
                      </a:lnTo>
                      <a:lnTo>
                        <a:pt x="22" y="0"/>
                      </a:lnTo>
                      <a:close/>
                    </a:path>
                  </a:pathLst>
                </a:custGeom>
                <a:solidFill>
                  <a:srgbClr val="5B6670"/>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165" name="Freeform 174"/>
                <p:cNvSpPr>
                  <a:spLocks/>
                </p:cNvSpPr>
                <p:nvPr/>
              </p:nvSpPr>
              <p:spPr bwMode="auto">
                <a:xfrm>
                  <a:off x="2601" y="2362"/>
                  <a:ext cx="23" cy="34"/>
                </a:xfrm>
                <a:custGeom>
                  <a:avLst/>
                  <a:gdLst>
                    <a:gd name="T0" fmla="*/ 6 w 45"/>
                    <a:gd name="T1" fmla="*/ 0 h 67"/>
                    <a:gd name="T2" fmla="*/ 8 w 45"/>
                    <a:gd name="T3" fmla="*/ 1 h 67"/>
                    <a:gd name="T4" fmla="*/ 10 w 45"/>
                    <a:gd name="T5" fmla="*/ 3 h 67"/>
                    <a:gd name="T6" fmla="*/ 11 w 45"/>
                    <a:gd name="T7" fmla="*/ 5 h 67"/>
                    <a:gd name="T8" fmla="*/ 12 w 45"/>
                    <a:gd name="T9" fmla="*/ 9 h 67"/>
                    <a:gd name="T10" fmla="*/ 11 w 45"/>
                    <a:gd name="T11" fmla="*/ 12 h 67"/>
                    <a:gd name="T12" fmla="*/ 10 w 45"/>
                    <a:gd name="T13" fmla="*/ 15 h 67"/>
                    <a:gd name="T14" fmla="*/ 8 w 45"/>
                    <a:gd name="T15" fmla="*/ 16 h 67"/>
                    <a:gd name="T16" fmla="*/ 6 w 45"/>
                    <a:gd name="T17" fmla="*/ 17 h 67"/>
                    <a:gd name="T18" fmla="*/ 4 w 45"/>
                    <a:gd name="T19" fmla="*/ 16 h 67"/>
                    <a:gd name="T20" fmla="*/ 2 w 45"/>
                    <a:gd name="T21" fmla="*/ 15 h 67"/>
                    <a:gd name="T22" fmla="*/ 1 w 45"/>
                    <a:gd name="T23" fmla="*/ 12 h 67"/>
                    <a:gd name="T24" fmla="*/ 0 w 45"/>
                    <a:gd name="T25" fmla="*/ 9 h 67"/>
                    <a:gd name="T26" fmla="*/ 1 w 45"/>
                    <a:gd name="T27" fmla="*/ 5 h 67"/>
                    <a:gd name="T28" fmla="*/ 2 w 45"/>
                    <a:gd name="T29" fmla="*/ 3 h 67"/>
                    <a:gd name="T30" fmla="*/ 4 w 45"/>
                    <a:gd name="T31" fmla="*/ 1 h 67"/>
                    <a:gd name="T32" fmla="*/ 6 w 45"/>
                    <a:gd name="T33" fmla="*/ 0 h 6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5"/>
                    <a:gd name="T52" fmla="*/ 0 h 67"/>
                    <a:gd name="T53" fmla="*/ 45 w 45"/>
                    <a:gd name="T54" fmla="*/ 67 h 6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5" h="67">
                      <a:moveTo>
                        <a:pt x="21" y="0"/>
                      </a:moveTo>
                      <a:lnTo>
                        <a:pt x="32" y="3"/>
                      </a:lnTo>
                      <a:lnTo>
                        <a:pt x="38" y="10"/>
                      </a:lnTo>
                      <a:lnTo>
                        <a:pt x="43" y="20"/>
                      </a:lnTo>
                      <a:lnTo>
                        <a:pt x="45" y="33"/>
                      </a:lnTo>
                      <a:lnTo>
                        <a:pt x="43" y="47"/>
                      </a:lnTo>
                      <a:lnTo>
                        <a:pt x="38" y="57"/>
                      </a:lnTo>
                      <a:lnTo>
                        <a:pt x="32" y="64"/>
                      </a:lnTo>
                      <a:lnTo>
                        <a:pt x="21" y="67"/>
                      </a:lnTo>
                      <a:lnTo>
                        <a:pt x="13" y="64"/>
                      </a:lnTo>
                      <a:lnTo>
                        <a:pt x="6" y="57"/>
                      </a:lnTo>
                      <a:lnTo>
                        <a:pt x="1" y="47"/>
                      </a:lnTo>
                      <a:lnTo>
                        <a:pt x="0" y="33"/>
                      </a:lnTo>
                      <a:lnTo>
                        <a:pt x="1" y="20"/>
                      </a:lnTo>
                      <a:lnTo>
                        <a:pt x="6" y="10"/>
                      </a:lnTo>
                      <a:lnTo>
                        <a:pt x="13" y="3"/>
                      </a:lnTo>
                      <a:lnTo>
                        <a:pt x="21" y="0"/>
                      </a:lnTo>
                      <a:close/>
                    </a:path>
                  </a:pathLst>
                </a:custGeom>
                <a:solidFill>
                  <a:srgbClr val="DBC9B5"/>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166" name="Freeform 175"/>
                <p:cNvSpPr>
                  <a:spLocks/>
                </p:cNvSpPr>
                <p:nvPr/>
              </p:nvSpPr>
              <p:spPr bwMode="auto">
                <a:xfrm>
                  <a:off x="2601" y="2433"/>
                  <a:ext cx="23" cy="34"/>
                </a:xfrm>
                <a:custGeom>
                  <a:avLst/>
                  <a:gdLst>
                    <a:gd name="T0" fmla="*/ 6 w 45"/>
                    <a:gd name="T1" fmla="*/ 0 h 67"/>
                    <a:gd name="T2" fmla="*/ 8 w 45"/>
                    <a:gd name="T3" fmla="*/ 1 h 67"/>
                    <a:gd name="T4" fmla="*/ 10 w 45"/>
                    <a:gd name="T5" fmla="*/ 3 h 67"/>
                    <a:gd name="T6" fmla="*/ 11 w 45"/>
                    <a:gd name="T7" fmla="*/ 5 h 67"/>
                    <a:gd name="T8" fmla="*/ 12 w 45"/>
                    <a:gd name="T9" fmla="*/ 9 h 67"/>
                    <a:gd name="T10" fmla="*/ 11 w 45"/>
                    <a:gd name="T11" fmla="*/ 12 h 67"/>
                    <a:gd name="T12" fmla="*/ 10 w 45"/>
                    <a:gd name="T13" fmla="*/ 15 h 67"/>
                    <a:gd name="T14" fmla="*/ 8 w 45"/>
                    <a:gd name="T15" fmla="*/ 16 h 67"/>
                    <a:gd name="T16" fmla="*/ 6 w 45"/>
                    <a:gd name="T17" fmla="*/ 17 h 67"/>
                    <a:gd name="T18" fmla="*/ 4 w 45"/>
                    <a:gd name="T19" fmla="*/ 16 h 67"/>
                    <a:gd name="T20" fmla="*/ 2 w 45"/>
                    <a:gd name="T21" fmla="*/ 15 h 67"/>
                    <a:gd name="T22" fmla="*/ 1 w 45"/>
                    <a:gd name="T23" fmla="*/ 12 h 67"/>
                    <a:gd name="T24" fmla="*/ 0 w 45"/>
                    <a:gd name="T25" fmla="*/ 9 h 67"/>
                    <a:gd name="T26" fmla="*/ 1 w 45"/>
                    <a:gd name="T27" fmla="*/ 5 h 67"/>
                    <a:gd name="T28" fmla="*/ 2 w 45"/>
                    <a:gd name="T29" fmla="*/ 3 h 67"/>
                    <a:gd name="T30" fmla="*/ 4 w 45"/>
                    <a:gd name="T31" fmla="*/ 1 h 67"/>
                    <a:gd name="T32" fmla="*/ 6 w 45"/>
                    <a:gd name="T33" fmla="*/ 0 h 6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5"/>
                    <a:gd name="T52" fmla="*/ 0 h 67"/>
                    <a:gd name="T53" fmla="*/ 45 w 45"/>
                    <a:gd name="T54" fmla="*/ 67 h 6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5" h="67">
                      <a:moveTo>
                        <a:pt x="21" y="0"/>
                      </a:moveTo>
                      <a:lnTo>
                        <a:pt x="32" y="3"/>
                      </a:lnTo>
                      <a:lnTo>
                        <a:pt x="38" y="10"/>
                      </a:lnTo>
                      <a:lnTo>
                        <a:pt x="43" y="20"/>
                      </a:lnTo>
                      <a:lnTo>
                        <a:pt x="45" y="34"/>
                      </a:lnTo>
                      <a:lnTo>
                        <a:pt x="43" y="47"/>
                      </a:lnTo>
                      <a:lnTo>
                        <a:pt x="38" y="57"/>
                      </a:lnTo>
                      <a:lnTo>
                        <a:pt x="32" y="64"/>
                      </a:lnTo>
                      <a:lnTo>
                        <a:pt x="21" y="67"/>
                      </a:lnTo>
                      <a:lnTo>
                        <a:pt x="13" y="64"/>
                      </a:lnTo>
                      <a:lnTo>
                        <a:pt x="6" y="57"/>
                      </a:lnTo>
                      <a:lnTo>
                        <a:pt x="1" y="47"/>
                      </a:lnTo>
                      <a:lnTo>
                        <a:pt x="0" y="34"/>
                      </a:lnTo>
                      <a:lnTo>
                        <a:pt x="1" y="20"/>
                      </a:lnTo>
                      <a:lnTo>
                        <a:pt x="6" y="10"/>
                      </a:lnTo>
                      <a:lnTo>
                        <a:pt x="13" y="3"/>
                      </a:lnTo>
                      <a:lnTo>
                        <a:pt x="21" y="0"/>
                      </a:lnTo>
                      <a:close/>
                    </a:path>
                  </a:pathLst>
                </a:custGeom>
                <a:solidFill>
                  <a:srgbClr val="DBC9B5"/>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167" name="Freeform 176"/>
                <p:cNvSpPr>
                  <a:spLocks/>
                </p:cNvSpPr>
                <p:nvPr/>
              </p:nvSpPr>
              <p:spPr bwMode="auto">
                <a:xfrm>
                  <a:off x="2578" y="2061"/>
                  <a:ext cx="23" cy="10"/>
                </a:xfrm>
                <a:custGeom>
                  <a:avLst/>
                  <a:gdLst>
                    <a:gd name="T0" fmla="*/ 6 w 49"/>
                    <a:gd name="T1" fmla="*/ 0 h 19"/>
                    <a:gd name="T2" fmla="*/ 8 w 49"/>
                    <a:gd name="T3" fmla="*/ 0 h 19"/>
                    <a:gd name="T4" fmla="*/ 10 w 49"/>
                    <a:gd name="T5" fmla="*/ 0 h 19"/>
                    <a:gd name="T6" fmla="*/ 12 w 49"/>
                    <a:gd name="T7" fmla="*/ 0 h 19"/>
                    <a:gd name="T8" fmla="*/ 12 w 49"/>
                    <a:gd name="T9" fmla="*/ 1 h 19"/>
                    <a:gd name="T10" fmla="*/ 12 w 49"/>
                    <a:gd name="T11" fmla="*/ 2 h 19"/>
                    <a:gd name="T12" fmla="*/ 10 w 49"/>
                    <a:gd name="T13" fmla="*/ 3 h 19"/>
                    <a:gd name="T14" fmla="*/ 9 w 49"/>
                    <a:gd name="T15" fmla="*/ 4 h 19"/>
                    <a:gd name="T16" fmla="*/ 6 w 49"/>
                    <a:gd name="T17" fmla="*/ 4 h 19"/>
                    <a:gd name="T18" fmla="*/ 4 w 49"/>
                    <a:gd name="T19" fmla="*/ 4 h 19"/>
                    <a:gd name="T20" fmla="*/ 2 w 49"/>
                    <a:gd name="T21" fmla="*/ 4 h 19"/>
                    <a:gd name="T22" fmla="*/ 0 w 49"/>
                    <a:gd name="T23" fmla="*/ 3 h 19"/>
                    <a:gd name="T24" fmla="*/ 0 w 49"/>
                    <a:gd name="T25" fmla="*/ 3 h 19"/>
                    <a:gd name="T26" fmla="*/ 0 w 49"/>
                    <a:gd name="T27" fmla="*/ 2 h 19"/>
                    <a:gd name="T28" fmla="*/ 1 w 49"/>
                    <a:gd name="T29" fmla="*/ 1 h 19"/>
                    <a:gd name="T30" fmla="*/ 3 w 49"/>
                    <a:gd name="T31" fmla="*/ 0 h 19"/>
                    <a:gd name="T32" fmla="*/ 6 w 49"/>
                    <a:gd name="T33" fmla="*/ 0 h 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9"/>
                    <a:gd name="T52" fmla="*/ 0 h 19"/>
                    <a:gd name="T53" fmla="*/ 49 w 49"/>
                    <a:gd name="T54" fmla="*/ 19 h 1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9" h="19">
                      <a:moveTo>
                        <a:pt x="24" y="0"/>
                      </a:moveTo>
                      <a:lnTo>
                        <a:pt x="34" y="0"/>
                      </a:lnTo>
                      <a:lnTo>
                        <a:pt x="42" y="0"/>
                      </a:lnTo>
                      <a:lnTo>
                        <a:pt x="48" y="3"/>
                      </a:lnTo>
                      <a:lnTo>
                        <a:pt x="49" y="7"/>
                      </a:lnTo>
                      <a:lnTo>
                        <a:pt x="48" y="10"/>
                      </a:lnTo>
                      <a:lnTo>
                        <a:pt x="42" y="14"/>
                      </a:lnTo>
                      <a:lnTo>
                        <a:pt x="36" y="17"/>
                      </a:lnTo>
                      <a:lnTo>
                        <a:pt x="26" y="19"/>
                      </a:lnTo>
                      <a:lnTo>
                        <a:pt x="16" y="19"/>
                      </a:lnTo>
                      <a:lnTo>
                        <a:pt x="9" y="17"/>
                      </a:lnTo>
                      <a:lnTo>
                        <a:pt x="2" y="15"/>
                      </a:lnTo>
                      <a:lnTo>
                        <a:pt x="0" y="12"/>
                      </a:lnTo>
                      <a:lnTo>
                        <a:pt x="2" y="8"/>
                      </a:lnTo>
                      <a:lnTo>
                        <a:pt x="7" y="5"/>
                      </a:lnTo>
                      <a:lnTo>
                        <a:pt x="14" y="2"/>
                      </a:lnTo>
                      <a:lnTo>
                        <a:pt x="24" y="0"/>
                      </a:lnTo>
                      <a:close/>
                    </a:path>
                  </a:pathLst>
                </a:custGeom>
                <a:solidFill>
                  <a:srgbClr val="5B6670"/>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168" name="Freeform 177"/>
                <p:cNvSpPr>
                  <a:spLocks/>
                </p:cNvSpPr>
                <p:nvPr/>
              </p:nvSpPr>
              <p:spPr bwMode="auto">
                <a:xfrm>
                  <a:off x="2624" y="2055"/>
                  <a:ext cx="23" cy="9"/>
                </a:xfrm>
                <a:custGeom>
                  <a:avLst/>
                  <a:gdLst>
                    <a:gd name="T0" fmla="*/ 6 w 49"/>
                    <a:gd name="T1" fmla="*/ 0 h 19"/>
                    <a:gd name="T2" fmla="*/ 8 w 49"/>
                    <a:gd name="T3" fmla="*/ 0 h 19"/>
                    <a:gd name="T4" fmla="*/ 10 w 49"/>
                    <a:gd name="T5" fmla="*/ 0 h 19"/>
                    <a:gd name="T6" fmla="*/ 11 w 49"/>
                    <a:gd name="T7" fmla="*/ 1 h 19"/>
                    <a:gd name="T8" fmla="*/ 12 w 49"/>
                    <a:gd name="T9" fmla="*/ 1 h 19"/>
                    <a:gd name="T10" fmla="*/ 11 w 49"/>
                    <a:gd name="T11" fmla="*/ 2 h 19"/>
                    <a:gd name="T12" fmla="*/ 10 w 49"/>
                    <a:gd name="T13" fmla="*/ 3 h 19"/>
                    <a:gd name="T14" fmla="*/ 8 w 49"/>
                    <a:gd name="T15" fmla="*/ 4 h 19"/>
                    <a:gd name="T16" fmla="*/ 6 w 49"/>
                    <a:gd name="T17" fmla="*/ 4 h 19"/>
                    <a:gd name="T18" fmla="*/ 3 w 49"/>
                    <a:gd name="T19" fmla="*/ 4 h 19"/>
                    <a:gd name="T20" fmla="*/ 2 w 49"/>
                    <a:gd name="T21" fmla="*/ 4 h 19"/>
                    <a:gd name="T22" fmla="*/ 0 w 49"/>
                    <a:gd name="T23" fmla="*/ 3 h 19"/>
                    <a:gd name="T24" fmla="*/ 0 w 49"/>
                    <a:gd name="T25" fmla="*/ 3 h 19"/>
                    <a:gd name="T26" fmla="*/ 0 w 49"/>
                    <a:gd name="T27" fmla="*/ 2 h 19"/>
                    <a:gd name="T28" fmla="*/ 1 w 49"/>
                    <a:gd name="T29" fmla="*/ 1 h 19"/>
                    <a:gd name="T30" fmla="*/ 3 w 49"/>
                    <a:gd name="T31" fmla="*/ 0 h 19"/>
                    <a:gd name="T32" fmla="*/ 6 w 49"/>
                    <a:gd name="T33" fmla="*/ 0 h 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9"/>
                    <a:gd name="T52" fmla="*/ 0 h 19"/>
                    <a:gd name="T53" fmla="*/ 49 w 49"/>
                    <a:gd name="T54" fmla="*/ 19 h 1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9" h="19">
                      <a:moveTo>
                        <a:pt x="24" y="0"/>
                      </a:moveTo>
                      <a:lnTo>
                        <a:pt x="34" y="0"/>
                      </a:lnTo>
                      <a:lnTo>
                        <a:pt x="42" y="0"/>
                      </a:lnTo>
                      <a:lnTo>
                        <a:pt x="47" y="4"/>
                      </a:lnTo>
                      <a:lnTo>
                        <a:pt x="49" y="7"/>
                      </a:lnTo>
                      <a:lnTo>
                        <a:pt x="47" y="10"/>
                      </a:lnTo>
                      <a:lnTo>
                        <a:pt x="42" y="14"/>
                      </a:lnTo>
                      <a:lnTo>
                        <a:pt x="35" y="17"/>
                      </a:lnTo>
                      <a:lnTo>
                        <a:pt x="25" y="19"/>
                      </a:lnTo>
                      <a:lnTo>
                        <a:pt x="15" y="19"/>
                      </a:lnTo>
                      <a:lnTo>
                        <a:pt x="8" y="17"/>
                      </a:lnTo>
                      <a:lnTo>
                        <a:pt x="2" y="15"/>
                      </a:lnTo>
                      <a:lnTo>
                        <a:pt x="0" y="12"/>
                      </a:lnTo>
                      <a:lnTo>
                        <a:pt x="2" y="9"/>
                      </a:lnTo>
                      <a:lnTo>
                        <a:pt x="7" y="5"/>
                      </a:lnTo>
                      <a:lnTo>
                        <a:pt x="13" y="2"/>
                      </a:lnTo>
                      <a:lnTo>
                        <a:pt x="24" y="0"/>
                      </a:lnTo>
                      <a:close/>
                    </a:path>
                  </a:pathLst>
                </a:custGeom>
                <a:solidFill>
                  <a:srgbClr val="5B6670"/>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169" name="Freeform 178"/>
                <p:cNvSpPr>
                  <a:spLocks/>
                </p:cNvSpPr>
                <p:nvPr/>
              </p:nvSpPr>
              <p:spPr bwMode="auto">
                <a:xfrm>
                  <a:off x="2671" y="2053"/>
                  <a:ext cx="25" cy="10"/>
                </a:xfrm>
                <a:custGeom>
                  <a:avLst/>
                  <a:gdLst>
                    <a:gd name="T0" fmla="*/ 6 w 49"/>
                    <a:gd name="T1" fmla="*/ 0 h 18"/>
                    <a:gd name="T2" fmla="*/ 9 w 49"/>
                    <a:gd name="T3" fmla="*/ 0 h 18"/>
                    <a:gd name="T4" fmla="*/ 11 w 49"/>
                    <a:gd name="T5" fmla="*/ 0 h 18"/>
                    <a:gd name="T6" fmla="*/ 12 w 49"/>
                    <a:gd name="T7" fmla="*/ 1 h 18"/>
                    <a:gd name="T8" fmla="*/ 13 w 49"/>
                    <a:gd name="T9" fmla="*/ 1 h 18"/>
                    <a:gd name="T10" fmla="*/ 12 w 49"/>
                    <a:gd name="T11" fmla="*/ 2 h 18"/>
                    <a:gd name="T12" fmla="*/ 11 w 49"/>
                    <a:gd name="T13" fmla="*/ 3 h 18"/>
                    <a:gd name="T14" fmla="*/ 9 w 49"/>
                    <a:gd name="T15" fmla="*/ 5 h 18"/>
                    <a:gd name="T16" fmla="*/ 7 w 49"/>
                    <a:gd name="T17" fmla="*/ 5 h 18"/>
                    <a:gd name="T18" fmla="*/ 4 w 49"/>
                    <a:gd name="T19" fmla="*/ 5 h 18"/>
                    <a:gd name="T20" fmla="*/ 3 w 49"/>
                    <a:gd name="T21" fmla="*/ 5 h 18"/>
                    <a:gd name="T22" fmla="*/ 1 w 49"/>
                    <a:gd name="T23" fmla="*/ 3 h 18"/>
                    <a:gd name="T24" fmla="*/ 0 w 49"/>
                    <a:gd name="T25" fmla="*/ 3 h 18"/>
                    <a:gd name="T26" fmla="*/ 1 w 49"/>
                    <a:gd name="T27" fmla="*/ 2 h 18"/>
                    <a:gd name="T28" fmla="*/ 2 w 49"/>
                    <a:gd name="T29" fmla="*/ 1 h 18"/>
                    <a:gd name="T30" fmla="*/ 4 w 49"/>
                    <a:gd name="T31" fmla="*/ 1 h 18"/>
                    <a:gd name="T32" fmla="*/ 6 w 49"/>
                    <a:gd name="T33" fmla="*/ 0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9"/>
                    <a:gd name="T52" fmla="*/ 0 h 18"/>
                    <a:gd name="T53" fmla="*/ 49 w 49"/>
                    <a:gd name="T54" fmla="*/ 18 h 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9" h="18">
                      <a:moveTo>
                        <a:pt x="24" y="0"/>
                      </a:moveTo>
                      <a:lnTo>
                        <a:pt x="34" y="0"/>
                      </a:lnTo>
                      <a:lnTo>
                        <a:pt x="42" y="0"/>
                      </a:lnTo>
                      <a:lnTo>
                        <a:pt x="47" y="3"/>
                      </a:lnTo>
                      <a:lnTo>
                        <a:pt x="49" y="7"/>
                      </a:lnTo>
                      <a:lnTo>
                        <a:pt x="47" y="10"/>
                      </a:lnTo>
                      <a:lnTo>
                        <a:pt x="42" y="13"/>
                      </a:lnTo>
                      <a:lnTo>
                        <a:pt x="36" y="17"/>
                      </a:lnTo>
                      <a:lnTo>
                        <a:pt x="26" y="18"/>
                      </a:lnTo>
                      <a:lnTo>
                        <a:pt x="15" y="18"/>
                      </a:lnTo>
                      <a:lnTo>
                        <a:pt x="9" y="17"/>
                      </a:lnTo>
                      <a:lnTo>
                        <a:pt x="4" y="15"/>
                      </a:lnTo>
                      <a:lnTo>
                        <a:pt x="0" y="12"/>
                      </a:lnTo>
                      <a:lnTo>
                        <a:pt x="2" y="8"/>
                      </a:lnTo>
                      <a:lnTo>
                        <a:pt x="7" y="5"/>
                      </a:lnTo>
                      <a:lnTo>
                        <a:pt x="14" y="2"/>
                      </a:lnTo>
                      <a:lnTo>
                        <a:pt x="24" y="0"/>
                      </a:lnTo>
                      <a:close/>
                    </a:path>
                  </a:pathLst>
                </a:custGeom>
                <a:solidFill>
                  <a:srgbClr val="5B6670"/>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170" name="Freeform 179"/>
                <p:cNvSpPr>
                  <a:spLocks/>
                </p:cNvSpPr>
                <p:nvPr/>
              </p:nvSpPr>
              <p:spPr bwMode="auto">
                <a:xfrm>
                  <a:off x="2582" y="2062"/>
                  <a:ext cx="17" cy="6"/>
                </a:xfrm>
                <a:custGeom>
                  <a:avLst/>
                  <a:gdLst>
                    <a:gd name="T0" fmla="*/ 5 w 33"/>
                    <a:gd name="T1" fmla="*/ 0 h 14"/>
                    <a:gd name="T2" fmla="*/ 6 w 33"/>
                    <a:gd name="T3" fmla="*/ 0 h 14"/>
                    <a:gd name="T4" fmla="*/ 7 w 33"/>
                    <a:gd name="T5" fmla="*/ 0 h 14"/>
                    <a:gd name="T6" fmla="*/ 8 w 33"/>
                    <a:gd name="T7" fmla="*/ 1 h 14"/>
                    <a:gd name="T8" fmla="*/ 9 w 33"/>
                    <a:gd name="T9" fmla="*/ 2 h 14"/>
                    <a:gd name="T10" fmla="*/ 9 w 33"/>
                    <a:gd name="T11" fmla="*/ 2 h 14"/>
                    <a:gd name="T12" fmla="*/ 8 w 33"/>
                    <a:gd name="T13" fmla="*/ 3 h 14"/>
                    <a:gd name="T14" fmla="*/ 6 w 33"/>
                    <a:gd name="T15" fmla="*/ 3 h 14"/>
                    <a:gd name="T16" fmla="*/ 5 w 33"/>
                    <a:gd name="T17" fmla="*/ 4 h 14"/>
                    <a:gd name="T18" fmla="*/ 3 w 33"/>
                    <a:gd name="T19" fmla="*/ 4 h 14"/>
                    <a:gd name="T20" fmla="*/ 2 w 33"/>
                    <a:gd name="T21" fmla="*/ 3 h 14"/>
                    <a:gd name="T22" fmla="*/ 1 w 33"/>
                    <a:gd name="T23" fmla="*/ 3 h 14"/>
                    <a:gd name="T24" fmla="*/ 0 w 33"/>
                    <a:gd name="T25" fmla="*/ 3 h 14"/>
                    <a:gd name="T26" fmla="*/ 0 w 33"/>
                    <a:gd name="T27" fmla="*/ 2 h 14"/>
                    <a:gd name="T28" fmla="*/ 1 w 33"/>
                    <a:gd name="T29" fmla="*/ 1 h 14"/>
                    <a:gd name="T30" fmla="*/ 3 w 33"/>
                    <a:gd name="T31" fmla="*/ 0 h 14"/>
                    <a:gd name="T32" fmla="*/ 5 w 33"/>
                    <a:gd name="T33" fmla="*/ 0 h 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3"/>
                    <a:gd name="T52" fmla="*/ 0 h 14"/>
                    <a:gd name="T53" fmla="*/ 33 w 33"/>
                    <a:gd name="T54" fmla="*/ 14 h 1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3" h="14">
                      <a:moveTo>
                        <a:pt x="17" y="0"/>
                      </a:moveTo>
                      <a:lnTo>
                        <a:pt x="23" y="0"/>
                      </a:lnTo>
                      <a:lnTo>
                        <a:pt x="28" y="0"/>
                      </a:lnTo>
                      <a:lnTo>
                        <a:pt x="32" y="4"/>
                      </a:lnTo>
                      <a:lnTo>
                        <a:pt x="33" y="5"/>
                      </a:lnTo>
                      <a:lnTo>
                        <a:pt x="33" y="7"/>
                      </a:lnTo>
                      <a:lnTo>
                        <a:pt x="30" y="11"/>
                      </a:lnTo>
                      <a:lnTo>
                        <a:pt x="23" y="12"/>
                      </a:lnTo>
                      <a:lnTo>
                        <a:pt x="17" y="14"/>
                      </a:lnTo>
                      <a:lnTo>
                        <a:pt x="10" y="14"/>
                      </a:lnTo>
                      <a:lnTo>
                        <a:pt x="5" y="12"/>
                      </a:lnTo>
                      <a:lnTo>
                        <a:pt x="1" y="11"/>
                      </a:lnTo>
                      <a:lnTo>
                        <a:pt x="0" y="9"/>
                      </a:lnTo>
                      <a:lnTo>
                        <a:pt x="0" y="5"/>
                      </a:lnTo>
                      <a:lnTo>
                        <a:pt x="3" y="4"/>
                      </a:lnTo>
                      <a:lnTo>
                        <a:pt x="10" y="0"/>
                      </a:lnTo>
                      <a:lnTo>
                        <a:pt x="17" y="0"/>
                      </a:lnTo>
                      <a:close/>
                    </a:path>
                  </a:pathLst>
                </a:custGeom>
                <a:solidFill>
                  <a:srgbClr val="63F442"/>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171" name="Freeform 180"/>
                <p:cNvSpPr>
                  <a:spLocks/>
                </p:cNvSpPr>
                <p:nvPr/>
              </p:nvSpPr>
              <p:spPr bwMode="auto">
                <a:xfrm>
                  <a:off x="2627" y="2055"/>
                  <a:ext cx="18" cy="7"/>
                </a:xfrm>
                <a:custGeom>
                  <a:avLst/>
                  <a:gdLst>
                    <a:gd name="T0" fmla="*/ 5 w 35"/>
                    <a:gd name="T1" fmla="*/ 0 h 13"/>
                    <a:gd name="T2" fmla="*/ 6 w 35"/>
                    <a:gd name="T3" fmla="*/ 0 h 13"/>
                    <a:gd name="T4" fmla="*/ 8 w 35"/>
                    <a:gd name="T5" fmla="*/ 1 h 13"/>
                    <a:gd name="T6" fmla="*/ 9 w 35"/>
                    <a:gd name="T7" fmla="*/ 1 h 13"/>
                    <a:gd name="T8" fmla="*/ 9 w 35"/>
                    <a:gd name="T9" fmla="*/ 2 h 13"/>
                    <a:gd name="T10" fmla="*/ 9 w 35"/>
                    <a:gd name="T11" fmla="*/ 2 h 13"/>
                    <a:gd name="T12" fmla="*/ 8 w 35"/>
                    <a:gd name="T13" fmla="*/ 3 h 13"/>
                    <a:gd name="T14" fmla="*/ 7 w 35"/>
                    <a:gd name="T15" fmla="*/ 4 h 13"/>
                    <a:gd name="T16" fmla="*/ 5 w 35"/>
                    <a:gd name="T17" fmla="*/ 4 h 13"/>
                    <a:gd name="T18" fmla="*/ 3 w 35"/>
                    <a:gd name="T19" fmla="*/ 4 h 13"/>
                    <a:gd name="T20" fmla="*/ 2 w 35"/>
                    <a:gd name="T21" fmla="*/ 4 h 13"/>
                    <a:gd name="T22" fmla="*/ 1 w 35"/>
                    <a:gd name="T23" fmla="*/ 3 h 13"/>
                    <a:gd name="T24" fmla="*/ 0 w 35"/>
                    <a:gd name="T25" fmla="*/ 2 h 13"/>
                    <a:gd name="T26" fmla="*/ 1 w 35"/>
                    <a:gd name="T27" fmla="*/ 2 h 13"/>
                    <a:gd name="T28" fmla="*/ 2 w 35"/>
                    <a:gd name="T29" fmla="*/ 1 h 13"/>
                    <a:gd name="T30" fmla="*/ 3 w 35"/>
                    <a:gd name="T31" fmla="*/ 1 h 13"/>
                    <a:gd name="T32" fmla="*/ 5 w 35"/>
                    <a:gd name="T33" fmla="*/ 0 h 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5"/>
                    <a:gd name="T52" fmla="*/ 0 h 13"/>
                    <a:gd name="T53" fmla="*/ 35 w 35"/>
                    <a:gd name="T54" fmla="*/ 13 h 1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5" h="13">
                      <a:moveTo>
                        <a:pt x="17" y="0"/>
                      </a:moveTo>
                      <a:lnTo>
                        <a:pt x="23" y="0"/>
                      </a:lnTo>
                      <a:lnTo>
                        <a:pt x="30" y="2"/>
                      </a:lnTo>
                      <a:lnTo>
                        <a:pt x="33" y="3"/>
                      </a:lnTo>
                      <a:lnTo>
                        <a:pt x="35" y="5"/>
                      </a:lnTo>
                      <a:lnTo>
                        <a:pt x="33" y="8"/>
                      </a:lnTo>
                      <a:lnTo>
                        <a:pt x="30" y="12"/>
                      </a:lnTo>
                      <a:lnTo>
                        <a:pt x="25" y="13"/>
                      </a:lnTo>
                      <a:lnTo>
                        <a:pt x="18" y="13"/>
                      </a:lnTo>
                      <a:lnTo>
                        <a:pt x="12" y="13"/>
                      </a:lnTo>
                      <a:lnTo>
                        <a:pt x="5" y="13"/>
                      </a:lnTo>
                      <a:lnTo>
                        <a:pt x="1" y="12"/>
                      </a:lnTo>
                      <a:lnTo>
                        <a:pt x="0" y="8"/>
                      </a:lnTo>
                      <a:lnTo>
                        <a:pt x="1" y="7"/>
                      </a:lnTo>
                      <a:lnTo>
                        <a:pt x="5" y="3"/>
                      </a:lnTo>
                      <a:lnTo>
                        <a:pt x="10" y="2"/>
                      </a:lnTo>
                      <a:lnTo>
                        <a:pt x="17" y="0"/>
                      </a:lnTo>
                      <a:close/>
                    </a:path>
                  </a:pathLst>
                </a:custGeom>
                <a:solidFill>
                  <a:srgbClr val="FF3A3A"/>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172" name="Freeform 181"/>
                <p:cNvSpPr>
                  <a:spLocks/>
                </p:cNvSpPr>
                <p:nvPr/>
              </p:nvSpPr>
              <p:spPr bwMode="auto">
                <a:xfrm>
                  <a:off x="2675" y="2055"/>
                  <a:ext cx="18" cy="6"/>
                </a:xfrm>
                <a:custGeom>
                  <a:avLst/>
                  <a:gdLst>
                    <a:gd name="T0" fmla="*/ 5 w 35"/>
                    <a:gd name="T1" fmla="*/ 0 h 12"/>
                    <a:gd name="T2" fmla="*/ 6 w 35"/>
                    <a:gd name="T3" fmla="*/ 0 h 12"/>
                    <a:gd name="T4" fmla="*/ 7 w 35"/>
                    <a:gd name="T5" fmla="*/ 0 h 12"/>
                    <a:gd name="T6" fmla="*/ 9 w 35"/>
                    <a:gd name="T7" fmla="*/ 1 h 12"/>
                    <a:gd name="T8" fmla="*/ 9 w 35"/>
                    <a:gd name="T9" fmla="*/ 2 h 12"/>
                    <a:gd name="T10" fmla="*/ 9 w 35"/>
                    <a:gd name="T11" fmla="*/ 2 h 12"/>
                    <a:gd name="T12" fmla="*/ 8 w 35"/>
                    <a:gd name="T13" fmla="*/ 3 h 12"/>
                    <a:gd name="T14" fmla="*/ 7 w 35"/>
                    <a:gd name="T15" fmla="*/ 3 h 12"/>
                    <a:gd name="T16" fmla="*/ 5 w 35"/>
                    <a:gd name="T17" fmla="*/ 3 h 12"/>
                    <a:gd name="T18" fmla="*/ 3 w 35"/>
                    <a:gd name="T19" fmla="*/ 3 h 12"/>
                    <a:gd name="T20" fmla="*/ 2 w 35"/>
                    <a:gd name="T21" fmla="*/ 3 h 12"/>
                    <a:gd name="T22" fmla="*/ 1 w 35"/>
                    <a:gd name="T23" fmla="*/ 3 h 12"/>
                    <a:gd name="T24" fmla="*/ 0 w 35"/>
                    <a:gd name="T25" fmla="*/ 3 h 12"/>
                    <a:gd name="T26" fmla="*/ 1 w 35"/>
                    <a:gd name="T27" fmla="*/ 2 h 12"/>
                    <a:gd name="T28" fmla="*/ 2 w 35"/>
                    <a:gd name="T29" fmla="*/ 1 h 12"/>
                    <a:gd name="T30" fmla="*/ 3 w 35"/>
                    <a:gd name="T31" fmla="*/ 0 h 12"/>
                    <a:gd name="T32" fmla="*/ 5 w 35"/>
                    <a:gd name="T33" fmla="*/ 0 h 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5"/>
                    <a:gd name="T52" fmla="*/ 0 h 12"/>
                    <a:gd name="T53" fmla="*/ 35 w 35"/>
                    <a:gd name="T54" fmla="*/ 12 h 1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5" h="12">
                      <a:moveTo>
                        <a:pt x="17" y="0"/>
                      </a:moveTo>
                      <a:lnTo>
                        <a:pt x="23" y="0"/>
                      </a:lnTo>
                      <a:lnTo>
                        <a:pt x="28" y="0"/>
                      </a:lnTo>
                      <a:lnTo>
                        <a:pt x="33" y="2"/>
                      </a:lnTo>
                      <a:lnTo>
                        <a:pt x="35" y="5"/>
                      </a:lnTo>
                      <a:lnTo>
                        <a:pt x="33" y="7"/>
                      </a:lnTo>
                      <a:lnTo>
                        <a:pt x="30" y="10"/>
                      </a:lnTo>
                      <a:lnTo>
                        <a:pt x="25" y="12"/>
                      </a:lnTo>
                      <a:lnTo>
                        <a:pt x="18" y="12"/>
                      </a:lnTo>
                      <a:lnTo>
                        <a:pt x="12" y="12"/>
                      </a:lnTo>
                      <a:lnTo>
                        <a:pt x="5" y="12"/>
                      </a:lnTo>
                      <a:lnTo>
                        <a:pt x="1" y="10"/>
                      </a:lnTo>
                      <a:lnTo>
                        <a:pt x="0" y="9"/>
                      </a:lnTo>
                      <a:lnTo>
                        <a:pt x="1" y="5"/>
                      </a:lnTo>
                      <a:lnTo>
                        <a:pt x="5" y="2"/>
                      </a:lnTo>
                      <a:lnTo>
                        <a:pt x="10" y="0"/>
                      </a:lnTo>
                      <a:lnTo>
                        <a:pt x="17" y="0"/>
                      </a:lnTo>
                      <a:close/>
                    </a:path>
                  </a:pathLst>
                </a:custGeom>
                <a:solidFill>
                  <a:srgbClr val="FFD63A"/>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173" name="Freeform 182"/>
                <p:cNvSpPr>
                  <a:spLocks/>
                </p:cNvSpPr>
                <p:nvPr/>
              </p:nvSpPr>
              <p:spPr bwMode="auto">
                <a:xfrm>
                  <a:off x="2585" y="2691"/>
                  <a:ext cx="141" cy="48"/>
                </a:xfrm>
                <a:custGeom>
                  <a:avLst/>
                  <a:gdLst>
                    <a:gd name="T0" fmla="*/ 0 w 283"/>
                    <a:gd name="T1" fmla="*/ 0 h 96"/>
                    <a:gd name="T2" fmla="*/ 71 w 283"/>
                    <a:gd name="T3" fmla="*/ 6 h 96"/>
                    <a:gd name="T4" fmla="*/ 71 w 283"/>
                    <a:gd name="T5" fmla="*/ 24 h 96"/>
                    <a:gd name="T6" fmla="*/ 0 w 283"/>
                    <a:gd name="T7" fmla="*/ 14 h 96"/>
                    <a:gd name="T8" fmla="*/ 0 w 283"/>
                    <a:gd name="T9" fmla="*/ 0 h 96"/>
                    <a:gd name="T10" fmla="*/ 0 60000 65536"/>
                    <a:gd name="T11" fmla="*/ 0 60000 65536"/>
                    <a:gd name="T12" fmla="*/ 0 60000 65536"/>
                    <a:gd name="T13" fmla="*/ 0 60000 65536"/>
                    <a:gd name="T14" fmla="*/ 0 60000 65536"/>
                    <a:gd name="T15" fmla="*/ 0 w 283"/>
                    <a:gd name="T16" fmla="*/ 0 h 96"/>
                    <a:gd name="T17" fmla="*/ 283 w 283"/>
                    <a:gd name="T18" fmla="*/ 96 h 96"/>
                  </a:gdLst>
                  <a:ahLst/>
                  <a:cxnLst>
                    <a:cxn ang="T10">
                      <a:pos x="T0" y="T1"/>
                    </a:cxn>
                    <a:cxn ang="T11">
                      <a:pos x="T2" y="T3"/>
                    </a:cxn>
                    <a:cxn ang="T12">
                      <a:pos x="T4" y="T5"/>
                    </a:cxn>
                    <a:cxn ang="T13">
                      <a:pos x="T6" y="T7"/>
                    </a:cxn>
                    <a:cxn ang="T14">
                      <a:pos x="T8" y="T9"/>
                    </a:cxn>
                  </a:cxnLst>
                  <a:rect l="T15" t="T16" r="T17" b="T18"/>
                  <a:pathLst>
                    <a:path w="283" h="96">
                      <a:moveTo>
                        <a:pt x="0" y="0"/>
                      </a:moveTo>
                      <a:lnTo>
                        <a:pt x="283" y="27"/>
                      </a:lnTo>
                      <a:lnTo>
                        <a:pt x="283" y="96"/>
                      </a:lnTo>
                      <a:lnTo>
                        <a:pt x="0" y="56"/>
                      </a:lnTo>
                      <a:lnTo>
                        <a:pt x="0" y="0"/>
                      </a:lnTo>
                      <a:close/>
                    </a:path>
                  </a:pathLst>
                </a:custGeom>
                <a:solidFill>
                  <a:srgbClr val="967044"/>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174" name="Freeform 183"/>
                <p:cNvSpPr>
                  <a:spLocks/>
                </p:cNvSpPr>
                <p:nvPr/>
              </p:nvSpPr>
              <p:spPr bwMode="auto">
                <a:xfrm>
                  <a:off x="3272" y="1906"/>
                  <a:ext cx="50" cy="564"/>
                </a:xfrm>
                <a:custGeom>
                  <a:avLst/>
                  <a:gdLst>
                    <a:gd name="T0" fmla="*/ 0 w 96"/>
                    <a:gd name="T1" fmla="*/ 280 h 1126"/>
                    <a:gd name="T2" fmla="*/ 24 w 96"/>
                    <a:gd name="T3" fmla="*/ 283 h 1126"/>
                    <a:gd name="T4" fmla="*/ 6 w 96"/>
                    <a:gd name="T5" fmla="*/ 275 h 1126"/>
                    <a:gd name="T6" fmla="*/ 6 w 96"/>
                    <a:gd name="T7" fmla="*/ 206 h 1126"/>
                    <a:gd name="T8" fmla="*/ 7 w 96"/>
                    <a:gd name="T9" fmla="*/ 137 h 1126"/>
                    <a:gd name="T10" fmla="*/ 10 w 96"/>
                    <a:gd name="T11" fmla="*/ 68 h 1126"/>
                    <a:gd name="T12" fmla="*/ 13 w 96"/>
                    <a:gd name="T13" fmla="*/ 0 h 1126"/>
                    <a:gd name="T14" fmla="*/ 3 w 96"/>
                    <a:gd name="T15" fmla="*/ 8 h 1126"/>
                    <a:gd name="T16" fmla="*/ 3 w 96"/>
                    <a:gd name="T17" fmla="*/ 76 h 1126"/>
                    <a:gd name="T18" fmla="*/ 2 w 96"/>
                    <a:gd name="T19" fmla="*/ 144 h 1126"/>
                    <a:gd name="T20" fmla="*/ 0 w 96"/>
                    <a:gd name="T21" fmla="*/ 212 h 1126"/>
                    <a:gd name="T22" fmla="*/ 0 w 96"/>
                    <a:gd name="T23" fmla="*/ 280 h 112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6"/>
                    <a:gd name="T37" fmla="*/ 0 h 1126"/>
                    <a:gd name="T38" fmla="*/ 96 w 96"/>
                    <a:gd name="T39" fmla="*/ 1126 h 112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6" h="1126">
                      <a:moveTo>
                        <a:pt x="0" y="1118"/>
                      </a:moveTo>
                      <a:lnTo>
                        <a:pt x="96" y="1126"/>
                      </a:lnTo>
                      <a:lnTo>
                        <a:pt x="22" y="1096"/>
                      </a:lnTo>
                      <a:lnTo>
                        <a:pt x="24" y="823"/>
                      </a:lnTo>
                      <a:lnTo>
                        <a:pt x="30" y="547"/>
                      </a:lnTo>
                      <a:lnTo>
                        <a:pt x="39" y="271"/>
                      </a:lnTo>
                      <a:lnTo>
                        <a:pt x="52" y="0"/>
                      </a:lnTo>
                      <a:lnTo>
                        <a:pt x="14" y="30"/>
                      </a:lnTo>
                      <a:lnTo>
                        <a:pt x="12" y="301"/>
                      </a:lnTo>
                      <a:lnTo>
                        <a:pt x="7" y="574"/>
                      </a:lnTo>
                      <a:lnTo>
                        <a:pt x="0" y="847"/>
                      </a:lnTo>
                      <a:lnTo>
                        <a:pt x="0" y="1118"/>
                      </a:lnTo>
                      <a:close/>
                    </a:path>
                  </a:pathLst>
                </a:custGeom>
                <a:solidFill>
                  <a:srgbClr val="E0D1B5"/>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175" name="Freeform 184"/>
                <p:cNvSpPr>
                  <a:spLocks/>
                </p:cNvSpPr>
                <p:nvPr/>
              </p:nvSpPr>
              <p:spPr bwMode="auto">
                <a:xfrm>
                  <a:off x="3361" y="2493"/>
                  <a:ext cx="233" cy="363"/>
                </a:xfrm>
                <a:custGeom>
                  <a:avLst/>
                  <a:gdLst>
                    <a:gd name="T0" fmla="*/ 15 w 466"/>
                    <a:gd name="T1" fmla="*/ 3 h 726"/>
                    <a:gd name="T2" fmla="*/ 58 w 466"/>
                    <a:gd name="T3" fmla="*/ 0 h 726"/>
                    <a:gd name="T4" fmla="*/ 102 w 466"/>
                    <a:gd name="T5" fmla="*/ 5 h 726"/>
                    <a:gd name="T6" fmla="*/ 107 w 466"/>
                    <a:gd name="T7" fmla="*/ 27 h 726"/>
                    <a:gd name="T8" fmla="*/ 111 w 466"/>
                    <a:gd name="T9" fmla="*/ 47 h 726"/>
                    <a:gd name="T10" fmla="*/ 114 w 466"/>
                    <a:gd name="T11" fmla="*/ 67 h 726"/>
                    <a:gd name="T12" fmla="*/ 115 w 466"/>
                    <a:gd name="T13" fmla="*/ 86 h 726"/>
                    <a:gd name="T14" fmla="*/ 116 w 466"/>
                    <a:gd name="T15" fmla="*/ 105 h 726"/>
                    <a:gd name="T16" fmla="*/ 117 w 466"/>
                    <a:gd name="T17" fmla="*/ 124 h 726"/>
                    <a:gd name="T18" fmla="*/ 117 w 466"/>
                    <a:gd name="T19" fmla="*/ 146 h 726"/>
                    <a:gd name="T20" fmla="*/ 117 w 466"/>
                    <a:gd name="T21" fmla="*/ 168 h 726"/>
                    <a:gd name="T22" fmla="*/ 68 w 466"/>
                    <a:gd name="T23" fmla="*/ 182 h 726"/>
                    <a:gd name="T24" fmla="*/ 0 w 466"/>
                    <a:gd name="T25" fmla="*/ 171 h 726"/>
                    <a:gd name="T26" fmla="*/ 0 w 466"/>
                    <a:gd name="T27" fmla="*/ 121 h 726"/>
                    <a:gd name="T28" fmla="*/ 7 w 466"/>
                    <a:gd name="T29" fmla="*/ 41 h 726"/>
                    <a:gd name="T30" fmla="*/ 15 w 466"/>
                    <a:gd name="T31" fmla="*/ 3 h 72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66"/>
                    <a:gd name="T49" fmla="*/ 0 h 726"/>
                    <a:gd name="T50" fmla="*/ 466 w 466"/>
                    <a:gd name="T51" fmla="*/ 726 h 72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66" h="726">
                      <a:moveTo>
                        <a:pt x="59" y="9"/>
                      </a:moveTo>
                      <a:lnTo>
                        <a:pt x="229" y="0"/>
                      </a:lnTo>
                      <a:lnTo>
                        <a:pt x="407" y="19"/>
                      </a:lnTo>
                      <a:lnTo>
                        <a:pt x="427" y="108"/>
                      </a:lnTo>
                      <a:lnTo>
                        <a:pt x="443" y="191"/>
                      </a:lnTo>
                      <a:lnTo>
                        <a:pt x="453" y="268"/>
                      </a:lnTo>
                      <a:lnTo>
                        <a:pt x="459" y="344"/>
                      </a:lnTo>
                      <a:lnTo>
                        <a:pt x="463" y="421"/>
                      </a:lnTo>
                      <a:lnTo>
                        <a:pt x="466" y="499"/>
                      </a:lnTo>
                      <a:lnTo>
                        <a:pt x="466" y="581"/>
                      </a:lnTo>
                      <a:lnTo>
                        <a:pt x="466" y="670"/>
                      </a:lnTo>
                      <a:lnTo>
                        <a:pt x="269" y="726"/>
                      </a:lnTo>
                      <a:lnTo>
                        <a:pt x="0" y="682"/>
                      </a:lnTo>
                      <a:lnTo>
                        <a:pt x="0" y="487"/>
                      </a:lnTo>
                      <a:lnTo>
                        <a:pt x="25" y="164"/>
                      </a:lnTo>
                      <a:lnTo>
                        <a:pt x="59" y="9"/>
                      </a:lnTo>
                      <a:close/>
                    </a:path>
                  </a:pathLst>
                </a:custGeom>
                <a:solidFill>
                  <a:srgbClr val="33353A"/>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176" name="Freeform 185"/>
                <p:cNvSpPr>
                  <a:spLocks/>
                </p:cNvSpPr>
                <p:nvPr/>
              </p:nvSpPr>
              <p:spPr bwMode="auto">
                <a:xfrm>
                  <a:off x="3360" y="2531"/>
                  <a:ext cx="141" cy="283"/>
                </a:xfrm>
                <a:custGeom>
                  <a:avLst/>
                  <a:gdLst>
                    <a:gd name="T0" fmla="*/ 10 w 283"/>
                    <a:gd name="T1" fmla="*/ 1 h 566"/>
                    <a:gd name="T2" fmla="*/ 36 w 283"/>
                    <a:gd name="T3" fmla="*/ 0 h 566"/>
                    <a:gd name="T4" fmla="*/ 68 w 283"/>
                    <a:gd name="T5" fmla="*/ 2 h 566"/>
                    <a:gd name="T6" fmla="*/ 70 w 283"/>
                    <a:gd name="T7" fmla="*/ 37 h 566"/>
                    <a:gd name="T8" fmla="*/ 70 w 283"/>
                    <a:gd name="T9" fmla="*/ 73 h 566"/>
                    <a:gd name="T10" fmla="*/ 70 w 283"/>
                    <a:gd name="T11" fmla="*/ 109 h 566"/>
                    <a:gd name="T12" fmla="*/ 68 w 283"/>
                    <a:gd name="T13" fmla="*/ 142 h 566"/>
                    <a:gd name="T14" fmla="*/ 64 w 283"/>
                    <a:gd name="T15" fmla="*/ 142 h 566"/>
                    <a:gd name="T16" fmla="*/ 59 w 283"/>
                    <a:gd name="T17" fmla="*/ 142 h 566"/>
                    <a:gd name="T18" fmla="*/ 55 w 283"/>
                    <a:gd name="T19" fmla="*/ 142 h 566"/>
                    <a:gd name="T20" fmla="*/ 50 w 283"/>
                    <a:gd name="T21" fmla="*/ 142 h 566"/>
                    <a:gd name="T22" fmla="*/ 46 w 283"/>
                    <a:gd name="T23" fmla="*/ 141 h 566"/>
                    <a:gd name="T24" fmla="*/ 41 w 283"/>
                    <a:gd name="T25" fmla="*/ 141 h 566"/>
                    <a:gd name="T26" fmla="*/ 37 w 283"/>
                    <a:gd name="T27" fmla="*/ 141 h 566"/>
                    <a:gd name="T28" fmla="*/ 32 w 283"/>
                    <a:gd name="T29" fmla="*/ 141 h 566"/>
                    <a:gd name="T30" fmla="*/ 28 w 283"/>
                    <a:gd name="T31" fmla="*/ 140 h 566"/>
                    <a:gd name="T32" fmla="*/ 24 w 283"/>
                    <a:gd name="T33" fmla="*/ 140 h 566"/>
                    <a:gd name="T34" fmla="*/ 20 w 283"/>
                    <a:gd name="T35" fmla="*/ 139 h 566"/>
                    <a:gd name="T36" fmla="*/ 16 w 283"/>
                    <a:gd name="T37" fmla="*/ 138 h 566"/>
                    <a:gd name="T38" fmla="*/ 11 w 283"/>
                    <a:gd name="T39" fmla="*/ 138 h 566"/>
                    <a:gd name="T40" fmla="*/ 7 w 283"/>
                    <a:gd name="T41" fmla="*/ 138 h 566"/>
                    <a:gd name="T42" fmla="*/ 3 w 283"/>
                    <a:gd name="T43" fmla="*/ 137 h 566"/>
                    <a:gd name="T44" fmla="*/ 0 w 283"/>
                    <a:gd name="T45" fmla="*/ 137 h 566"/>
                    <a:gd name="T46" fmla="*/ 0 w 283"/>
                    <a:gd name="T47" fmla="*/ 100 h 566"/>
                    <a:gd name="T48" fmla="*/ 0 w 283"/>
                    <a:gd name="T49" fmla="*/ 69 h 566"/>
                    <a:gd name="T50" fmla="*/ 3 w 283"/>
                    <a:gd name="T51" fmla="*/ 37 h 566"/>
                    <a:gd name="T52" fmla="*/ 10 w 283"/>
                    <a:gd name="T53" fmla="*/ 1 h 56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83"/>
                    <a:gd name="T82" fmla="*/ 0 h 566"/>
                    <a:gd name="T83" fmla="*/ 283 w 283"/>
                    <a:gd name="T84" fmla="*/ 566 h 56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83" h="566">
                      <a:moveTo>
                        <a:pt x="40" y="7"/>
                      </a:moveTo>
                      <a:lnTo>
                        <a:pt x="145" y="0"/>
                      </a:lnTo>
                      <a:lnTo>
                        <a:pt x="273" y="10"/>
                      </a:lnTo>
                      <a:lnTo>
                        <a:pt x="281" y="150"/>
                      </a:lnTo>
                      <a:lnTo>
                        <a:pt x="283" y="295"/>
                      </a:lnTo>
                      <a:lnTo>
                        <a:pt x="281" y="436"/>
                      </a:lnTo>
                      <a:lnTo>
                        <a:pt x="273" y="566"/>
                      </a:lnTo>
                      <a:lnTo>
                        <a:pt x="256" y="566"/>
                      </a:lnTo>
                      <a:lnTo>
                        <a:pt x="237" y="566"/>
                      </a:lnTo>
                      <a:lnTo>
                        <a:pt x="221" y="566"/>
                      </a:lnTo>
                      <a:lnTo>
                        <a:pt x="202" y="566"/>
                      </a:lnTo>
                      <a:lnTo>
                        <a:pt x="185" y="564"/>
                      </a:lnTo>
                      <a:lnTo>
                        <a:pt x="167" y="562"/>
                      </a:lnTo>
                      <a:lnTo>
                        <a:pt x="150" y="562"/>
                      </a:lnTo>
                      <a:lnTo>
                        <a:pt x="131" y="561"/>
                      </a:lnTo>
                      <a:lnTo>
                        <a:pt x="115" y="559"/>
                      </a:lnTo>
                      <a:lnTo>
                        <a:pt x="98" y="557"/>
                      </a:lnTo>
                      <a:lnTo>
                        <a:pt x="81" y="554"/>
                      </a:lnTo>
                      <a:lnTo>
                        <a:pt x="64" y="552"/>
                      </a:lnTo>
                      <a:lnTo>
                        <a:pt x="47" y="551"/>
                      </a:lnTo>
                      <a:lnTo>
                        <a:pt x="30" y="549"/>
                      </a:lnTo>
                      <a:lnTo>
                        <a:pt x="15" y="547"/>
                      </a:lnTo>
                      <a:lnTo>
                        <a:pt x="0" y="546"/>
                      </a:lnTo>
                      <a:lnTo>
                        <a:pt x="0" y="403"/>
                      </a:lnTo>
                      <a:lnTo>
                        <a:pt x="3" y="276"/>
                      </a:lnTo>
                      <a:lnTo>
                        <a:pt x="15" y="148"/>
                      </a:lnTo>
                      <a:lnTo>
                        <a:pt x="40" y="7"/>
                      </a:lnTo>
                      <a:close/>
                    </a:path>
                  </a:pathLst>
                </a:custGeom>
                <a:solidFill>
                  <a:srgbClr val="967044"/>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177" name="Freeform 186"/>
                <p:cNvSpPr>
                  <a:spLocks/>
                </p:cNvSpPr>
                <p:nvPr/>
              </p:nvSpPr>
              <p:spPr bwMode="auto">
                <a:xfrm>
                  <a:off x="3362" y="2531"/>
                  <a:ext cx="135" cy="266"/>
                </a:xfrm>
                <a:custGeom>
                  <a:avLst/>
                  <a:gdLst>
                    <a:gd name="T0" fmla="*/ 9 w 272"/>
                    <a:gd name="T1" fmla="*/ 1 h 532"/>
                    <a:gd name="T2" fmla="*/ 13 w 272"/>
                    <a:gd name="T3" fmla="*/ 1 h 532"/>
                    <a:gd name="T4" fmla="*/ 16 w 272"/>
                    <a:gd name="T5" fmla="*/ 1 h 532"/>
                    <a:gd name="T6" fmla="*/ 19 w 272"/>
                    <a:gd name="T7" fmla="*/ 1 h 532"/>
                    <a:gd name="T8" fmla="*/ 22 w 272"/>
                    <a:gd name="T9" fmla="*/ 1 h 532"/>
                    <a:gd name="T10" fmla="*/ 25 w 272"/>
                    <a:gd name="T11" fmla="*/ 1 h 532"/>
                    <a:gd name="T12" fmla="*/ 28 w 272"/>
                    <a:gd name="T13" fmla="*/ 1 h 532"/>
                    <a:gd name="T14" fmla="*/ 32 w 272"/>
                    <a:gd name="T15" fmla="*/ 0 h 532"/>
                    <a:gd name="T16" fmla="*/ 34 w 272"/>
                    <a:gd name="T17" fmla="*/ 0 h 532"/>
                    <a:gd name="T18" fmla="*/ 38 w 272"/>
                    <a:gd name="T19" fmla="*/ 1 h 532"/>
                    <a:gd name="T20" fmla="*/ 42 w 272"/>
                    <a:gd name="T21" fmla="*/ 1 h 532"/>
                    <a:gd name="T22" fmla="*/ 46 w 272"/>
                    <a:gd name="T23" fmla="*/ 1 h 532"/>
                    <a:gd name="T24" fmla="*/ 50 w 272"/>
                    <a:gd name="T25" fmla="*/ 1 h 532"/>
                    <a:gd name="T26" fmla="*/ 54 w 272"/>
                    <a:gd name="T27" fmla="*/ 1 h 532"/>
                    <a:gd name="T28" fmla="*/ 58 w 272"/>
                    <a:gd name="T29" fmla="*/ 1 h 532"/>
                    <a:gd name="T30" fmla="*/ 61 w 272"/>
                    <a:gd name="T31" fmla="*/ 2 h 532"/>
                    <a:gd name="T32" fmla="*/ 65 w 272"/>
                    <a:gd name="T33" fmla="*/ 2 h 532"/>
                    <a:gd name="T34" fmla="*/ 67 w 272"/>
                    <a:gd name="T35" fmla="*/ 35 h 532"/>
                    <a:gd name="T36" fmla="*/ 67 w 272"/>
                    <a:gd name="T37" fmla="*/ 69 h 532"/>
                    <a:gd name="T38" fmla="*/ 67 w 272"/>
                    <a:gd name="T39" fmla="*/ 102 h 532"/>
                    <a:gd name="T40" fmla="*/ 65 w 272"/>
                    <a:gd name="T41" fmla="*/ 133 h 532"/>
                    <a:gd name="T42" fmla="*/ 57 w 272"/>
                    <a:gd name="T43" fmla="*/ 133 h 532"/>
                    <a:gd name="T44" fmla="*/ 48 w 272"/>
                    <a:gd name="T45" fmla="*/ 133 h 532"/>
                    <a:gd name="T46" fmla="*/ 40 w 272"/>
                    <a:gd name="T47" fmla="*/ 133 h 532"/>
                    <a:gd name="T48" fmla="*/ 32 w 272"/>
                    <a:gd name="T49" fmla="*/ 132 h 532"/>
                    <a:gd name="T50" fmla="*/ 23 w 272"/>
                    <a:gd name="T51" fmla="*/ 131 h 532"/>
                    <a:gd name="T52" fmla="*/ 15 w 272"/>
                    <a:gd name="T53" fmla="*/ 130 h 532"/>
                    <a:gd name="T54" fmla="*/ 7 w 272"/>
                    <a:gd name="T55" fmla="*/ 130 h 532"/>
                    <a:gd name="T56" fmla="*/ 0 w 272"/>
                    <a:gd name="T57" fmla="*/ 129 h 532"/>
                    <a:gd name="T58" fmla="*/ 0 w 272"/>
                    <a:gd name="T59" fmla="*/ 94 h 532"/>
                    <a:gd name="T60" fmla="*/ 1 w 272"/>
                    <a:gd name="T61" fmla="*/ 65 h 532"/>
                    <a:gd name="T62" fmla="*/ 4 w 272"/>
                    <a:gd name="T63" fmla="*/ 35 h 532"/>
                    <a:gd name="T64" fmla="*/ 9 w 272"/>
                    <a:gd name="T65" fmla="*/ 1 h 5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72"/>
                    <a:gd name="T100" fmla="*/ 0 h 532"/>
                    <a:gd name="T101" fmla="*/ 272 w 272"/>
                    <a:gd name="T102" fmla="*/ 532 h 53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72" h="532">
                      <a:moveTo>
                        <a:pt x="39" y="7"/>
                      </a:moveTo>
                      <a:lnTo>
                        <a:pt x="53" y="7"/>
                      </a:lnTo>
                      <a:lnTo>
                        <a:pt x="64" y="5"/>
                      </a:lnTo>
                      <a:lnTo>
                        <a:pt x="78" y="5"/>
                      </a:lnTo>
                      <a:lnTo>
                        <a:pt x="90" y="4"/>
                      </a:lnTo>
                      <a:lnTo>
                        <a:pt x="103" y="2"/>
                      </a:lnTo>
                      <a:lnTo>
                        <a:pt x="115" y="2"/>
                      </a:lnTo>
                      <a:lnTo>
                        <a:pt x="128" y="0"/>
                      </a:lnTo>
                      <a:lnTo>
                        <a:pt x="140" y="0"/>
                      </a:lnTo>
                      <a:lnTo>
                        <a:pt x="155" y="2"/>
                      </a:lnTo>
                      <a:lnTo>
                        <a:pt x="170" y="2"/>
                      </a:lnTo>
                      <a:lnTo>
                        <a:pt x="186" y="4"/>
                      </a:lnTo>
                      <a:lnTo>
                        <a:pt x="202" y="5"/>
                      </a:lnTo>
                      <a:lnTo>
                        <a:pt x="218" y="7"/>
                      </a:lnTo>
                      <a:lnTo>
                        <a:pt x="233" y="7"/>
                      </a:lnTo>
                      <a:lnTo>
                        <a:pt x="248" y="9"/>
                      </a:lnTo>
                      <a:lnTo>
                        <a:pt x="263" y="10"/>
                      </a:lnTo>
                      <a:lnTo>
                        <a:pt x="270" y="142"/>
                      </a:lnTo>
                      <a:lnTo>
                        <a:pt x="272" y="278"/>
                      </a:lnTo>
                      <a:lnTo>
                        <a:pt x="270" y="411"/>
                      </a:lnTo>
                      <a:lnTo>
                        <a:pt x="263" y="532"/>
                      </a:lnTo>
                      <a:lnTo>
                        <a:pt x="229" y="532"/>
                      </a:lnTo>
                      <a:lnTo>
                        <a:pt x="196" y="530"/>
                      </a:lnTo>
                      <a:lnTo>
                        <a:pt x="162" y="529"/>
                      </a:lnTo>
                      <a:lnTo>
                        <a:pt x="128" y="525"/>
                      </a:lnTo>
                      <a:lnTo>
                        <a:pt x="95" y="524"/>
                      </a:lnTo>
                      <a:lnTo>
                        <a:pt x="63" y="520"/>
                      </a:lnTo>
                      <a:lnTo>
                        <a:pt x="31" y="517"/>
                      </a:lnTo>
                      <a:lnTo>
                        <a:pt x="0" y="514"/>
                      </a:lnTo>
                      <a:lnTo>
                        <a:pt x="0" y="379"/>
                      </a:lnTo>
                      <a:lnTo>
                        <a:pt x="4" y="259"/>
                      </a:lnTo>
                      <a:lnTo>
                        <a:pt x="16" y="140"/>
                      </a:lnTo>
                      <a:lnTo>
                        <a:pt x="39" y="7"/>
                      </a:lnTo>
                      <a:close/>
                    </a:path>
                  </a:pathLst>
                </a:custGeom>
                <a:solidFill>
                  <a:srgbClr val="9B774F"/>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178" name="Freeform 187"/>
                <p:cNvSpPr>
                  <a:spLocks/>
                </p:cNvSpPr>
                <p:nvPr/>
              </p:nvSpPr>
              <p:spPr bwMode="auto">
                <a:xfrm>
                  <a:off x="3362" y="2531"/>
                  <a:ext cx="131" cy="248"/>
                </a:xfrm>
                <a:custGeom>
                  <a:avLst/>
                  <a:gdLst>
                    <a:gd name="T0" fmla="*/ 10 w 261"/>
                    <a:gd name="T1" fmla="*/ 1 h 497"/>
                    <a:gd name="T2" fmla="*/ 13 w 261"/>
                    <a:gd name="T3" fmla="*/ 1 h 497"/>
                    <a:gd name="T4" fmla="*/ 16 w 261"/>
                    <a:gd name="T5" fmla="*/ 1 h 497"/>
                    <a:gd name="T6" fmla="*/ 19 w 261"/>
                    <a:gd name="T7" fmla="*/ 1 h 497"/>
                    <a:gd name="T8" fmla="*/ 22 w 261"/>
                    <a:gd name="T9" fmla="*/ 1 h 497"/>
                    <a:gd name="T10" fmla="*/ 25 w 261"/>
                    <a:gd name="T11" fmla="*/ 0 h 497"/>
                    <a:gd name="T12" fmla="*/ 28 w 261"/>
                    <a:gd name="T13" fmla="*/ 0 h 497"/>
                    <a:gd name="T14" fmla="*/ 31 w 261"/>
                    <a:gd name="T15" fmla="*/ 0 h 497"/>
                    <a:gd name="T16" fmla="*/ 34 w 261"/>
                    <a:gd name="T17" fmla="*/ 0 h 497"/>
                    <a:gd name="T18" fmla="*/ 38 w 261"/>
                    <a:gd name="T19" fmla="*/ 0 h 497"/>
                    <a:gd name="T20" fmla="*/ 41 w 261"/>
                    <a:gd name="T21" fmla="*/ 0 h 497"/>
                    <a:gd name="T22" fmla="*/ 45 w 261"/>
                    <a:gd name="T23" fmla="*/ 1 h 497"/>
                    <a:gd name="T24" fmla="*/ 49 w 261"/>
                    <a:gd name="T25" fmla="*/ 1 h 497"/>
                    <a:gd name="T26" fmla="*/ 53 w 261"/>
                    <a:gd name="T27" fmla="*/ 1 h 497"/>
                    <a:gd name="T28" fmla="*/ 56 w 261"/>
                    <a:gd name="T29" fmla="*/ 1 h 497"/>
                    <a:gd name="T30" fmla="*/ 60 w 261"/>
                    <a:gd name="T31" fmla="*/ 2 h 497"/>
                    <a:gd name="T32" fmla="*/ 63 w 261"/>
                    <a:gd name="T33" fmla="*/ 2 h 497"/>
                    <a:gd name="T34" fmla="*/ 65 w 261"/>
                    <a:gd name="T35" fmla="*/ 33 h 497"/>
                    <a:gd name="T36" fmla="*/ 66 w 261"/>
                    <a:gd name="T37" fmla="*/ 64 h 497"/>
                    <a:gd name="T38" fmla="*/ 65 w 261"/>
                    <a:gd name="T39" fmla="*/ 96 h 497"/>
                    <a:gd name="T40" fmla="*/ 63 w 261"/>
                    <a:gd name="T41" fmla="*/ 124 h 497"/>
                    <a:gd name="T42" fmla="*/ 55 w 261"/>
                    <a:gd name="T43" fmla="*/ 124 h 497"/>
                    <a:gd name="T44" fmla="*/ 47 w 261"/>
                    <a:gd name="T45" fmla="*/ 124 h 497"/>
                    <a:gd name="T46" fmla="*/ 39 w 261"/>
                    <a:gd name="T47" fmla="*/ 123 h 497"/>
                    <a:gd name="T48" fmla="*/ 31 w 261"/>
                    <a:gd name="T49" fmla="*/ 123 h 497"/>
                    <a:gd name="T50" fmla="*/ 23 w 261"/>
                    <a:gd name="T51" fmla="*/ 122 h 497"/>
                    <a:gd name="T52" fmla="*/ 15 w 261"/>
                    <a:gd name="T53" fmla="*/ 121 h 497"/>
                    <a:gd name="T54" fmla="*/ 8 w 261"/>
                    <a:gd name="T55" fmla="*/ 120 h 497"/>
                    <a:gd name="T56" fmla="*/ 0 w 261"/>
                    <a:gd name="T57" fmla="*/ 120 h 497"/>
                    <a:gd name="T58" fmla="*/ 0 w 261"/>
                    <a:gd name="T59" fmla="*/ 88 h 497"/>
                    <a:gd name="T60" fmla="*/ 1 w 261"/>
                    <a:gd name="T61" fmla="*/ 60 h 497"/>
                    <a:gd name="T62" fmla="*/ 4 w 261"/>
                    <a:gd name="T63" fmla="*/ 32 h 497"/>
                    <a:gd name="T64" fmla="*/ 10 w 261"/>
                    <a:gd name="T65" fmla="*/ 1 h 49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1"/>
                    <a:gd name="T100" fmla="*/ 0 h 497"/>
                    <a:gd name="T101" fmla="*/ 261 w 261"/>
                    <a:gd name="T102" fmla="*/ 497 h 49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1" h="497">
                      <a:moveTo>
                        <a:pt x="37" y="7"/>
                      </a:moveTo>
                      <a:lnTo>
                        <a:pt x="49" y="7"/>
                      </a:lnTo>
                      <a:lnTo>
                        <a:pt x="62" y="5"/>
                      </a:lnTo>
                      <a:lnTo>
                        <a:pt x="74" y="5"/>
                      </a:lnTo>
                      <a:lnTo>
                        <a:pt x="86" y="4"/>
                      </a:lnTo>
                      <a:lnTo>
                        <a:pt x="99" y="2"/>
                      </a:lnTo>
                      <a:lnTo>
                        <a:pt x="111" y="2"/>
                      </a:lnTo>
                      <a:lnTo>
                        <a:pt x="123" y="0"/>
                      </a:lnTo>
                      <a:lnTo>
                        <a:pt x="134" y="0"/>
                      </a:lnTo>
                      <a:lnTo>
                        <a:pt x="150" y="2"/>
                      </a:lnTo>
                      <a:lnTo>
                        <a:pt x="163" y="2"/>
                      </a:lnTo>
                      <a:lnTo>
                        <a:pt x="178" y="4"/>
                      </a:lnTo>
                      <a:lnTo>
                        <a:pt x="193" y="5"/>
                      </a:lnTo>
                      <a:lnTo>
                        <a:pt x="209" y="7"/>
                      </a:lnTo>
                      <a:lnTo>
                        <a:pt x="224" y="7"/>
                      </a:lnTo>
                      <a:lnTo>
                        <a:pt x="237" y="9"/>
                      </a:lnTo>
                      <a:lnTo>
                        <a:pt x="252" y="10"/>
                      </a:lnTo>
                      <a:lnTo>
                        <a:pt x="259" y="133"/>
                      </a:lnTo>
                      <a:lnTo>
                        <a:pt x="261" y="259"/>
                      </a:lnTo>
                      <a:lnTo>
                        <a:pt x="259" y="384"/>
                      </a:lnTo>
                      <a:lnTo>
                        <a:pt x="252" y="497"/>
                      </a:lnTo>
                      <a:lnTo>
                        <a:pt x="220" y="497"/>
                      </a:lnTo>
                      <a:lnTo>
                        <a:pt x="188" y="497"/>
                      </a:lnTo>
                      <a:lnTo>
                        <a:pt x="156" y="495"/>
                      </a:lnTo>
                      <a:lnTo>
                        <a:pt x="124" y="492"/>
                      </a:lnTo>
                      <a:lnTo>
                        <a:pt x="91" y="488"/>
                      </a:lnTo>
                      <a:lnTo>
                        <a:pt x="60" y="487"/>
                      </a:lnTo>
                      <a:lnTo>
                        <a:pt x="30" y="483"/>
                      </a:lnTo>
                      <a:lnTo>
                        <a:pt x="0" y="480"/>
                      </a:lnTo>
                      <a:lnTo>
                        <a:pt x="0" y="355"/>
                      </a:lnTo>
                      <a:lnTo>
                        <a:pt x="3" y="243"/>
                      </a:lnTo>
                      <a:lnTo>
                        <a:pt x="13" y="131"/>
                      </a:lnTo>
                      <a:lnTo>
                        <a:pt x="37" y="7"/>
                      </a:lnTo>
                      <a:close/>
                    </a:path>
                  </a:pathLst>
                </a:custGeom>
                <a:solidFill>
                  <a:srgbClr val="A07F59"/>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179" name="Freeform 188"/>
                <p:cNvSpPr>
                  <a:spLocks/>
                </p:cNvSpPr>
                <p:nvPr/>
              </p:nvSpPr>
              <p:spPr bwMode="auto">
                <a:xfrm>
                  <a:off x="3366" y="2531"/>
                  <a:ext cx="125" cy="231"/>
                </a:xfrm>
                <a:custGeom>
                  <a:avLst/>
                  <a:gdLst>
                    <a:gd name="T0" fmla="*/ 9 w 249"/>
                    <a:gd name="T1" fmla="*/ 2 h 461"/>
                    <a:gd name="T2" fmla="*/ 12 w 249"/>
                    <a:gd name="T3" fmla="*/ 2 h 461"/>
                    <a:gd name="T4" fmla="*/ 15 w 249"/>
                    <a:gd name="T5" fmla="*/ 2 h 461"/>
                    <a:gd name="T6" fmla="*/ 18 w 249"/>
                    <a:gd name="T7" fmla="*/ 2 h 461"/>
                    <a:gd name="T8" fmla="*/ 21 w 249"/>
                    <a:gd name="T9" fmla="*/ 1 h 461"/>
                    <a:gd name="T10" fmla="*/ 23 w 249"/>
                    <a:gd name="T11" fmla="*/ 1 h 461"/>
                    <a:gd name="T12" fmla="*/ 26 w 249"/>
                    <a:gd name="T13" fmla="*/ 1 h 461"/>
                    <a:gd name="T14" fmla="*/ 29 w 249"/>
                    <a:gd name="T15" fmla="*/ 1 h 461"/>
                    <a:gd name="T16" fmla="*/ 32 w 249"/>
                    <a:gd name="T17" fmla="*/ 0 h 461"/>
                    <a:gd name="T18" fmla="*/ 36 w 249"/>
                    <a:gd name="T19" fmla="*/ 1 h 461"/>
                    <a:gd name="T20" fmla="*/ 39 w 249"/>
                    <a:gd name="T21" fmla="*/ 1 h 461"/>
                    <a:gd name="T22" fmla="*/ 43 w 249"/>
                    <a:gd name="T23" fmla="*/ 1 h 461"/>
                    <a:gd name="T24" fmla="*/ 47 w 249"/>
                    <a:gd name="T25" fmla="*/ 2 h 461"/>
                    <a:gd name="T26" fmla="*/ 50 w 249"/>
                    <a:gd name="T27" fmla="*/ 2 h 461"/>
                    <a:gd name="T28" fmla="*/ 53 w 249"/>
                    <a:gd name="T29" fmla="*/ 2 h 461"/>
                    <a:gd name="T30" fmla="*/ 57 w 249"/>
                    <a:gd name="T31" fmla="*/ 3 h 461"/>
                    <a:gd name="T32" fmla="*/ 61 w 249"/>
                    <a:gd name="T33" fmla="*/ 3 h 461"/>
                    <a:gd name="T34" fmla="*/ 62 w 249"/>
                    <a:gd name="T35" fmla="*/ 32 h 461"/>
                    <a:gd name="T36" fmla="*/ 63 w 249"/>
                    <a:gd name="T37" fmla="*/ 61 h 461"/>
                    <a:gd name="T38" fmla="*/ 62 w 249"/>
                    <a:gd name="T39" fmla="*/ 89 h 461"/>
                    <a:gd name="T40" fmla="*/ 61 w 249"/>
                    <a:gd name="T41" fmla="*/ 116 h 461"/>
                    <a:gd name="T42" fmla="*/ 53 w 249"/>
                    <a:gd name="T43" fmla="*/ 116 h 461"/>
                    <a:gd name="T44" fmla="*/ 45 w 249"/>
                    <a:gd name="T45" fmla="*/ 116 h 461"/>
                    <a:gd name="T46" fmla="*/ 37 w 249"/>
                    <a:gd name="T47" fmla="*/ 115 h 461"/>
                    <a:gd name="T48" fmla="*/ 30 w 249"/>
                    <a:gd name="T49" fmla="*/ 115 h 461"/>
                    <a:gd name="T50" fmla="*/ 22 w 249"/>
                    <a:gd name="T51" fmla="*/ 114 h 461"/>
                    <a:gd name="T52" fmla="*/ 15 w 249"/>
                    <a:gd name="T53" fmla="*/ 114 h 461"/>
                    <a:gd name="T54" fmla="*/ 7 w 249"/>
                    <a:gd name="T55" fmla="*/ 113 h 461"/>
                    <a:gd name="T56" fmla="*/ 0 w 249"/>
                    <a:gd name="T57" fmla="*/ 112 h 461"/>
                    <a:gd name="T58" fmla="*/ 0 w 249"/>
                    <a:gd name="T59" fmla="*/ 83 h 461"/>
                    <a:gd name="T60" fmla="*/ 1 w 249"/>
                    <a:gd name="T61" fmla="*/ 57 h 461"/>
                    <a:gd name="T62" fmla="*/ 3 w 249"/>
                    <a:gd name="T63" fmla="*/ 31 h 461"/>
                    <a:gd name="T64" fmla="*/ 9 w 249"/>
                    <a:gd name="T65" fmla="*/ 2 h 46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49"/>
                    <a:gd name="T100" fmla="*/ 0 h 461"/>
                    <a:gd name="T101" fmla="*/ 249 w 249"/>
                    <a:gd name="T102" fmla="*/ 461 h 46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49" h="461">
                      <a:moveTo>
                        <a:pt x="33" y="7"/>
                      </a:moveTo>
                      <a:lnTo>
                        <a:pt x="45" y="7"/>
                      </a:lnTo>
                      <a:lnTo>
                        <a:pt x="57" y="5"/>
                      </a:lnTo>
                      <a:lnTo>
                        <a:pt x="69" y="5"/>
                      </a:lnTo>
                      <a:lnTo>
                        <a:pt x="81" y="4"/>
                      </a:lnTo>
                      <a:lnTo>
                        <a:pt x="92" y="4"/>
                      </a:lnTo>
                      <a:lnTo>
                        <a:pt x="104" y="2"/>
                      </a:lnTo>
                      <a:lnTo>
                        <a:pt x="116" y="2"/>
                      </a:lnTo>
                      <a:lnTo>
                        <a:pt x="128" y="0"/>
                      </a:lnTo>
                      <a:lnTo>
                        <a:pt x="141" y="2"/>
                      </a:lnTo>
                      <a:lnTo>
                        <a:pt x="156" y="2"/>
                      </a:lnTo>
                      <a:lnTo>
                        <a:pt x="170" y="4"/>
                      </a:lnTo>
                      <a:lnTo>
                        <a:pt x="185" y="5"/>
                      </a:lnTo>
                      <a:lnTo>
                        <a:pt x="199" y="7"/>
                      </a:lnTo>
                      <a:lnTo>
                        <a:pt x="212" y="7"/>
                      </a:lnTo>
                      <a:lnTo>
                        <a:pt x="227" y="9"/>
                      </a:lnTo>
                      <a:lnTo>
                        <a:pt x="241" y="10"/>
                      </a:lnTo>
                      <a:lnTo>
                        <a:pt x="246" y="125"/>
                      </a:lnTo>
                      <a:lnTo>
                        <a:pt x="249" y="241"/>
                      </a:lnTo>
                      <a:lnTo>
                        <a:pt x="246" y="355"/>
                      </a:lnTo>
                      <a:lnTo>
                        <a:pt x="241" y="461"/>
                      </a:lnTo>
                      <a:lnTo>
                        <a:pt x="210" y="461"/>
                      </a:lnTo>
                      <a:lnTo>
                        <a:pt x="178" y="461"/>
                      </a:lnTo>
                      <a:lnTo>
                        <a:pt x="148" y="460"/>
                      </a:lnTo>
                      <a:lnTo>
                        <a:pt x="118" y="458"/>
                      </a:lnTo>
                      <a:lnTo>
                        <a:pt x="86" y="455"/>
                      </a:lnTo>
                      <a:lnTo>
                        <a:pt x="57" y="453"/>
                      </a:lnTo>
                      <a:lnTo>
                        <a:pt x="28" y="450"/>
                      </a:lnTo>
                      <a:lnTo>
                        <a:pt x="0" y="448"/>
                      </a:lnTo>
                      <a:lnTo>
                        <a:pt x="0" y="332"/>
                      </a:lnTo>
                      <a:lnTo>
                        <a:pt x="1" y="227"/>
                      </a:lnTo>
                      <a:lnTo>
                        <a:pt x="12" y="123"/>
                      </a:lnTo>
                      <a:lnTo>
                        <a:pt x="33" y="7"/>
                      </a:lnTo>
                      <a:close/>
                    </a:path>
                  </a:pathLst>
                </a:custGeom>
                <a:solidFill>
                  <a:srgbClr val="A58966"/>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180" name="Freeform 189"/>
                <p:cNvSpPr>
                  <a:spLocks/>
                </p:cNvSpPr>
                <p:nvPr/>
              </p:nvSpPr>
              <p:spPr bwMode="auto">
                <a:xfrm>
                  <a:off x="3368" y="2531"/>
                  <a:ext cx="118" cy="214"/>
                </a:xfrm>
                <a:custGeom>
                  <a:avLst/>
                  <a:gdLst>
                    <a:gd name="T0" fmla="*/ 8 w 238"/>
                    <a:gd name="T1" fmla="*/ 2 h 428"/>
                    <a:gd name="T2" fmla="*/ 11 w 238"/>
                    <a:gd name="T3" fmla="*/ 2 h 428"/>
                    <a:gd name="T4" fmla="*/ 14 w 238"/>
                    <a:gd name="T5" fmla="*/ 2 h 428"/>
                    <a:gd name="T6" fmla="*/ 16 w 238"/>
                    <a:gd name="T7" fmla="*/ 2 h 428"/>
                    <a:gd name="T8" fmla="*/ 19 w 238"/>
                    <a:gd name="T9" fmla="*/ 1 h 428"/>
                    <a:gd name="T10" fmla="*/ 22 w 238"/>
                    <a:gd name="T11" fmla="*/ 1 h 428"/>
                    <a:gd name="T12" fmla="*/ 25 w 238"/>
                    <a:gd name="T13" fmla="*/ 1 h 428"/>
                    <a:gd name="T14" fmla="*/ 27 w 238"/>
                    <a:gd name="T15" fmla="*/ 1 h 428"/>
                    <a:gd name="T16" fmla="*/ 30 w 238"/>
                    <a:gd name="T17" fmla="*/ 0 h 428"/>
                    <a:gd name="T18" fmla="*/ 34 w 238"/>
                    <a:gd name="T19" fmla="*/ 1 h 428"/>
                    <a:gd name="T20" fmla="*/ 37 w 238"/>
                    <a:gd name="T21" fmla="*/ 1 h 428"/>
                    <a:gd name="T22" fmla="*/ 40 w 238"/>
                    <a:gd name="T23" fmla="*/ 1 h 428"/>
                    <a:gd name="T24" fmla="*/ 44 w 238"/>
                    <a:gd name="T25" fmla="*/ 2 h 428"/>
                    <a:gd name="T26" fmla="*/ 47 w 238"/>
                    <a:gd name="T27" fmla="*/ 2 h 428"/>
                    <a:gd name="T28" fmla="*/ 50 w 238"/>
                    <a:gd name="T29" fmla="*/ 2 h 428"/>
                    <a:gd name="T30" fmla="*/ 54 w 238"/>
                    <a:gd name="T31" fmla="*/ 3 h 428"/>
                    <a:gd name="T32" fmla="*/ 57 w 238"/>
                    <a:gd name="T33" fmla="*/ 3 h 428"/>
                    <a:gd name="T34" fmla="*/ 58 w 238"/>
                    <a:gd name="T35" fmla="*/ 28 h 428"/>
                    <a:gd name="T36" fmla="*/ 59 w 238"/>
                    <a:gd name="T37" fmla="*/ 55 h 428"/>
                    <a:gd name="T38" fmla="*/ 58 w 238"/>
                    <a:gd name="T39" fmla="*/ 83 h 428"/>
                    <a:gd name="T40" fmla="*/ 57 w 238"/>
                    <a:gd name="T41" fmla="*/ 107 h 428"/>
                    <a:gd name="T42" fmla="*/ 50 w 238"/>
                    <a:gd name="T43" fmla="*/ 107 h 428"/>
                    <a:gd name="T44" fmla="*/ 42 w 238"/>
                    <a:gd name="T45" fmla="*/ 107 h 428"/>
                    <a:gd name="T46" fmla="*/ 35 w 238"/>
                    <a:gd name="T47" fmla="*/ 107 h 428"/>
                    <a:gd name="T48" fmla="*/ 28 w 238"/>
                    <a:gd name="T49" fmla="*/ 106 h 428"/>
                    <a:gd name="T50" fmla="*/ 21 w 238"/>
                    <a:gd name="T51" fmla="*/ 106 h 428"/>
                    <a:gd name="T52" fmla="*/ 14 w 238"/>
                    <a:gd name="T53" fmla="*/ 106 h 428"/>
                    <a:gd name="T54" fmla="*/ 6 w 238"/>
                    <a:gd name="T55" fmla="*/ 105 h 428"/>
                    <a:gd name="T56" fmla="*/ 0 w 238"/>
                    <a:gd name="T57" fmla="*/ 104 h 428"/>
                    <a:gd name="T58" fmla="*/ 0 w 238"/>
                    <a:gd name="T59" fmla="*/ 77 h 428"/>
                    <a:gd name="T60" fmla="*/ 0 w 238"/>
                    <a:gd name="T61" fmla="*/ 53 h 428"/>
                    <a:gd name="T62" fmla="*/ 3 w 238"/>
                    <a:gd name="T63" fmla="*/ 28 h 428"/>
                    <a:gd name="T64" fmla="*/ 8 w 238"/>
                    <a:gd name="T65" fmla="*/ 2 h 4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8"/>
                    <a:gd name="T100" fmla="*/ 0 h 428"/>
                    <a:gd name="T101" fmla="*/ 238 w 238"/>
                    <a:gd name="T102" fmla="*/ 428 h 42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8" h="428">
                      <a:moveTo>
                        <a:pt x="32" y="7"/>
                      </a:moveTo>
                      <a:lnTo>
                        <a:pt x="44" y="7"/>
                      </a:lnTo>
                      <a:lnTo>
                        <a:pt x="56" y="5"/>
                      </a:lnTo>
                      <a:lnTo>
                        <a:pt x="66" y="5"/>
                      </a:lnTo>
                      <a:lnTo>
                        <a:pt x="78" y="4"/>
                      </a:lnTo>
                      <a:lnTo>
                        <a:pt x="89" y="4"/>
                      </a:lnTo>
                      <a:lnTo>
                        <a:pt x="101" y="2"/>
                      </a:lnTo>
                      <a:lnTo>
                        <a:pt x="111" y="2"/>
                      </a:lnTo>
                      <a:lnTo>
                        <a:pt x="123" y="0"/>
                      </a:lnTo>
                      <a:lnTo>
                        <a:pt x="137" y="2"/>
                      </a:lnTo>
                      <a:lnTo>
                        <a:pt x="150" y="2"/>
                      </a:lnTo>
                      <a:lnTo>
                        <a:pt x="164" y="4"/>
                      </a:lnTo>
                      <a:lnTo>
                        <a:pt x="177" y="5"/>
                      </a:lnTo>
                      <a:lnTo>
                        <a:pt x="190" y="7"/>
                      </a:lnTo>
                      <a:lnTo>
                        <a:pt x="204" y="7"/>
                      </a:lnTo>
                      <a:lnTo>
                        <a:pt x="217" y="9"/>
                      </a:lnTo>
                      <a:lnTo>
                        <a:pt x="231" y="9"/>
                      </a:lnTo>
                      <a:lnTo>
                        <a:pt x="236" y="115"/>
                      </a:lnTo>
                      <a:lnTo>
                        <a:pt x="238" y="222"/>
                      </a:lnTo>
                      <a:lnTo>
                        <a:pt x="236" y="330"/>
                      </a:lnTo>
                      <a:lnTo>
                        <a:pt x="231" y="428"/>
                      </a:lnTo>
                      <a:lnTo>
                        <a:pt x="202" y="428"/>
                      </a:lnTo>
                      <a:lnTo>
                        <a:pt x="172" y="428"/>
                      </a:lnTo>
                      <a:lnTo>
                        <a:pt x="143" y="426"/>
                      </a:lnTo>
                      <a:lnTo>
                        <a:pt x="113" y="424"/>
                      </a:lnTo>
                      <a:lnTo>
                        <a:pt x="84" y="423"/>
                      </a:lnTo>
                      <a:lnTo>
                        <a:pt x="56" y="421"/>
                      </a:lnTo>
                      <a:lnTo>
                        <a:pt x="27" y="418"/>
                      </a:lnTo>
                      <a:lnTo>
                        <a:pt x="0" y="416"/>
                      </a:lnTo>
                      <a:lnTo>
                        <a:pt x="0" y="308"/>
                      </a:lnTo>
                      <a:lnTo>
                        <a:pt x="2" y="211"/>
                      </a:lnTo>
                      <a:lnTo>
                        <a:pt x="12" y="115"/>
                      </a:lnTo>
                      <a:lnTo>
                        <a:pt x="32" y="7"/>
                      </a:lnTo>
                      <a:close/>
                    </a:path>
                  </a:pathLst>
                </a:custGeom>
                <a:solidFill>
                  <a:srgbClr val="AA9170"/>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181" name="Freeform 190"/>
                <p:cNvSpPr>
                  <a:spLocks/>
                </p:cNvSpPr>
                <p:nvPr/>
              </p:nvSpPr>
              <p:spPr bwMode="auto">
                <a:xfrm>
                  <a:off x="3369" y="2531"/>
                  <a:ext cx="113" cy="196"/>
                </a:xfrm>
                <a:custGeom>
                  <a:avLst/>
                  <a:gdLst>
                    <a:gd name="T0" fmla="*/ 8 w 225"/>
                    <a:gd name="T1" fmla="*/ 2 h 392"/>
                    <a:gd name="T2" fmla="*/ 10 w 225"/>
                    <a:gd name="T3" fmla="*/ 2 h 392"/>
                    <a:gd name="T4" fmla="*/ 13 w 225"/>
                    <a:gd name="T5" fmla="*/ 2 h 392"/>
                    <a:gd name="T6" fmla="*/ 16 w 225"/>
                    <a:gd name="T7" fmla="*/ 2 h 392"/>
                    <a:gd name="T8" fmla="*/ 19 w 225"/>
                    <a:gd name="T9" fmla="*/ 1 h 392"/>
                    <a:gd name="T10" fmla="*/ 21 w 225"/>
                    <a:gd name="T11" fmla="*/ 1 h 392"/>
                    <a:gd name="T12" fmla="*/ 24 w 225"/>
                    <a:gd name="T13" fmla="*/ 1 h 392"/>
                    <a:gd name="T14" fmla="*/ 27 w 225"/>
                    <a:gd name="T15" fmla="*/ 1 h 392"/>
                    <a:gd name="T16" fmla="*/ 30 w 225"/>
                    <a:gd name="T17" fmla="*/ 0 h 392"/>
                    <a:gd name="T18" fmla="*/ 33 w 225"/>
                    <a:gd name="T19" fmla="*/ 1 h 392"/>
                    <a:gd name="T20" fmla="*/ 36 w 225"/>
                    <a:gd name="T21" fmla="*/ 1 h 392"/>
                    <a:gd name="T22" fmla="*/ 39 w 225"/>
                    <a:gd name="T23" fmla="*/ 1 h 392"/>
                    <a:gd name="T24" fmla="*/ 43 w 225"/>
                    <a:gd name="T25" fmla="*/ 2 h 392"/>
                    <a:gd name="T26" fmla="*/ 46 w 225"/>
                    <a:gd name="T27" fmla="*/ 2 h 392"/>
                    <a:gd name="T28" fmla="*/ 49 w 225"/>
                    <a:gd name="T29" fmla="*/ 2 h 392"/>
                    <a:gd name="T30" fmla="*/ 52 w 225"/>
                    <a:gd name="T31" fmla="*/ 3 h 392"/>
                    <a:gd name="T32" fmla="*/ 55 w 225"/>
                    <a:gd name="T33" fmla="*/ 3 h 392"/>
                    <a:gd name="T34" fmla="*/ 56 w 225"/>
                    <a:gd name="T35" fmla="*/ 26 h 392"/>
                    <a:gd name="T36" fmla="*/ 57 w 225"/>
                    <a:gd name="T37" fmla="*/ 51 h 392"/>
                    <a:gd name="T38" fmla="*/ 57 w 225"/>
                    <a:gd name="T39" fmla="*/ 76 h 392"/>
                    <a:gd name="T40" fmla="*/ 55 w 225"/>
                    <a:gd name="T41" fmla="*/ 98 h 392"/>
                    <a:gd name="T42" fmla="*/ 48 w 225"/>
                    <a:gd name="T43" fmla="*/ 98 h 392"/>
                    <a:gd name="T44" fmla="*/ 42 w 225"/>
                    <a:gd name="T45" fmla="*/ 98 h 392"/>
                    <a:gd name="T46" fmla="*/ 34 w 225"/>
                    <a:gd name="T47" fmla="*/ 98 h 392"/>
                    <a:gd name="T48" fmla="*/ 27 w 225"/>
                    <a:gd name="T49" fmla="*/ 98 h 392"/>
                    <a:gd name="T50" fmla="*/ 20 w 225"/>
                    <a:gd name="T51" fmla="*/ 98 h 392"/>
                    <a:gd name="T52" fmla="*/ 14 w 225"/>
                    <a:gd name="T53" fmla="*/ 97 h 392"/>
                    <a:gd name="T54" fmla="*/ 7 w 225"/>
                    <a:gd name="T55" fmla="*/ 97 h 392"/>
                    <a:gd name="T56" fmla="*/ 0 w 225"/>
                    <a:gd name="T57" fmla="*/ 96 h 392"/>
                    <a:gd name="T58" fmla="*/ 0 w 225"/>
                    <a:gd name="T59" fmla="*/ 72 h 392"/>
                    <a:gd name="T60" fmla="*/ 1 w 225"/>
                    <a:gd name="T61" fmla="*/ 49 h 392"/>
                    <a:gd name="T62" fmla="*/ 3 w 225"/>
                    <a:gd name="T63" fmla="*/ 26 h 392"/>
                    <a:gd name="T64" fmla="*/ 8 w 225"/>
                    <a:gd name="T65" fmla="*/ 2 h 39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25"/>
                    <a:gd name="T100" fmla="*/ 0 h 392"/>
                    <a:gd name="T101" fmla="*/ 225 w 225"/>
                    <a:gd name="T102" fmla="*/ 392 h 39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25" h="392">
                      <a:moveTo>
                        <a:pt x="30" y="7"/>
                      </a:moveTo>
                      <a:lnTo>
                        <a:pt x="40" y="7"/>
                      </a:lnTo>
                      <a:lnTo>
                        <a:pt x="52" y="5"/>
                      </a:lnTo>
                      <a:lnTo>
                        <a:pt x="62" y="5"/>
                      </a:lnTo>
                      <a:lnTo>
                        <a:pt x="74" y="4"/>
                      </a:lnTo>
                      <a:lnTo>
                        <a:pt x="84" y="4"/>
                      </a:lnTo>
                      <a:lnTo>
                        <a:pt x="96" y="2"/>
                      </a:lnTo>
                      <a:lnTo>
                        <a:pt x="106" y="2"/>
                      </a:lnTo>
                      <a:lnTo>
                        <a:pt x="117" y="0"/>
                      </a:lnTo>
                      <a:lnTo>
                        <a:pt x="131" y="2"/>
                      </a:lnTo>
                      <a:lnTo>
                        <a:pt x="143" y="2"/>
                      </a:lnTo>
                      <a:lnTo>
                        <a:pt x="156" y="4"/>
                      </a:lnTo>
                      <a:lnTo>
                        <a:pt x="170" y="5"/>
                      </a:lnTo>
                      <a:lnTo>
                        <a:pt x="181" y="7"/>
                      </a:lnTo>
                      <a:lnTo>
                        <a:pt x="195" y="7"/>
                      </a:lnTo>
                      <a:lnTo>
                        <a:pt x="207" y="9"/>
                      </a:lnTo>
                      <a:lnTo>
                        <a:pt x="220" y="9"/>
                      </a:lnTo>
                      <a:lnTo>
                        <a:pt x="224" y="105"/>
                      </a:lnTo>
                      <a:lnTo>
                        <a:pt x="225" y="206"/>
                      </a:lnTo>
                      <a:lnTo>
                        <a:pt x="225" y="303"/>
                      </a:lnTo>
                      <a:lnTo>
                        <a:pt x="220" y="392"/>
                      </a:lnTo>
                      <a:lnTo>
                        <a:pt x="192" y="392"/>
                      </a:lnTo>
                      <a:lnTo>
                        <a:pt x="165" y="392"/>
                      </a:lnTo>
                      <a:lnTo>
                        <a:pt x="136" y="392"/>
                      </a:lnTo>
                      <a:lnTo>
                        <a:pt x="107" y="391"/>
                      </a:lnTo>
                      <a:lnTo>
                        <a:pt x="80" y="389"/>
                      </a:lnTo>
                      <a:lnTo>
                        <a:pt x="53" y="387"/>
                      </a:lnTo>
                      <a:lnTo>
                        <a:pt x="26" y="386"/>
                      </a:lnTo>
                      <a:lnTo>
                        <a:pt x="0" y="384"/>
                      </a:lnTo>
                      <a:lnTo>
                        <a:pt x="0" y="285"/>
                      </a:lnTo>
                      <a:lnTo>
                        <a:pt x="1" y="195"/>
                      </a:lnTo>
                      <a:lnTo>
                        <a:pt x="10" y="106"/>
                      </a:lnTo>
                      <a:lnTo>
                        <a:pt x="30" y="7"/>
                      </a:lnTo>
                      <a:close/>
                    </a:path>
                  </a:pathLst>
                </a:custGeom>
                <a:solidFill>
                  <a:srgbClr val="AF997A"/>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182" name="Freeform 191"/>
                <p:cNvSpPr>
                  <a:spLocks/>
                </p:cNvSpPr>
                <p:nvPr/>
              </p:nvSpPr>
              <p:spPr bwMode="auto">
                <a:xfrm>
                  <a:off x="3371" y="2531"/>
                  <a:ext cx="108" cy="181"/>
                </a:xfrm>
                <a:custGeom>
                  <a:avLst/>
                  <a:gdLst>
                    <a:gd name="T0" fmla="*/ 8 w 215"/>
                    <a:gd name="T1" fmla="*/ 1 h 362"/>
                    <a:gd name="T2" fmla="*/ 10 w 215"/>
                    <a:gd name="T3" fmla="*/ 1 h 362"/>
                    <a:gd name="T4" fmla="*/ 13 w 215"/>
                    <a:gd name="T5" fmla="*/ 1 h 362"/>
                    <a:gd name="T6" fmla="*/ 16 w 215"/>
                    <a:gd name="T7" fmla="*/ 1 h 362"/>
                    <a:gd name="T8" fmla="*/ 18 w 215"/>
                    <a:gd name="T9" fmla="*/ 1 h 362"/>
                    <a:gd name="T10" fmla="*/ 21 w 215"/>
                    <a:gd name="T11" fmla="*/ 1 h 362"/>
                    <a:gd name="T12" fmla="*/ 23 w 215"/>
                    <a:gd name="T13" fmla="*/ 1 h 362"/>
                    <a:gd name="T14" fmla="*/ 26 w 215"/>
                    <a:gd name="T15" fmla="*/ 1 h 362"/>
                    <a:gd name="T16" fmla="*/ 29 w 215"/>
                    <a:gd name="T17" fmla="*/ 0 h 362"/>
                    <a:gd name="T18" fmla="*/ 32 w 215"/>
                    <a:gd name="T19" fmla="*/ 1 h 362"/>
                    <a:gd name="T20" fmla="*/ 35 w 215"/>
                    <a:gd name="T21" fmla="*/ 1 h 362"/>
                    <a:gd name="T22" fmla="*/ 38 w 215"/>
                    <a:gd name="T23" fmla="*/ 1 h 362"/>
                    <a:gd name="T24" fmla="*/ 41 w 215"/>
                    <a:gd name="T25" fmla="*/ 1 h 362"/>
                    <a:gd name="T26" fmla="*/ 44 w 215"/>
                    <a:gd name="T27" fmla="*/ 1 h 362"/>
                    <a:gd name="T28" fmla="*/ 47 w 215"/>
                    <a:gd name="T29" fmla="*/ 1 h 362"/>
                    <a:gd name="T30" fmla="*/ 50 w 215"/>
                    <a:gd name="T31" fmla="*/ 3 h 362"/>
                    <a:gd name="T32" fmla="*/ 53 w 215"/>
                    <a:gd name="T33" fmla="*/ 3 h 362"/>
                    <a:gd name="T34" fmla="*/ 54 w 215"/>
                    <a:gd name="T35" fmla="*/ 24 h 362"/>
                    <a:gd name="T36" fmla="*/ 54 w 215"/>
                    <a:gd name="T37" fmla="*/ 46 h 362"/>
                    <a:gd name="T38" fmla="*/ 54 w 215"/>
                    <a:gd name="T39" fmla="*/ 69 h 362"/>
                    <a:gd name="T40" fmla="*/ 53 w 215"/>
                    <a:gd name="T41" fmla="*/ 91 h 362"/>
                    <a:gd name="T42" fmla="*/ 46 w 215"/>
                    <a:gd name="T43" fmla="*/ 91 h 362"/>
                    <a:gd name="T44" fmla="*/ 40 w 215"/>
                    <a:gd name="T45" fmla="*/ 91 h 362"/>
                    <a:gd name="T46" fmla="*/ 33 w 215"/>
                    <a:gd name="T47" fmla="*/ 90 h 362"/>
                    <a:gd name="T48" fmla="*/ 26 w 215"/>
                    <a:gd name="T49" fmla="*/ 90 h 362"/>
                    <a:gd name="T50" fmla="*/ 20 w 215"/>
                    <a:gd name="T51" fmla="*/ 90 h 362"/>
                    <a:gd name="T52" fmla="*/ 13 w 215"/>
                    <a:gd name="T53" fmla="*/ 90 h 362"/>
                    <a:gd name="T54" fmla="*/ 7 w 215"/>
                    <a:gd name="T55" fmla="*/ 89 h 362"/>
                    <a:gd name="T56" fmla="*/ 0 w 215"/>
                    <a:gd name="T57" fmla="*/ 89 h 362"/>
                    <a:gd name="T58" fmla="*/ 0 w 215"/>
                    <a:gd name="T59" fmla="*/ 66 h 362"/>
                    <a:gd name="T60" fmla="*/ 1 w 215"/>
                    <a:gd name="T61" fmla="*/ 45 h 362"/>
                    <a:gd name="T62" fmla="*/ 3 w 215"/>
                    <a:gd name="T63" fmla="*/ 24 h 362"/>
                    <a:gd name="T64" fmla="*/ 8 w 215"/>
                    <a:gd name="T65" fmla="*/ 1 h 3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15"/>
                    <a:gd name="T100" fmla="*/ 0 h 362"/>
                    <a:gd name="T101" fmla="*/ 215 w 215"/>
                    <a:gd name="T102" fmla="*/ 362 h 36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15" h="362">
                      <a:moveTo>
                        <a:pt x="29" y="7"/>
                      </a:moveTo>
                      <a:lnTo>
                        <a:pt x="39" y="7"/>
                      </a:lnTo>
                      <a:lnTo>
                        <a:pt x="50" y="5"/>
                      </a:lnTo>
                      <a:lnTo>
                        <a:pt x="61" y="5"/>
                      </a:lnTo>
                      <a:lnTo>
                        <a:pt x="71" y="4"/>
                      </a:lnTo>
                      <a:lnTo>
                        <a:pt x="81" y="4"/>
                      </a:lnTo>
                      <a:lnTo>
                        <a:pt x="91" y="2"/>
                      </a:lnTo>
                      <a:lnTo>
                        <a:pt x="103" y="2"/>
                      </a:lnTo>
                      <a:lnTo>
                        <a:pt x="113" y="0"/>
                      </a:lnTo>
                      <a:lnTo>
                        <a:pt x="125" y="2"/>
                      </a:lnTo>
                      <a:lnTo>
                        <a:pt x="138" y="2"/>
                      </a:lnTo>
                      <a:lnTo>
                        <a:pt x="150" y="4"/>
                      </a:lnTo>
                      <a:lnTo>
                        <a:pt x="163" y="5"/>
                      </a:lnTo>
                      <a:lnTo>
                        <a:pt x="175" y="7"/>
                      </a:lnTo>
                      <a:lnTo>
                        <a:pt x="187" y="7"/>
                      </a:lnTo>
                      <a:lnTo>
                        <a:pt x="199" y="9"/>
                      </a:lnTo>
                      <a:lnTo>
                        <a:pt x="210" y="9"/>
                      </a:lnTo>
                      <a:lnTo>
                        <a:pt x="214" y="96"/>
                      </a:lnTo>
                      <a:lnTo>
                        <a:pt x="215" y="187"/>
                      </a:lnTo>
                      <a:lnTo>
                        <a:pt x="214" y="276"/>
                      </a:lnTo>
                      <a:lnTo>
                        <a:pt x="210" y="362"/>
                      </a:lnTo>
                      <a:lnTo>
                        <a:pt x="183" y="362"/>
                      </a:lnTo>
                      <a:lnTo>
                        <a:pt x="157" y="362"/>
                      </a:lnTo>
                      <a:lnTo>
                        <a:pt x="130" y="360"/>
                      </a:lnTo>
                      <a:lnTo>
                        <a:pt x="103" y="360"/>
                      </a:lnTo>
                      <a:lnTo>
                        <a:pt x="77" y="359"/>
                      </a:lnTo>
                      <a:lnTo>
                        <a:pt x="50" y="357"/>
                      </a:lnTo>
                      <a:lnTo>
                        <a:pt x="25" y="355"/>
                      </a:lnTo>
                      <a:lnTo>
                        <a:pt x="0" y="354"/>
                      </a:lnTo>
                      <a:lnTo>
                        <a:pt x="0" y="261"/>
                      </a:lnTo>
                      <a:lnTo>
                        <a:pt x="2" y="179"/>
                      </a:lnTo>
                      <a:lnTo>
                        <a:pt x="10" y="98"/>
                      </a:lnTo>
                      <a:lnTo>
                        <a:pt x="29" y="7"/>
                      </a:lnTo>
                      <a:close/>
                    </a:path>
                  </a:pathLst>
                </a:custGeom>
                <a:solidFill>
                  <a:srgbClr val="B59E82"/>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183" name="Freeform 192"/>
                <p:cNvSpPr>
                  <a:spLocks/>
                </p:cNvSpPr>
                <p:nvPr/>
              </p:nvSpPr>
              <p:spPr bwMode="auto">
                <a:xfrm>
                  <a:off x="3373" y="2532"/>
                  <a:ext cx="101" cy="163"/>
                </a:xfrm>
                <a:custGeom>
                  <a:avLst/>
                  <a:gdLst>
                    <a:gd name="T0" fmla="*/ 7 w 202"/>
                    <a:gd name="T1" fmla="*/ 1 h 325"/>
                    <a:gd name="T2" fmla="*/ 9 w 202"/>
                    <a:gd name="T3" fmla="*/ 1 h 325"/>
                    <a:gd name="T4" fmla="*/ 12 w 202"/>
                    <a:gd name="T5" fmla="*/ 0 h 325"/>
                    <a:gd name="T6" fmla="*/ 14 w 202"/>
                    <a:gd name="T7" fmla="*/ 0 h 325"/>
                    <a:gd name="T8" fmla="*/ 17 w 202"/>
                    <a:gd name="T9" fmla="*/ 0 h 325"/>
                    <a:gd name="T10" fmla="*/ 19 w 202"/>
                    <a:gd name="T11" fmla="*/ 0 h 325"/>
                    <a:gd name="T12" fmla="*/ 22 w 202"/>
                    <a:gd name="T13" fmla="*/ 0 h 325"/>
                    <a:gd name="T14" fmla="*/ 24 w 202"/>
                    <a:gd name="T15" fmla="*/ 0 h 325"/>
                    <a:gd name="T16" fmla="*/ 27 w 202"/>
                    <a:gd name="T17" fmla="*/ 0 h 325"/>
                    <a:gd name="T18" fmla="*/ 30 w 202"/>
                    <a:gd name="T19" fmla="*/ 0 h 325"/>
                    <a:gd name="T20" fmla="*/ 33 w 202"/>
                    <a:gd name="T21" fmla="*/ 0 h 325"/>
                    <a:gd name="T22" fmla="*/ 36 w 202"/>
                    <a:gd name="T23" fmla="*/ 0 h 325"/>
                    <a:gd name="T24" fmla="*/ 39 w 202"/>
                    <a:gd name="T25" fmla="*/ 0 h 325"/>
                    <a:gd name="T26" fmla="*/ 41 w 202"/>
                    <a:gd name="T27" fmla="*/ 1 h 325"/>
                    <a:gd name="T28" fmla="*/ 44 w 202"/>
                    <a:gd name="T29" fmla="*/ 1 h 325"/>
                    <a:gd name="T30" fmla="*/ 47 w 202"/>
                    <a:gd name="T31" fmla="*/ 1 h 325"/>
                    <a:gd name="T32" fmla="*/ 50 w 202"/>
                    <a:gd name="T33" fmla="*/ 1 h 325"/>
                    <a:gd name="T34" fmla="*/ 52 w 202"/>
                    <a:gd name="T35" fmla="*/ 21 h 325"/>
                    <a:gd name="T36" fmla="*/ 52 w 202"/>
                    <a:gd name="T37" fmla="*/ 41 h 325"/>
                    <a:gd name="T38" fmla="*/ 52 w 202"/>
                    <a:gd name="T39" fmla="*/ 61 h 325"/>
                    <a:gd name="T40" fmla="*/ 50 w 202"/>
                    <a:gd name="T41" fmla="*/ 81 h 325"/>
                    <a:gd name="T42" fmla="*/ 44 w 202"/>
                    <a:gd name="T43" fmla="*/ 81 h 325"/>
                    <a:gd name="T44" fmla="*/ 38 w 202"/>
                    <a:gd name="T45" fmla="*/ 81 h 325"/>
                    <a:gd name="T46" fmla="*/ 31 w 202"/>
                    <a:gd name="T47" fmla="*/ 81 h 325"/>
                    <a:gd name="T48" fmla="*/ 25 w 202"/>
                    <a:gd name="T49" fmla="*/ 80 h 325"/>
                    <a:gd name="T50" fmla="*/ 18 w 202"/>
                    <a:gd name="T51" fmla="*/ 80 h 325"/>
                    <a:gd name="T52" fmla="*/ 12 w 202"/>
                    <a:gd name="T53" fmla="*/ 80 h 325"/>
                    <a:gd name="T54" fmla="*/ 6 w 202"/>
                    <a:gd name="T55" fmla="*/ 80 h 325"/>
                    <a:gd name="T56" fmla="*/ 0 w 202"/>
                    <a:gd name="T57" fmla="*/ 79 h 325"/>
                    <a:gd name="T58" fmla="*/ 0 w 202"/>
                    <a:gd name="T59" fmla="*/ 59 h 325"/>
                    <a:gd name="T60" fmla="*/ 0 w 202"/>
                    <a:gd name="T61" fmla="*/ 40 h 325"/>
                    <a:gd name="T62" fmla="*/ 2 w 202"/>
                    <a:gd name="T63" fmla="*/ 21 h 325"/>
                    <a:gd name="T64" fmla="*/ 7 w 202"/>
                    <a:gd name="T65" fmla="*/ 1 h 32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02"/>
                    <a:gd name="T100" fmla="*/ 0 h 325"/>
                    <a:gd name="T101" fmla="*/ 202 w 202"/>
                    <a:gd name="T102" fmla="*/ 325 h 32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02" h="325">
                      <a:moveTo>
                        <a:pt x="25" y="5"/>
                      </a:moveTo>
                      <a:lnTo>
                        <a:pt x="35" y="5"/>
                      </a:lnTo>
                      <a:lnTo>
                        <a:pt x="45" y="3"/>
                      </a:lnTo>
                      <a:lnTo>
                        <a:pt x="56" y="3"/>
                      </a:lnTo>
                      <a:lnTo>
                        <a:pt x="66" y="2"/>
                      </a:lnTo>
                      <a:lnTo>
                        <a:pt x="76" y="2"/>
                      </a:lnTo>
                      <a:lnTo>
                        <a:pt x="86" y="2"/>
                      </a:lnTo>
                      <a:lnTo>
                        <a:pt x="96" y="0"/>
                      </a:lnTo>
                      <a:lnTo>
                        <a:pt x="106" y="0"/>
                      </a:lnTo>
                      <a:lnTo>
                        <a:pt x="118" y="0"/>
                      </a:lnTo>
                      <a:lnTo>
                        <a:pt x="130" y="2"/>
                      </a:lnTo>
                      <a:lnTo>
                        <a:pt x="141" y="2"/>
                      </a:lnTo>
                      <a:lnTo>
                        <a:pt x="153" y="3"/>
                      </a:lnTo>
                      <a:lnTo>
                        <a:pt x="163" y="5"/>
                      </a:lnTo>
                      <a:lnTo>
                        <a:pt x="175" y="5"/>
                      </a:lnTo>
                      <a:lnTo>
                        <a:pt x="187" y="7"/>
                      </a:lnTo>
                      <a:lnTo>
                        <a:pt x="199" y="7"/>
                      </a:lnTo>
                      <a:lnTo>
                        <a:pt x="202" y="86"/>
                      </a:lnTo>
                      <a:lnTo>
                        <a:pt x="202" y="167"/>
                      </a:lnTo>
                      <a:lnTo>
                        <a:pt x="202" y="247"/>
                      </a:lnTo>
                      <a:lnTo>
                        <a:pt x="199" y="325"/>
                      </a:lnTo>
                      <a:lnTo>
                        <a:pt x="173" y="325"/>
                      </a:lnTo>
                      <a:lnTo>
                        <a:pt x="148" y="325"/>
                      </a:lnTo>
                      <a:lnTo>
                        <a:pt x="123" y="325"/>
                      </a:lnTo>
                      <a:lnTo>
                        <a:pt x="98" y="323"/>
                      </a:lnTo>
                      <a:lnTo>
                        <a:pt x="72" y="323"/>
                      </a:lnTo>
                      <a:lnTo>
                        <a:pt x="47" y="321"/>
                      </a:lnTo>
                      <a:lnTo>
                        <a:pt x="24" y="320"/>
                      </a:lnTo>
                      <a:lnTo>
                        <a:pt x="0" y="318"/>
                      </a:lnTo>
                      <a:lnTo>
                        <a:pt x="0" y="236"/>
                      </a:lnTo>
                      <a:lnTo>
                        <a:pt x="0" y="161"/>
                      </a:lnTo>
                      <a:lnTo>
                        <a:pt x="8" y="87"/>
                      </a:lnTo>
                      <a:lnTo>
                        <a:pt x="25" y="5"/>
                      </a:lnTo>
                      <a:close/>
                    </a:path>
                  </a:pathLst>
                </a:custGeom>
                <a:solidFill>
                  <a:srgbClr val="BAA58C"/>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184" name="Freeform 193"/>
                <p:cNvSpPr>
                  <a:spLocks/>
                </p:cNvSpPr>
                <p:nvPr/>
              </p:nvSpPr>
              <p:spPr bwMode="auto">
                <a:xfrm>
                  <a:off x="3374" y="2532"/>
                  <a:ext cx="95" cy="146"/>
                </a:xfrm>
                <a:custGeom>
                  <a:avLst/>
                  <a:gdLst>
                    <a:gd name="T0" fmla="*/ 7 w 193"/>
                    <a:gd name="T1" fmla="*/ 2 h 291"/>
                    <a:gd name="T2" fmla="*/ 9 w 193"/>
                    <a:gd name="T3" fmla="*/ 2 h 291"/>
                    <a:gd name="T4" fmla="*/ 11 w 193"/>
                    <a:gd name="T5" fmla="*/ 1 h 291"/>
                    <a:gd name="T6" fmla="*/ 14 w 193"/>
                    <a:gd name="T7" fmla="*/ 1 h 291"/>
                    <a:gd name="T8" fmla="*/ 16 w 193"/>
                    <a:gd name="T9" fmla="*/ 1 h 291"/>
                    <a:gd name="T10" fmla="*/ 18 w 193"/>
                    <a:gd name="T11" fmla="*/ 1 h 291"/>
                    <a:gd name="T12" fmla="*/ 21 w 193"/>
                    <a:gd name="T13" fmla="*/ 1 h 291"/>
                    <a:gd name="T14" fmla="*/ 23 w 193"/>
                    <a:gd name="T15" fmla="*/ 0 h 291"/>
                    <a:gd name="T16" fmla="*/ 26 w 193"/>
                    <a:gd name="T17" fmla="*/ 0 h 291"/>
                    <a:gd name="T18" fmla="*/ 28 w 193"/>
                    <a:gd name="T19" fmla="*/ 0 h 291"/>
                    <a:gd name="T20" fmla="*/ 31 w 193"/>
                    <a:gd name="T21" fmla="*/ 1 h 291"/>
                    <a:gd name="T22" fmla="*/ 34 w 193"/>
                    <a:gd name="T23" fmla="*/ 1 h 291"/>
                    <a:gd name="T24" fmla="*/ 37 w 193"/>
                    <a:gd name="T25" fmla="*/ 1 h 291"/>
                    <a:gd name="T26" fmla="*/ 40 w 193"/>
                    <a:gd name="T27" fmla="*/ 1 h 291"/>
                    <a:gd name="T28" fmla="*/ 42 w 193"/>
                    <a:gd name="T29" fmla="*/ 2 h 291"/>
                    <a:gd name="T30" fmla="*/ 45 w 193"/>
                    <a:gd name="T31" fmla="*/ 2 h 291"/>
                    <a:gd name="T32" fmla="*/ 48 w 193"/>
                    <a:gd name="T33" fmla="*/ 2 h 291"/>
                    <a:gd name="T34" fmla="*/ 49 w 193"/>
                    <a:gd name="T35" fmla="*/ 19 h 291"/>
                    <a:gd name="T36" fmla="*/ 49 w 193"/>
                    <a:gd name="T37" fmla="*/ 37 h 291"/>
                    <a:gd name="T38" fmla="*/ 49 w 193"/>
                    <a:gd name="T39" fmla="*/ 55 h 291"/>
                    <a:gd name="T40" fmla="*/ 48 w 193"/>
                    <a:gd name="T41" fmla="*/ 73 h 291"/>
                    <a:gd name="T42" fmla="*/ 42 w 193"/>
                    <a:gd name="T43" fmla="*/ 73 h 291"/>
                    <a:gd name="T44" fmla="*/ 36 w 193"/>
                    <a:gd name="T45" fmla="*/ 73 h 291"/>
                    <a:gd name="T46" fmla="*/ 30 w 193"/>
                    <a:gd name="T47" fmla="*/ 73 h 291"/>
                    <a:gd name="T48" fmla="*/ 24 w 193"/>
                    <a:gd name="T49" fmla="*/ 73 h 291"/>
                    <a:gd name="T50" fmla="*/ 18 w 193"/>
                    <a:gd name="T51" fmla="*/ 73 h 291"/>
                    <a:gd name="T52" fmla="*/ 12 w 193"/>
                    <a:gd name="T53" fmla="*/ 72 h 291"/>
                    <a:gd name="T54" fmla="*/ 6 w 193"/>
                    <a:gd name="T55" fmla="*/ 72 h 291"/>
                    <a:gd name="T56" fmla="*/ 0 w 193"/>
                    <a:gd name="T57" fmla="*/ 72 h 291"/>
                    <a:gd name="T58" fmla="*/ 0 w 193"/>
                    <a:gd name="T59" fmla="*/ 53 h 291"/>
                    <a:gd name="T60" fmla="*/ 1 w 193"/>
                    <a:gd name="T61" fmla="*/ 37 h 291"/>
                    <a:gd name="T62" fmla="*/ 2 w 193"/>
                    <a:gd name="T63" fmla="*/ 20 h 291"/>
                    <a:gd name="T64" fmla="*/ 7 w 193"/>
                    <a:gd name="T65" fmla="*/ 2 h 2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93"/>
                    <a:gd name="T100" fmla="*/ 0 h 291"/>
                    <a:gd name="T101" fmla="*/ 193 w 193"/>
                    <a:gd name="T102" fmla="*/ 291 h 29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93" h="291">
                      <a:moveTo>
                        <a:pt x="25" y="5"/>
                      </a:moveTo>
                      <a:lnTo>
                        <a:pt x="35" y="5"/>
                      </a:lnTo>
                      <a:lnTo>
                        <a:pt x="43" y="3"/>
                      </a:lnTo>
                      <a:lnTo>
                        <a:pt x="54" y="3"/>
                      </a:lnTo>
                      <a:lnTo>
                        <a:pt x="64" y="2"/>
                      </a:lnTo>
                      <a:lnTo>
                        <a:pt x="72" y="2"/>
                      </a:lnTo>
                      <a:lnTo>
                        <a:pt x="82" y="2"/>
                      </a:lnTo>
                      <a:lnTo>
                        <a:pt x="91" y="0"/>
                      </a:lnTo>
                      <a:lnTo>
                        <a:pt x="101" y="0"/>
                      </a:lnTo>
                      <a:lnTo>
                        <a:pt x="112" y="0"/>
                      </a:lnTo>
                      <a:lnTo>
                        <a:pt x="123" y="2"/>
                      </a:lnTo>
                      <a:lnTo>
                        <a:pt x="134" y="2"/>
                      </a:lnTo>
                      <a:lnTo>
                        <a:pt x="146" y="3"/>
                      </a:lnTo>
                      <a:lnTo>
                        <a:pt x="158" y="3"/>
                      </a:lnTo>
                      <a:lnTo>
                        <a:pt x="168" y="5"/>
                      </a:lnTo>
                      <a:lnTo>
                        <a:pt x="180" y="5"/>
                      </a:lnTo>
                      <a:lnTo>
                        <a:pt x="190" y="7"/>
                      </a:lnTo>
                      <a:lnTo>
                        <a:pt x="193" y="76"/>
                      </a:lnTo>
                      <a:lnTo>
                        <a:pt x="193" y="148"/>
                      </a:lnTo>
                      <a:lnTo>
                        <a:pt x="193" y="220"/>
                      </a:lnTo>
                      <a:lnTo>
                        <a:pt x="190" y="289"/>
                      </a:lnTo>
                      <a:lnTo>
                        <a:pt x="166" y="291"/>
                      </a:lnTo>
                      <a:lnTo>
                        <a:pt x="141" y="291"/>
                      </a:lnTo>
                      <a:lnTo>
                        <a:pt x="118" y="291"/>
                      </a:lnTo>
                      <a:lnTo>
                        <a:pt x="94" y="289"/>
                      </a:lnTo>
                      <a:lnTo>
                        <a:pt x="70" y="289"/>
                      </a:lnTo>
                      <a:lnTo>
                        <a:pt x="47" y="288"/>
                      </a:lnTo>
                      <a:lnTo>
                        <a:pt x="23" y="286"/>
                      </a:lnTo>
                      <a:lnTo>
                        <a:pt x="0" y="286"/>
                      </a:lnTo>
                      <a:lnTo>
                        <a:pt x="0" y="212"/>
                      </a:lnTo>
                      <a:lnTo>
                        <a:pt x="1" y="145"/>
                      </a:lnTo>
                      <a:lnTo>
                        <a:pt x="8" y="79"/>
                      </a:lnTo>
                      <a:lnTo>
                        <a:pt x="25" y="5"/>
                      </a:lnTo>
                      <a:close/>
                    </a:path>
                  </a:pathLst>
                </a:custGeom>
                <a:solidFill>
                  <a:srgbClr val="BFAD96"/>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185" name="Freeform 194"/>
                <p:cNvSpPr>
                  <a:spLocks/>
                </p:cNvSpPr>
                <p:nvPr/>
              </p:nvSpPr>
              <p:spPr bwMode="auto">
                <a:xfrm>
                  <a:off x="3376" y="2532"/>
                  <a:ext cx="92" cy="128"/>
                </a:xfrm>
                <a:custGeom>
                  <a:avLst/>
                  <a:gdLst>
                    <a:gd name="T0" fmla="*/ 6 w 184"/>
                    <a:gd name="T1" fmla="*/ 1 h 256"/>
                    <a:gd name="T2" fmla="*/ 8 w 184"/>
                    <a:gd name="T3" fmla="*/ 1 h 256"/>
                    <a:gd name="T4" fmla="*/ 11 w 184"/>
                    <a:gd name="T5" fmla="*/ 1 h 256"/>
                    <a:gd name="T6" fmla="*/ 12 w 184"/>
                    <a:gd name="T7" fmla="*/ 1 h 256"/>
                    <a:gd name="T8" fmla="*/ 15 w 184"/>
                    <a:gd name="T9" fmla="*/ 1 h 256"/>
                    <a:gd name="T10" fmla="*/ 18 w 184"/>
                    <a:gd name="T11" fmla="*/ 1 h 256"/>
                    <a:gd name="T12" fmla="*/ 20 w 184"/>
                    <a:gd name="T13" fmla="*/ 1 h 256"/>
                    <a:gd name="T14" fmla="*/ 22 w 184"/>
                    <a:gd name="T15" fmla="*/ 0 h 256"/>
                    <a:gd name="T16" fmla="*/ 24 w 184"/>
                    <a:gd name="T17" fmla="*/ 0 h 256"/>
                    <a:gd name="T18" fmla="*/ 26 w 184"/>
                    <a:gd name="T19" fmla="*/ 0 h 256"/>
                    <a:gd name="T20" fmla="*/ 29 w 184"/>
                    <a:gd name="T21" fmla="*/ 1 h 256"/>
                    <a:gd name="T22" fmla="*/ 32 w 184"/>
                    <a:gd name="T23" fmla="*/ 1 h 256"/>
                    <a:gd name="T24" fmla="*/ 35 w 184"/>
                    <a:gd name="T25" fmla="*/ 1 h 256"/>
                    <a:gd name="T26" fmla="*/ 38 w 184"/>
                    <a:gd name="T27" fmla="*/ 1 h 256"/>
                    <a:gd name="T28" fmla="*/ 40 w 184"/>
                    <a:gd name="T29" fmla="*/ 1 h 256"/>
                    <a:gd name="T30" fmla="*/ 43 w 184"/>
                    <a:gd name="T31" fmla="*/ 1 h 256"/>
                    <a:gd name="T32" fmla="*/ 45 w 184"/>
                    <a:gd name="T33" fmla="*/ 1 h 256"/>
                    <a:gd name="T34" fmla="*/ 46 w 184"/>
                    <a:gd name="T35" fmla="*/ 16 h 256"/>
                    <a:gd name="T36" fmla="*/ 46 w 184"/>
                    <a:gd name="T37" fmla="*/ 32 h 256"/>
                    <a:gd name="T38" fmla="*/ 46 w 184"/>
                    <a:gd name="T39" fmla="*/ 48 h 256"/>
                    <a:gd name="T40" fmla="*/ 45 w 184"/>
                    <a:gd name="T41" fmla="*/ 64 h 256"/>
                    <a:gd name="T42" fmla="*/ 40 w 184"/>
                    <a:gd name="T43" fmla="*/ 64 h 256"/>
                    <a:gd name="T44" fmla="*/ 34 w 184"/>
                    <a:gd name="T45" fmla="*/ 64 h 256"/>
                    <a:gd name="T46" fmla="*/ 28 w 184"/>
                    <a:gd name="T47" fmla="*/ 64 h 256"/>
                    <a:gd name="T48" fmla="*/ 23 w 184"/>
                    <a:gd name="T49" fmla="*/ 64 h 256"/>
                    <a:gd name="T50" fmla="*/ 17 w 184"/>
                    <a:gd name="T51" fmla="*/ 64 h 256"/>
                    <a:gd name="T52" fmla="*/ 11 w 184"/>
                    <a:gd name="T53" fmla="*/ 64 h 256"/>
                    <a:gd name="T54" fmla="*/ 6 w 184"/>
                    <a:gd name="T55" fmla="*/ 63 h 256"/>
                    <a:gd name="T56" fmla="*/ 0 w 184"/>
                    <a:gd name="T57" fmla="*/ 63 h 256"/>
                    <a:gd name="T58" fmla="*/ 0 w 184"/>
                    <a:gd name="T59" fmla="*/ 47 h 256"/>
                    <a:gd name="T60" fmla="*/ 1 w 184"/>
                    <a:gd name="T61" fmla="*/ 32 h 256"/>
                    <a:gd name="T62" fmla="*/ 2 w 184"/>
                    <a:gd name="T63" fmla="*/ 17 h 256"/>
                    <a:gd name="T64" fmla="*/ 6 w 184"/>
                    <a:gd name="T65" fmla="*/ 1 h 2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4"/>
                    <a:gd name="T100" fmla="*/ 0 h 256"/>
                    <a:gd name="T101" fmla="*/ 184 w 184"/>
                    <a:gd name="T102" fmla="*/ 256 h 2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4" h="256">
                      <a:moveTo>
                        <a:pt x="24" y="5"/>
                      </a:moveTo>
                      <a:lnTo>
                        <a:pt x="32" y="5"/>
                      </a:lnTo>
                      <a:lnTo>
                        <a:pt x="42" y="3"/>
                      </a:lnTo>
                      <a:lnTo>
                        <a:pt x="51" y="3"/>
                      </a:lnTo>
                      <a:lnTo>
                        <a:pt x="61" y="2"/>
                      </a:lnTo>
                      <a:lnTo>
                        <a:pt x="69" y="2"/>
                      </a:lnTo>
                      <a:lnTo>
                        <a:pt x="77" y="2"/>
                      </a:lnTo>
                      <a:lnTo>
                        <a:pt x="88" y="0"/>
                      </a:lnTo>
                      <a:lnTo>
                        <a:pt x="96" y="0"/>
                      </a:lnTo>
                      <a:lnTo>
                        <a:pt x="106" y="0"/>
                      </a:lnTo>
                      <a:lnTo>
                        <a:pt x="118" y="2"/>
                      </a:lnTo>
                      <a:lnTo>
                        <a:pt x="128" y="2"/>
                      </a:lnTo>
                      <a:lnTo>
                        <a:pt x="138" y="3"/>
                      </a:lnTo>
                      <a:lnTo>
                        <a:pt x="150" y="3"/>
                      </a:lnTo>
                      <a:lnTo>
                        <a:pt x="160" y="5"/>
                      </a:lnTo>
                      <a:lnTo>
                        <a:pt x="170" y="5"/>
                      </a:lnTo>
                      <a:lnTo>
                        <a:pt x="180" y="7"/>
                      </a:lnTo>
                      <a:lnTo>
                        <a:pt x="182" y="66"/>
                      </a:lnTo>
                      <a:lnTo>
                        <a:pt x="184" y="129"/>
                      </a:lnTo>
                      <a:lnTo>
                        <a:pt x="182" y="193"/>
                      </a:lnTo>
                      <a:lnTo>
                        <a:pt x="180" y="256"/>
                      </a:lnTo>
                      <a:lnTo>
                        <a:pt x="158" y="256"/>
                      </a:lnTo>
                      <a:lnTo>
                        <a:pt x="135" y="256"/>
                      </a:lnTo>
                      <a:lnTo>
                        <a:pt x="113" y="256"/>
                      </a:lnTo>
                      <a:lnTo>
                        <a:pt x="89" y="256"/>
                      </a:lnTo>
                      <a:lnTo>
                        <a:pt x="67" y="256"/>
                      </a:lnTo>
                      <a:lnTo>
                        <a:pt x="44" y="256"/>
                      </a:lnTo>
                      <a:lnTo>
                        <a:pt x="22" y="254"/>
                      </a:lnTo>
                      <a:lnTo>
                        <a:pt x="0" y="254"/>
                      </a:lnTo>
                      <a:lnTo>
                        <a:pt x="0" y="188"/>
                      </a:lnTo>
                      <a:lnTo>
                        <a:pt x="2" y="129"/>
                      </a:lnTo>
                      <a:lnTo>
                        <a:pt x="8" y="71"/>
                      </a:lnTo>
                      <a:lnTo>
                        <a:pt x="24" y="5"/>
                      </a:lnTo>
                      <a:close/>
                    </a:path>
                  </a:pathLst>
                </a:custGeom>
                <a:solidFill>
                  <a:srgbClr val="C4B7A3"/>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186" name="Freeform 195"/>
                <p:cNvSpPr>
                  <a:spLocks/>
                </p:cNvSpPr>
                <p:nvPr/>
              </p:nvSpPr>
              <p:spPr bwMode="auto">
                <a:xfrm>
                  <a:off x="3378" y="2532"/>
                  <a:ext cx="86" cy="111"/>
                </a:xfrm>
                <a:custGeom>
                  <a:avLst/>
                  <a:gdLst>
                    <a:gd name="T0" fmla="*/ 5 w 172"/>
                    <a:gd name="T1" fmla="*/ 2 h 222"/>
                    <a:gd name="T2" fmla="*/ 7 w 172"/>
                    <a:gd name="T3" fmla="*/ 2 h 222"/>
                    <a:gd name="T4" fmla="*/ 10 w 172"/>
                    <a:gd name="T5" fmla="*/ 1 h 222"/>
                    <a:gd name="T6" fmla="*/ 12 w 172"/>
                    <a:gd name="T7" fmla="*/ 1 h 222"/>
                    <a:gd name="T8" fmla="*/ 14 w 172"/>
                    <a:gd name="T9" fmla="*/ 1 h 222"/>
                    <a:gd name="T10" fmla="*/ 17 w 172"/>
                    <a:gd name="T11" fmla="*/ 1 h 222"/>
                    <a:gd name="T12" fmla="*/ 19 w 172"/>
                    <a:gd name="T13" fmla="*/ 1 h 222"/>
                    <a:gd name="T14" fmla="*/ 21 w 172"/>
                    <a:gd name="T15" fmla="*/ 0 h 222"/>
                    <a:gd name="T16" fmla="*/ 22 w 172"/>
                    <a:gd name="T17" fmla="*/ 0 h 222"/>
                    <a:gd name="T18" fmla="*/ 25 w 172"/>
                    <a:gd name="T19" fmla="*/ 0 h 222"/>
                    <a:gd name="T20" fmla="*/ 28 w 172"/>
                    <a:gd name="T21" fmla="*/ 1 h 222"/>
                    <a:gd name="T22" fmla="*/ 30 w 172"/>
                    <a:gd name="T23" fmla="*/ 1 h 222"/>
                    <a:gd name="T24" fmla="*/ 33 w 172"/>
                    <a:gd name="T25" fmla="*/ 1 h 222"/>
                    <a:gd name="T26" fmla="*/ 36 w 172"/>
                    <a:gd name="T27" fmla="*/ 1 h 222"/>
                    <a:gd name="T28" fmla="*/ 38 w 172"/>
                    <a:gd name="T29" fmla="*/ 2 h 222"/>
                    <a:gd name="T30" fmla="*/ 41 w 172"/>
                    <a:gd name="T31" fmla="*/ 2 h 222"/>
                    <a:gd name="T32" fmla="*/ 43 w 172"/>
                    <a:gd name="T33" fmla="*/ 2 h 222"/>
                    <a:gd name="T34" fmla="*/ 43 w 172"/>
                    <a:gd name="T35" fmla="*/ 14 h 222"/>
                    <a:gd name="T36" fmla="*/ 43 w 172"/>
                    <a:gd name="T37" fmla="*/ 28 h 222"/>
                    <a:gd name="T38" fmla="*/ 43 w 172"/>
                    <a:gd name="T39" fmla="*/ 42 h 222"/>
                    <a:gd name="T40" fmla="*/ 43 w 172"/>
                    <a:gd name="T41" fmla="*/ 55 h 222"/>
                    <a:gd name="T42" fmla="*/ 38 w 172"/>
                    <a:gd name="T43" fmla="*/ 56 h 222"/>
                    <a:gd name="T44" fmla="*/ 32 w 172"/>
                    <a:gd name="T45" fmla="*/ 56 h 222"/>
                    <a:gd name="T46" fmla="*/ 26 w 172"/>
                    <a:gd name="T47" fmla="*/ 56 h 222"/>
                    <a:gd name="T48" fmla="*/ 22 w 172"/>
                    <a:gd name="T49" fmla="*/ 56 h 222"/>
                    <a:gd name="T50" fmla="*/ 16 w 172"/>
                    <a:gd name="T51" fmla="*/ 56 h 222"/>
                    <a:gd name="T52" fmla="*/ 11 w 172"/>
                    <a:gd name="T53" fmla="*/ 56 h 222"/>
                    <a:gd name="T54" fmla="*/ 5 w 172"/>
                    <a:gd name="T55" fmla="*/ 55 h 222"/>
                    <a:gd name="T56" fmla="*/ 0 w 172"/>
                    <a:gd name="T57" fmla="*/ 55 h 222"/>
                    <a:gd name="T58" fmla="*/ 0 w 172"/>
                    <a:gd name="T59" fmla="*/ 41 h 222"/>
                    <a:gd name="T60" fmla="*/ 1 w 172"/>
                    <a:gd name="T61" fmla="*/ 28 h 222"/>
                    <a:gd name="T62" fmla="*/ 1 w 172"/>
                    <a:gd name="T63" fmla="*/ 15 h 222"/>
                    <a:gd name="T64" fmla="*/ 5 w 172"/>
                    <a:gd name="T65" fmla="*/ 2 h 22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72"/>
                    <a:gd name="T100" fmla="*/ 0 h 222"/>
                    <a:gd name="T101" fmla="*/ 172 w 172"/>
                    <a:gd name="T102" fmla="*/ 222 h 22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72" h="222">
                      <a:moveTo>
                        <a:pt x="22" y="5"/>
                      </a:moveTo>
                      <a:lnTo>
                        <a:pt x="31" y="5"/>
                      </a:lnTo>
                      <a:lnTo>
                        <a:pt x="39" y="3"/>
                      </a:lnTo>
                      <a:lnTo>
                        <a:pt x="48" y="3"/>
                      </a:lnTo>
                      <a:lnTo>
                        <a:pt x="58" y="2"/>
                      </a:lnTo>
                      <a:lnTo>
                        <a:pt x="66" y="2"/>
                      </a:lnTo>
                      <a:lnTo>
                        <a:pt x="74" y="2"/>
                      </a:lnTo>
                      <a:lnTo>
                        <a:pt x="83" y="0"/>
                      </a:lnTo>
                      <a:lnTo>
                        <a:pt x="91" y="0"/>
                      </a:lnTo>
                      <a:lnTo>
                        <a:pt x="101" y="0"/>
                      </a:lnTo>
                      <a:lnTo>
                        <a:pt x="112" y="2"/>
                      </a:lnTo>
                      <a:lnTo>
                        <a:pt x="122" y="2"/>
                      </a:lnTo>
                      <a:lnTo>
                        <a:pt x="132" y="3"/>
                      </a:lnTo>
                      <a:lnTo>
                        <a:pt x="142" y="3"/>
                      </a:lnTo>
                      <a:lnTo>
                        <a:pt x="152" y="5"/>
                      </a:lnTo>
                      <a:lnTo>
                        <a:pt x="162" y="5"/>
                      </a:lnTo>
                      <a:lnTo>
                        <a:pt x="172" y="7"/>
                      </a:lnTo>
                      <a:lnTo>
                        <a:pt x="172" y="57"/>
                      </a:lnTo>
                      <a:lnTo>
                        <a:pt x="172" y="111"/>
                      </a:lnTo>
                      <a:lnTo>
                        <a:pt x="172" y="167"/>
                      </a:lnTo>
                      <a:lnTo>
                        <a:pt x="172" y="220"/>
                      </a:lnTo>
                      <a:lnTo>
                        <a:pt x="150" y="222"/>
                      </a:lnTo>
                      <a:lnTo>
                        <a:pt x="128" y="222"/>
                      </a:lnTo>
                      <a:lnTo>
                        <a:pt x="106" y="222"/>
                      </a:lnTo>
                      <a:lnTo>
                        <a:pt x="86" y="222"/>
                      </a:lnTo>
                      <a:lnTo>
                        <a:pt x="64" y="222"/>
                      </a:lnTo>
                      <a:lnTo>
                        <a:pt x="42" y="222"/>
                      </a:lnTo>
                      <a:lnTo>
                        <a:pt x="22" y="220"/>
                      </a:lnTo>
                      <a:lnTo>
                        <a:pt x="0" y="220"/>
                      </a:lnTo>
                      <a:lnTo>
                        <a:pt x="0" y="163"/>
                      </a:lnTo>
                      <a:lnTo>
                        <a:pt x="2" y="113"/>
                      </a:lnTo>
                      <a:lnTo>
                        <a:pt x="7" y="60"/>
                      </a:lnTo>
                      <a:lnTo>
                        <a:pt x="22" y="5"/>
                      </a:lnTo>
                      <a:close/>
                    </a:path>
                  </a:pathLst>
                </a:custGeom>
                <a:solidFill>
                  <a:srgbClr val="C9BFAD"/>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187" name="Freeform 196"/>
                <p:cNvSpPr>
                  <a:spLocks/>
                </p:cNvSpPr>
                <p:nvPr/>
              </p:nvSpPr>
              <p:spPr bwMode="auto">
                <a:xfrm>
                  <a:off x="3379" y="2532"/>
                  <a:ext cx="82" cy="95"/>
                </a:xfrm>
                <a:custGeom>
                  <a:avLst/>
                  <a:gdLst>
                    <a:gd name="T0" fmla="*/ 5 w 163"/>
                    <a:gd name="T1" fmla="*/ 1 h 188"/>
                    <a:gd name="T2" fmla="*/ 22 w 163"/>
                    <a:gd name="T3" fmla="*/ 0 h 188"/>
                    <a:gd name="T4" fmla="*/ 41 w 163"/>
                    <a:gd name="T5" fmla="*/ 1 h 188"/>
                    <a:gd name="T6" fmla="*/ 41 w 163"/>
                    <a:gd name="T7" fmla="*/ 12 h 188"/>
                    <a:gd name="T8" fmla="*/ 41 w 163"/>
                    <a:gd name="T9" fmla="*/ 23 h 188"/>
                    <a:gd name="T10" fmla="*/ 41 w 163"/>
                    <a:gd name="T11" fmla="*/ 35 h 188"/>
                    <a:gd name="T12" fmla="*/ 41 w 163"/>
                    <a:gd name="T13" fmla="*/ 47 h 188"/>
                    <a:gd name="T14" fmla="*/ 36 w 163"/>
                    <a:gd name="T15" fmla="*/ 47 h 188"/>
                    <a:gd name="T16" fmla="*/ 31 w 163"/>
                    <a:gd name="T17" fmla="*/ 47 h 188"/>
                    <a:gd name="T18" fmla="*/ 26 w 163"/>
                    <a:gd name="T19" fmla="*/ 47 h 188"/>
                    <a:gd name="T20" fmla="*/ 21 w 163"/>
                    <a:gd name="T21" fmla="*/ 47 h 188"/>
                    <a:gd name="T22" fmla="*/ 15 w 163"/>
                    <a:gd name="T23" fmla="*/ 47 h 188"/>
                    <a:gd name="T24" fmla="*/ 10 w 163"/>
                    <a:gd name="T25" fmla="*/ 47 h 188"/>
                    <a:gd name="T26" fmla="*/ 5 w 163"/>
                    <a:gd name="T27" fmla="*/ 47 h 188"/>
                    <a:gd name="T28" fmla="*/ 0 w 163"/>
                    <a:gd name="T29" fmla="*/ 47 h 188"/>
                    <a:gd name="T30" fmla="*/ 0 w 163"/>
                    <a:gd name="T31" fmla="*/ 35 h 188"/>
                    <a:gd name="T32" fmla="*/ 0 w 163"/>
                    <a:gd name="T33" fmla="*/ 24 h 188"/>
                    <a:gd name="T34" fmla="*/ 2 w 163"/>
                    <a:gd name="T35" fmla="*/ 13 h 188"/>
                    <a:gd name="T36" fmla="*/ 5 w 163"/>
                    <a:gd name="T37" fmla="*/ 1 h 18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3"/>
                    <a:gd name="T58" fmla="*/ 0 h 188"/>
                    <a:gd name="T59" fmla="*/ 163 w 163"/>
                    <a:gd name="T60" fmla="*/ 188 h 18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3" h="188">
                      <a:moveTo>
                        <a:pt x="20" y="5"/>
                      </a:moveTo>
                      <a:lnTo>
                        <a:pt x="86" y="0"/>
                      </a:lnTo>
                      <a:lnTo>
                        <a:pt x="163" y="5"/>
                      </a:lnTo>
                      <a:lnTo>
                        <a:pt x="163" y="47"/>
                      </a:lnTo>
                      <a:lnTo>
                        <a:pt x="163" y="92"/>
                      </a:lnTo>
                      <a:lnTo>
                        <a:pt x="163" y="140"/>
                      </a:lnTo>
                      <a:lnTo>
                        <a:pt x="163" y="185"/>
                      </a:lnTo>
                      <a:lnTo>
                        <a:pt x="141" y="187"/>
                      </a:lnTo>
                      <a:lnTo>
                        <a:pt x="121" y="187"/>
                      </a:lnTo>
                      <a:lnTo>
                        <a:pt x="101" y="188"/>
                      </a:lnTo>
                      <a:lnTo>
                        <a:pt x="81" y="188"/>
                      </a:lnTo>
                      <a:lnTo>
                        <a:pt x="60" y="188"/>
                      </a:lnTo>
                      <a:lnTo>
                        <a:pt x="40" y="188"/>
                      </a:lnTo>
                      <a:lnTo>
                        <a:pt x="20" y="188"/>
                      </a:lnTo>
                      <a:lnTo>
                        <a:pt x="0" y="188"/>
                      </a:lnTo>
                      <a:lnTo>
                        <a:pt x="0" y="140"/>
                      </a:lnTo>
                      <a:lnTo>
                        <a:pt x="0" y="96"/>
                      </a:lnTo>
                      <a:lnTo>
                        <a:pt x="6" y="52"/>
                      </a:lnTo>
                      <a:lnTo>
                        <a:pt x="20" y="5"/>
                      </a:lnTo>
                      <a:close/>
                    </a:path>
                  </a:pathLst>
                </a:custGeom>
                <a:solidFill>
                  <a:srgbClr val="CEC6B7"/>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188" name="Freeform 197"/>
                <p:cNvSpPr>
                  <a:spLocks/>
                </p:cNvSpPr>
                <p:nvPr/>
              </p:nvSpPr>
              <p:spPr bwMode="auto">
                <a:xfrm>
                  <a:off x="3384" y="2502"/>
                  <a:ext cx="113" cy="28"/>
                </a:xfrm>
                <a:custGeom>
                  <a:avLst/>
                  <a:gdLst>
                    <a:gd name="T0" fmla="*/ 2 w 228"/>
                    <a:gd name="T1" fmla="*/ 1 h 54"/>
                    <a:gd name="T2" fmla="*/ 0 w 228"/>
                    <a:gd name="T3" fmla="*/ 12 h 54"/>
                    <a:gd name="T4" fmla="*/ 7 w 228"/>
                    <a:gd name="T5" fmla="*/ 11 h 54"/>
                    <a:gd name="T6" fmla="*/ 14 w 228"/>
                    <a:gd name="T7" fmla="*/ 11 h 54"/>
                    <a:gd name="T8" fmla="*/ 21 w 228"/>
                    <a:gd name="T9" fmla="*/ 11 h 54"/>
                    <a:gd name="T10" fmla="*/ 28 w 228"/>
                    <a:gd name="T11" fmla="*/ 12 h 54"/>
                    <a:gd name="T12" fmla="*/ 35 w 228"/>
                    <a:gd name="T13" fmla="*/ 12 h 54"/>
                    <a:gd name="T14" fmla="*/ 42 w 228"/>
                    <a:gd name="T15" fmla="*/ 13 h 54"/>
                    <a:gd name="T16" fmla="*/ 49 w 228"/>
                    <a:gd name="T17" fmla="*/ 13 h 54"/>
                    <a:gd name="T18" fmla="*/ 56 w 228"/>
                    <a:gd name="T19" fmla="*/ 14 h 54"/>
                    <a:gd name="T20" fmla="*/ 56 w 228"/>
                    <a:gd name="T21" fmla="*/ 2 h 54"/>
                    <a:gd name="T22" fmla="*/ 30 w 228"/>
                    <a:gd name="T23" fmla="*/ 0 h 54"/>
                    <a:gd name="T24" fmla="*/ 2 w 228"/>
                    <a:gd name="T25" fmla="*/ 1 h 5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28"/>
                    <a:gd name="T40" fmla="*/ 0 h 54"/>
                    <a:gd name="T41" fmla="*/ 228 w 228"/>
                    <a:gd name="T42" fmla="*/ 54 h 5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28" h="54">
                      <a:moveTo>
                        <a:pt x="9" y="3"/>
                      </a:moveTo>
                      <a:lnTo>
                        <a:pt x="0" y="47"/>
                      </a:lnTo>
                      <a:lnTo>
                        <a:pt x="30" y="44"/>
                      </a:lnTo>
                      <a:lnTo>
                        <a:pt x="59" y="44"/>
                      </a:lnTo>
                      <a:lnTo>
                        <a:pt x="86" y="44"/>
                      </a:lnTo>
                      <a:lnTo>
                        <a:pt x="115" y="45"/>
                      </a:lnTo>
                      <a:lnTo>
                        <a:pt x="142" y="47"/>
                      </a:lnTo>
                      <a:lnTo>
                        <a:pt x="169" y="49"/>
                      </a:lnTo>
                      <a:lnTo>
                        <a:pt x="197" y="52"/>
                      </a:lnTo>
                      <a:lnTo>
                        <a:pt x="228" y="54"/>
                      </a:lnTo>
                      <a:lnTo>
                        <a:pt x="228" y="7"/>
                      </a:lnTo>
                      <a:lnTo>
                        <a:pt x="123" y="0"/>
                      </a:lnTo>
                      <a:lnTo>
                        <a:pt x="9" y="3"/>
                      </a:lnTo>
                      <a:close/>
                    </a:path>
                  </a:pathLst>
                </a:custGeom>
                <a:solidFill>
                  <a:srgbClr val="AA8E70"/>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189" name="Freeform 198"/>
                <p:cNvSpPr>
                  <a:spLocks/>
                </p:cNvSpPr>
                <p:nvPr/>
              </p:nvSpPr>
              <p:spPr bwMode="auto">
                <a:xfrm>
                  <a:off x="3361" y="2811"/>
                  <a:ext cx="134" cy="44"/>
                </a:xfrm>
                <a:custGeom>
                  <a:avLst/>
                  <a:gdLst>
                    <a:gd name="T0" fmla="*/ 0 w 271"/>
                    <a:gd name="T1" fmla="*/ 0 h 87"/>
                    <a:gd name="T2" fmla="*/ 67 w 271"/>
                    <a:gd name="T3" fmla="*/ 7 h 87"/>
                    <a:gd name="T4" fmla="*/ 67 w 271"/>
                    <a:gd name="T5" fmla="*/ 22 h 87"/>
                    <a:gd name="T6" fmla="*/ 0 w 271"/>
                    <a:gd name="T7" fmla="*/ 12 h 87"/>
                    <a:gd name="T8" fmla="*/ 0 w 271"/>
                    <a:gd name="T9" fmla="*/ 0 h 87"/>
                    <a:gd name="T10" fmla="*/ 0 60000 65536"/>
                    <a:gd name="T11" fmla="*/ 0 60000 65536"/>
                    <a:gd name="T12" fmla="*/ 0 60000 65536"/>
                    <a:gd name="T13" fmla="*/ 0 60000 65536"/>
                    <a:gd name="T14" fmla="*/ 0 60000 65536"/>
                    <a:gd name="T15" fmla="*/ 0 w 271"/>
                    <a:gd name="T16" fmla="*/ 0 h 87"/>
                    <a:gd name="T17" fmla="*/ 271 w 271"/>
                    <a:gd name="T18" fmla="*/ 87 h 87"/>
                  </a:gdLst>
                  <a:ahLst/>
                  <a:cxnLst>
                    <a:cxn ang="T10">
                      <a:pos x="T0" y="T1"/>
                    </a:cxn>
                    <a:cxn ang="T11">
                      <a:pos x="T2" y="T3"/>
                    </a:cxn>
                    <a:cxn ang="T12">
                      <a:pos x="T4" y="T5"/>
                    </a:cxn>
                    <a:cxn ang="T13">
                      <a:pos x="T6" y="T7"/>
                    </a:cxn>
                    <a:cxn ang="T14">
                      <a:pos x="T8" y="T9"/>
                    </a:cxn>
                  </a:cxnLst>
                  <a:rect l="T15" t="T16" r="T17" b="T18"/>
                  <a:pathLst>
                    <a:path w="271" h="87">
                      <a:moveTo>
                        <a:pt x="0" y="0"/>
                      </a:moveTo>
                      <a:lnTo>
                        <a:pt x="269" y="25"/>
                      </a:lnTo>
                      <a:lnTo>
                        <a:pt x="271" y="87"/>
                      </a:lnTo>
                      <a:lnTo>
                        <a:pt x="0" y="47"/>
                      </a:lnTo>
                      <a:lnTo>
                        <a:pt x="0" y="0"/>
                      </a:lnTo>
                      <a:close/>
                    </a:path>
                  </a:pathLst>
                </a:custGeom>
                <a:solidFill>
                  <a:srgbClr val="AA8E70"/>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190" name="Freeform 199"/>
                <p:cNvSpPr>
                  <a:spLocks/>
                </p:cNvSpPr>
                <p:nvPr/>
              </p:nvSpPr>
              <p:spPr bwMode="auto">
                <a:xfrm>
                  <a:off x="3402" y="2821"/>
                  <a:ext cx="54" cy="15"/>
                </a:xfrm>
                <a:custGeom>
                  <a:avLst/>
                  <a:gdLst>
                    <a:gd name="T0" fmla="*/ 14 w 108"/>
                    <a:gd name="T1" fmla="*/ 0 h 29"/>
                    <a:gd name="T2" fmla="*/ 17 w 108"/>
                    <a:gd name="T3" fmla="*/ 1 h 29"/>
                    <a:gd name="T4" fmla="*/ 20 w 108"/>
                    <a:gd name="T5" fmla="*/ 1 h 29"/>
                    <a:gd name="T6" fmla="*/ 22 w 108"/>
                    <a:gd name="T7" fmla="*/ 1 h 29"/>
                    <a:gd name="T8" fmla="*/ 24 w 108"/>
                    <a:gd name="T9" fmla="*/ 2 h 29"/>
                    <a:gd name="T10" fmla="*/ 25 w 108"/>
                    <a:gd name="T11" fmla="*/ 3 h 29"/>
                    <a:gd name="T12" fmla="*/ 27 w 108"/>
                    <a:gd name="T13" fmla="*/ 3 h 29"/>
                    <a:gd name="T14" fmla="*/ 27 w 108"/>
                    <a:gd name="T15" fmla="*/ 4 h 29"/>
                    <a:gd name="T16" fmla="*/ 27 w 108"/>
                    <a:gd name="T17" fmla="*/ 5 h 29"/>
                    <a:gd name="T18" fmla="*/ 27 w 108"/>
                    <a:gd name="T19" fmla="*/ 5 h 29"/>
                    <a:gd name="T20" fmla="*/ 27 w 108"/>
                    <a:gd name="T21" fmla="*/ 6 h 29"/>
                    <a:gd name="T22" fmla="*/ 25 w 108"/>
                    <a:gd name="T23" fmla="*/ 6 h 29"/>
                    <a:gd name="T24" fmla="*/ 24 w 108"/>
                    <a:gd name="T25" fmla="*/ 6 h 29"/>
                    <a:gd name="T26" fmla="*/ 21 w 108"/>
                    <a:gd name="T27" fmla="*/ 7 h 29"/>
                    <a:gd name="T28" fmla="*/ 19 w 108"/>
                    <a:gd name="T29" fmla="*/ 7 h 29"/>
                    <a:gd name="T30" fmla="*/ 16 w 108"/>
                    <a:gd name="T31" fmla="*/ 7 h 29"/>
                    <a:gd name="T32" fmla="*/ 13 w 108"/>
                    <a:gd name="T33" fmla="*/ 7 h 29"/>
                    <a:gd name="T34" fmla="*/ 11 w 108"/>
                    <a:gd name="T35" fmla="*/ 6 h 29"/>
                    <a:gd name="T36" fmla="*/ 7 w 108"/>
                    <a:gd name="T37" fmla="*/ 6 h 29"/>
                    <a:gd name="T38" fmla="*/ 6 w 108"/>
                    <a:gd name="T39" fmla="*/ 6 h 29"/>
                    <a:gd name="T40" fmla="*/ 3 w 108"/>
                    <a:gd name="T41" fmla="*/ 5 h 29"/>
                    <a:gd name="T42" fmla="*/ 3 w 108"/>
                    <a:gd name="T43" fmla="*/ 4 h 29"/>
                    <a:gd name="T44" fmla="*/ 1 w 108"/>
                    <a:gd name="T45" fmla="*/ 3 h 29"/>
                    <a:gd name="T46" fmla="*/ 0 w 108"/>
                    <a:gd name="T47" fmla="*/ 3 h 29"/>
                    <a:gd name="T48" fmla="*/ 0 w 108"/>
                    <a:gd name="T49" fmla="*/ 2 h 29"/>
                    <a:gd name="T50" fmla="*/ 1 w 108"/>
                    <a:gd name="T51" fmla="*/ 2 h 29"/>
                    <a:gd name="T52" fmla="*/ 2 w 108"/>
                    <a:gd name="T53" fmla="*/ 1 h 29"/>
                    <a:gd name="T54" fmla="*/ 3 w 108"/>
                    <a:gd name="T55" fmla="*/ 1 h 29"/>
                    <a:gd name="T56" fmla="*/ 5 w 108"/>
                    <a:gd name="T57" fmla="*/ 0 h 29"/>
                    <a:gd name="T58" fmla="*/ 7 w 108"/>
                    <a:gd name="T59" fmla="*/ 0 h 29"/>
                    <a:gd name="T60" fmla="*/ 9 w 108"/>
                    <a:gd name="T61" fmla="*/ 0 h 29"/>
                    <a:gd name="T62" fmla="*/ 11 w 108"/>
                    <a:gd name="T63" fmla="*/ 0 h 29"/>
                    <a:gd name="T64" fmla="*/ 14 w 108"/>
                    <a:gd name="T65" fmla="*/ 0 h 2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8"/>
                    <a:gd name="T100" fmla="*/ 0 h 29"/>
                    <a:gd name="T101" fmla="*/ 108 w 108"/>
                    <a:gd name="T102" fmla="*/ 29 h 2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8" h="29">
                      <a:moveTo>
                        <a:pt x="56" y="2"/>
                      </a:moveTo>
                      <a:lnTo>
                        <a:pt x="68" y="4"/>
                      </a:lnTo>
                      <a:lnTo>
                        <a:pt x="78" y="5"/>
                      </a:lnTo>
                      <a:lnTo>
                        <a:pt x="86" y="7"/>
                      </a:lnTo>
                      <a:lnTo>
                        <a:pt x="95" y="9"/>
                      </a:lnTo>
                      <a:lnTo>
                        <a:pt x="100" y="12"/>
                      </a:lnTo>
                      <a:lnTo>
                        <a:pt x="105" y="14"/>
                      </a:lnTo>
                      <a:lnTo>
                        <a:pt x="108" y="17"/>
                      </a:lnTo>
                      <a:lnTo>
                        <a:pt x="108" y="20"/>
                      </a:lnTo>
                      <a:lnTo>
                        <a:pt x="106" y="22"/>
                      </a:lnTo>
                      <a:lnTo>
                        <a:pt x="105" y="26"/>
                      </a:lnTo>
                      <a:lnTo>
                        <a:pt x="100" y="27"/>
                      </a:lnTo>
                      <a:lnTo>
                        <a:pt x="93" y="27"/>
                      </a:lnTo>
                      <a:lnTo>
                        <a:pt x="84" y="29"/>
                      </a:lnTo>
                      <a:lnTo>
                        <a:pt x="74" y="29"/>
                      </a:lnTo>
                      <a:lnTo>
                        <a:pt x="64" y="29"/>
                      </a:lnTo>
                      <a:lnTo>
                        <a:pt x="52" y="29"/>
                      </a:lnTo>
                      <a:lnTo>
                        <a:pt x="41" y="27"/>
                      </a:lnTo>
                      <a:lnTo>
                        <a:pt x="31" y="26"/>
                      </a:lnTo>
                      <a:lnTo>
                        <a:pt x="22" y="24"/>
                      </a:lnTo>
                      <a:lnTo>
                        <a:pt x="14" y="20"/>
                      </a:lnTo>
                      <a:lnTo>
                        <a:pt x="9" y="19"/>
                      </a:lnTo>
                      <a:lnTo>
                        <a:pt x="4" y="15"/>
                      </a:lnTo>
                      <a:lnTo>
                        <a:pt x="0" y="14"/>
                      </a:lnTo>
                      <a:lnTo>
                        <a:pt x="0" y="10"/>
                      </a:lnTo>
                      <a:lnTo>
                        <a:pt x="2" y="9"/>
                      </a:lnTo>
                      <a:lnTo>
                        <a:pt x="5" y="5"/>
                      </a:lnTo>
                      <a:lnTo>
                        <a:pt x="10" y="4"/>
                      </a:lnTo>
                      <a:lnTo>
                        <a:pt x="17" y="2"/>
                      </a:lnTo>
                      <a:lnTo>
                        <a:pt x="25" y="2"/>
                      </a:lnTo>
                      <a:lnTo>
                        <a:pt x="34" y="0"/>
                      </a:lnTo>
                      <a:lnTo>
                        <a:pt x="44" y="0"/>
                      </a:lnTo>
                      <a:lnTo>
                        <a:pt x="56" y="2"/>
                      </a:lnTo>
                      <a:close/>
                    </a:path>
                  </a:pathLst>
                </a:custGeom>
                <a:solidFill>
                  <a:srgbClr val="003551"/>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191" name="Freeform 200"/>
                <p:cNvSpPr>
                  <a:spLocks/>
                </p:cNvSpPr>
                <p:nvPr/>
              </p:nvSpPr>
              <p:spPr bwMode="auto">
                <a:xfrm>
                  <a:off x="3402" y="2821"/>
                  <a:ext cx="37" cy="14"/>
                </a:xfrm>
                <a:custGeom>
                  <a:avLst/>
                  <a:gdLst>
                    <a:gd name="T0" fmla="*/ 9 w 74"/>
                    <a:gd name="T1" fmla="*/ 0 h 27"/>
                    <a:gd name="T2" fmla="*/ 13 w 74"/>
                    <a:gd name="T3" fmla="*/ 0 h 27"/>
                    <a:gd name="T4" fmla="*/ 16 w 74"/>
                    <a:gd name="T5" fmla="*/ 1 h 27"/>
                    <a:gd name="T6" fmla="*/ 18 w 74"/>
                    <a:gd name="T7" fmla="*/ 3 h 27"/>
                    <a:gd name="T8" fmla="*/ 19 w 74"/>
                    <a:gd name="T9" fmla="*/ 4 h 27"/>
                    <a:gd name="T10" fmla="*/ 18 w 74"/>
                    <a:gd name="T11" fmla="*/ 5 h 27"/>
                    <a:gd name="T12" fmla="*/ 15 w 74"/>
                    <a:gd name="T13" fmla="*/ 6 h 27"/>
                    <a:gd name="T14" fmla="*/ 12 w 74"/>
                    <a:gd name="T15" fmla="*/ 6 h 27"/>
                    <a:gd name="T16" fmla="*/ 9 w 74"/>
                    <a:gd name="T17" fmla="*/ 6 h 27"/>
                    <a:gd name="T18" fmla="*/ 5 w 74"/>
                    <a:gd name="T19" fmla="*/ 6 h 27"/>
                    <a:gd name="T20" fmla="*/ 2 w 74"/>
                    <a:gd name="T21" fmla="*/ 5 h 27"/>
                    <a:gd name="T22" fmla="*/ 1 w 74"/>
                    <a:gd name="T23" fmla="*/ 3 h 27"/>
                    <a:gd name="T24" fmla="*/ 0 w 74"/>
                    <a:gd name="T25" fmla="*/ 2 h 27"/>
                    <a:gd name="T26" fmla="*/ 1 w 74"/>
                    <a:gd name="T27" fmla="*/ 1 h 27"/>
                    <a:gd name="T28" fmla="*/ 3 w 74"/>
                    <a:gd name="T29" fmla="*/ 0 h 27"/>
                    <a:gd name="T30" fmla="*/ 6 w 74"/>
                    <a:gd name="T31" fmla="*/ 0 h 27"/>
                    <a:gd name="T32" fmla="*/ 9 w 74"/>
                    <a:gd name="T33" fmla="*/ 0 h 2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4"/>
                    <a:gd name="T52" fmla="*/ 0 h 27"/>
                    <a:gd name="T53" fmla="*/ 74 w 74"/>
                    <a:gd name="T54" fmla="*/ 27 h 2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4" h="27">
                      <a:moveTo>
                        <a:pt x="37" y="0"/>
                      </a:moveTo>
                      <a:lnTo>
                        <a:pt x="52" y="2"/>
                      </a:lnTo>
                      <a:lnTo>
                        <a:pt x="64" y="7"/>
                      </a:lnTo>
                      <a:lnTo>
                        <a:pt x="71" y="12"/>
                      </a:lnTo>
                      <a:lnTo>
                        <a:pt x="74" y="17"/>
                      </a:lnTo>
                      <a:lnTo>
                        <a:pt x="71" y="22"/>
                      </a:lnTo>
                      <a:lnTo>
                        <a:pt x="63" y="26"/>
                      </a:lnTo>
                      <a:lnTo>
                        <a:pt x="51" y="27"/>
                      </a:lnTo>
                      <a:lnTo>
                        <a:pt x="36" y="27"/>
                      </a:lnTo>
                      <a:lnTo>
                        <a:pt x="22" y="26"/>
                      </a:lnTo>
                      <a:lnTo>
                        <a:pt x="10" y="20"/>
                      </a:lnTo>
                      <a:lnTo>
                        <a:pt x="2" y="15"/>
                      </a:lnTo>
                      <a:lnTo>
                        <a:pt x="0" y="10"/>
                      </a:lnTo>
                      <a:lnTo>
                        <a:pt x="4" y="5"/>
                      </a:lnTo>
                      <a:lnTo>
                        <a:pt x="12" y="2"/>
                      </a:lnTo>
                      <a:lnTo>
                        <a:pt x="24" y="0"/>
                      </a:lnTo>
                      <a:lnTo>
                        <a:pt x="37" y="0"/>
                      </a:lnTo>
                      <a:close/>
                    </a:path>
                  </a:pathLst>
                </a:custGeom>
                <a:solidFill>
                  <a:srgbClr val="876B4C"/>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192" name="Freeform 201"/>
                <p:cNvSpPr>
                  <a:spLocks/>
                </p:cNvSpPr>
                <p:nvPr/>
              </p:nvSpPr>
              <p:spPr bwMode="auto">
                <a:xfrm>
                  <a:off x="3402" y="2822"/>
                  <a:ext cx="25" cy="10"/>
                </a:xfrm>
                <a:custGeom>
                  <a:avLst/>
                  <a:gdLst>
                    <a:gd name="T0" fmla="*/ 6 w 51"/>
                    <a:gd name="T1" fmla="*/ 0 h 18"/>
                    <a:gd name="T2" fmla="*/ 9 w 51"/>
                    <a:gd name="T3" fmla="*/ 1 h 18"/>
                    <a:gd name="T4" fmla="*/ 11 w 51"/>
                    <a:gd name="T5" fmla="*/ 1 h 18"/>
                    <a:gd name="T6" fmla="*/ 12 w 51"/>
                    <a:gd name="T7" fmla="*/ 2 h 18"/>
                    <a:gd name="T8" fmla="*/ 12 w 51"/>
                    <a:gd name="T9" fmla="*/ 3 h 18"/>
                    <a:gd name="T10" fmla="*/ 12 w 51"/>
                    <a:gd name="T11" fmla="*/ 4 h 18"/>
                    <a:gd name="T12" fmla="*/ 10 w 51"/>
                    <a:gd name="T13" fmla="*/ 5 h 18"/>
                    <a:gd name="T14" fmla="*/ 8 w 51"/>
                    <a:gd name="T15" fmla="*/ 6 h 18"/>
                    <a:gd name="T16" fmla="*/ 6 w 51"/>
                    <a:gd name="T17" fmla="*/ 6 h 18"/>
                    <a:gd name="T18" fmla="*/ 3 w 51"/>
                    <a:gd name="T19" fmla="*/ 5 h 18"/>
                    <a:gd name="T20" fmla="*/ 1 w 51"/>
                    <a:gd name="T21" fmla="*/ 4 h 18"/>
                    <a:gd name="T22" fmla="*/ 0 w 51"/>
                    <a:gd name="T23" fmla="*/ 3 h 18"/>
                    <a:gd name="T24" fmla="*/ 0 w 51"/>
                    <a:gd name="T25" fmla="*/ 2 h 18"/>
                    <a:gd name="T26" fmla="*/ 0 w 51"/>
                    <a:gd name="T27" fmla="*/ 1 h 18"/>
                    <a:gd name="T28" fmla="*/ 2 w 51"/>
                    <a:gd name="T29" fmla="*/ 0 h 18"/>
                    <a:gd name="T30" fmla="*/ 3 w 51"/>
                    <a:gd name="T31" fmla="*/ 0 h 18"/>
                    <a:gd name="T32" fmla="*/ 6 w 51"/>
                    <a:gd name="T33" fmla="*/ 0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1"/>
                    <a:gd name="T52" fmla="*/ 0 h 18"/>
                    <a:gd name="T53" fmla="*/ 51 w 51"/>
                    <a:gd name="T54" fmla="*/ 18 h 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1" h="18">
                      <a:moveTo>
                        <a:pt x="25" y="0"/>
                      </a:moveTo>
                      <a:lnTo>
                        <a:pt x="36" y="1"/>
                      </a:lnTo>
                      <a:lnTo>
                        <a:pt x="44" y="3"/>
                      </a:lnTo>
                      <a:lnTo>
                        <a:pt x="49" y="8"/>
                      </a:lnTo>
                      <a:lnTo>
                        <a:pt x="51" y="11"/>
                      </a:lnTo>
                      <a:lnTo>
                        <a:pt x="49" y="15"/>
                      </a:lnTo>
                      <a:lnTo>
                        <a:pt x="42" y="16"/>
                      </a:lnTo>
                      <a:lnTo>
                        <a:pt x="34" y="18"/>
                      </a:lnTo>
                      <a:lnTo>
                        <a:pt x="24" y="18"/>
                      </a:lnTo>
                      <a:lnTo>
                        <a:pt x="14" y="16"/>
                      </a:lnTo>
                      <a:lnTo>
                        <a:pt x="7" y="15"/>
                      </a:lnTo>
                      <a:lnTo>
                        <a:pt x="2" y="10"/>
                      </a:lnTo>
                      <a:lnTo>
                        <a:pt x="0" y="6"/>
                      </a:lnTo>
                      <a:lnTo>
                        <a:pt x="2" y="3"/>
                      </a:lnTo>
                      <a:lnTo>
                        <a:pt x="9" y="0"/>
                      </a:lnTo>
                      <a:lnTo>
                        <a:pt x="15" y="0"/>
                      </a:lnTo>
                      <a:lnTo>
                        <a:pt x="25" y="0"/>
                      </a:lnTo>
                      <a:close/>
                    </a:path>
                  </a:pathLst>
                </a:custGeom>
                <a:solidFill>
                  <a:srgbClr val="C6B59E"/>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193" name="Freeform 202"/>
                <p:cNvSpPr>
                  <a:spLocks/>
                </p:cNvSpPr>
                <p:nvPr/>
              </p:nvSpPr>
              <p:spPr bwMode="auto">
                <a:xfrm>
                  <a:off x="3501" y="2805"/>
                  <a:ext cx="92" cy="46"/>
                </a:xfrm>
                <a:custGeom>
                  <a:avLst/>
                  <a:gdLst>
                    <a:gd name="T0" fmla="*/ 0 w 184"/>
                    <a:gd name="T1" fmla="*/ 9 h 91"/>
                    <a:gd name="T2" fmla="*/ 46 w 184"/>
                    <a:gd name="T3" fmla="*/ 0 h 91"/>
                    <a:gd name="T4" fmla="*/ 46 w 184"/>
                    <a:gd name="T5" fmla="*/ 9 h 91"/>
                    <a:gd name="T6" fmla="*/ 34 w 184"/>
                    <a:gd name="T7" fmla="*/ 13 h 91"/>
                    <a:gd name="T8" fmla="*/ 0 w 184"/>
                    <a:gd name="T9" fmla="*/ 22 h 91"/>
                    <a:gd name="T10" fmla="*/ 0 w 184"/>
                    <a:gd name="T11" fmla="*/ 9 h 91"/>
                    <a:gd name="T12" fmla="*/ 0 60000 65536"/>
                    <a:gd name="T13" fmla="*/ 0 60000 65536"/>
                    <a:gd name="T14" fmla="*/ 0 60000 65536"/>
                    <a:gd name="T15" fmla="*/ 0 60000 65536"/>
                    <a:gd name="T16" fmla="*/ 0 60000 65536"/>
                    <a:gd name="T17" fmla="*/ 0 60000 65536"/>
                    <a:gd name="T18" fmla="*/ 0 w 184"/>
                    <a:gd name="T19" fmla="*/ 0 h 91"/>
                    <a:gd name="T20" fmla="*/ 184 w 184"/>
                    <a:gd name="T21" fmla="*/ 91 h 91"/>
                  </a:gdLst>
                  <a:ahLst/>
                  <a:cxnLst>
                    <a:cxn ang="T12">
                      <a:pos x="T0" y="T1"/>
                    </a:cxn>
                    <a:cxn ang="T13">
                      <a:pos x="T2" y="T3"/>
                    </a:cxn>
                    <a:cxn ang="T14">
                      <a:pos x="T4" y="T5"/>
                    </a:cxn>
                    <a:cxn ang="T15">
                      <a:pos x="T6" y="T7"/>
                    </a:cxn>
                    <a:cxn ang="T16">
                      <a:pos x="T8" y="T9"/>
                    </a:cxn>
                    <a:cxn ang="T17">
                      <a:pos x="T10" y="T11"/>
                    </a:cxn>
                  </a:cxnLst>
                  <a:rect l="T18" t="T19" r="T20" b="T21"/>
                  <a:pathLst>
                    <a:path w="184" h="91">
                      <a:moveTo>
                        <a:pt x="0" y="39"/>
                      </a:moveTo>
                      <a:lnTo>
                        <a:pt x="184" y="0"/>
                      </a:lnTo>
                      <a:lnTo>
                        <a:pt x="184" y="37"/>
                      </a:lnTo>
                      <a:lnTo>
                        <a:pt x="135" y="54"/>
                      </a:lnTo>
                      <a:lnTo>
                        <a:pt x="0" y="91"/>
                      </a:lnTo>
                      <a:lnTo>
                        <a:pt x="0" y="39"/>
                      </a:lnTo>
                      <a:close/>
                    </a:path>
                  </a:pathLst>
                </a:custGeom>
                <a:solidFill>
                  <a:srgbClr val="33353A"/>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194" name="Freeform 203"/>
                <p:cNvSpPr>
                  <a:spLocks/>
                </p:cNvSpPr>
                <p:nvPr/>
              </p:nvSpPr>
              <p:spPr bwMode="auto">
                <a:xfrm>
                  <a:off x="3506" y="2805"/>
                  <a:ext cx="87" cy="43"/>
                </a:xfrm>
                <a:custGeom>
                  <a:avLst/>
                  <a:gdLst>
                    <a:gd name="T0" fmla="*/ 0 w 176"/>
                    <a:gd name="T1" fmla="*/ 9 h 88"/>
                    <a:gd name="T2" fmla="*/ 5 w 176"/>
                    <a:gd name="T3" fmla="*/ 8 h 88"/>
                    <a:gd name="T4" fmla="*/ 11 w 176"/>
                    <a:gd name="T5" fmla="*/ 7 h 88"/>
                    <a:gd name="T6" fmla="*/ 16 w 176"/>
                    <a:gd name="T7" fmla="*/ 6 h 88"/>
                    <a:gd name="T8" fmla="*/ 22 w 176"/>
                    <a:gd name="T9" fmla="*/ 4 h 88"/>
                    <a:gd name="T10" fmla="*/ 27 w 176"/>
                    <a:gd name="T11" fmla="*/ 3 h 88"/>
                    <a:gd name="T12" fmla="*/ 32 w 176"/>
                    <a:gd name="T13" fmla="*/ 2 h 88"/>
                    <a:gd name="T14" fmla="*/ 38 w 176"/>
                    <a:gd name="T15" fmla="*/ 1 h 88"/>
                    <a:gd name="T16" fmla="*/ 43 w 176"/>
                    <a:gd name="T17" fmla="*/ 0 h 88"/>
                    <a:gd name="T18" fmla="*/ 43 w 176"/>
                    <a:gd name="T19" fmla="*/ 2 h 88"/>
                    <a:gd name="T20" fmla="*/ 43 w 176"/>
                    <a:gd name="T21" fmla="*/ 4 h 88"/>
                    <a:gd name="T22" fmla="*/ 43 w 176"/>
                    <a:gd name="T23" fmla="*/ 7 h 88"/>
                    <a:gd name="T24" fmla="*/ 43 w 176"/>
                    <a:gd name="T25" fmla="*/ 9 h 88"/>
                    <a:gd name="T26" fmla="*/ 40 w 176"/>
                    <a:gd name="T27" fmla="*/ 10 h 88"/>
                    <a:gd name="T28" fmla="*/ 37 w 176"/>
                    <a:gd name="T29" fmla="*/ 11 h 88"/>
                    <a:gd name="T30" fmla="*/ 34 w 176"/>
                    <a:gd name="T31" fmla="*/ 12 h 88"/>
                    <a:gd name="T32" fmla="*/ 31 w 176"/>
                    <a:gd name="T33" fmla="*/ 13 h 88"/>
                    <a:gd name="T34" fmla="*/ 27 w 176"/>
                    <a:gd name="T35" fmla="*/ 14 h 88"/>
                    <a:gd name="T36" fmla="*/ 23 w 176"/>
                    <a:gd name="T37" fmla="*/ 15 h 88"/>
                    <a:gd name="T38" fmla="*/ 20 w 176"/>
                    <a:gd name="T39" fmla="*/ 16 h 88"/>
                    <a:gd name="T40" fmla="*/ 16 w 176"/>
                    <a:gd name="T41" fmla="*/ 17 h 88"/>
                    <a:gd name="T42" fmla="*/ 12 w 176"/>
                    <a:gd name="T43" fmla="*/ 18 h 88"/>
                    <a:gd name="T44" fmla="*/ 8 w 176"/>
                    <a:gd name="T45" fmla="*/ 19 h 88"/>
                    <a:gd name="T46" fmla="*/ 4 w 176"/>
                    <a:gd name="T47" fmla="*/ 20 h 88"/>
                    <a:gd name="T48" fmla="*/ 0 w 176"/>
                    <a:gd name="T49" fmla="*/ 21 h 88"/>
                    <a:gd name="T50" fmla="*/ 0 w 176"/>
                    <a:gd name="T51" fmla="*/ 18 h 88"/>
                    <a:gd name="T52" fmla="*/ 0 w 176"/>
                    <a:gd name="T53" fmla="*/ 15 h 88"/>
                    <a:gd name="T54" fmla="*/ 0 w 176"/>
                    <a:gd name="T55" fmla="*/ 12 h 88"/>
                    <a:gd name="T56" fmla="*/ 0 w 176"/>
                    <a:gd name="T57" fmla="*/ 9 h 8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6"/>
                    <a:gd name="T88" fmla="*/ 0 h 88"/>
                    <a:gd name="T89" fmla="*/ 176 w 176"/>
                    <a:gd name="T90" fmla="*/ 88 h 8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6" h="88">
                      <a:moveTo>
                        <a:pt x="0" y="37"/>
                      </a:moveTo>
                      <a:lnTo>
                        <a:pt x="22" y="32"/>
                      </a:lnTo>
                      <a:lnTo>
                        <a:pt x="44" y="29"/>
                      </a:lnTo>
                      <a:lnTo>
                        <a:pt x="66" y="24"/>
                      </a:lnTo>
                      <a:lnTo>
                        <a:pt x="88" y="19"/>
                      </a:lnTo>
                      <a:lnTo>
                        <a:pt x="110" y="14"/>
                      </a:lnTo>
                      <a:lnTo>
                        <a:pt x="132" y="9"/>
                      </a:lnTo>
                      <a:lnTo>
                        <a:pt x="154" y="5"/>
                      </a:lnTo>
                      <a:lnTo>
                        <a:pt x="176" y="0"/>
                      </a:lnTo>
                      <a:lnTo>
                        <a:pt x="176" y="10"/>
                      </a:lnTo>
                      <a:lnTo>
                        <a:pt x="176" y="19"/>
                      </a:lnTo>
                      <a:lnTo>
                        <a:pt x="176" y="29"/>
                      </a:lnTo>
                      <a:lnTo>
                        <a:pt x="176" y="39"/>
                      </a:lnTo>
                      <a:lnTo>
                        <a:pt x="164" y="42"/>
                      </a:lnTo>
                      <a:lnTo>
                        <a:pt x="152" y="46"/>
                      </a:lnTo>
                      <a:lnTo>
                        <a:pt x="138" y="51"/>
                      </a:lnTo>
                      <a:lnTo>
                        <a:pt x="127" y="54"/>
                      </a:lnTo>
                      <a:lnTo>
                        <a:pt x="112" y="59"/>
                      </a:lnTo>
                      <a:lnTo>
                        <a:pt x="95" y="63"/>
                      </a:lnTo>
                      <a:lnTo>
                        <a:pt x="80" y="68"/>
                      </a:lnTo>
                      <a:lnTo>
                        <a:pt x="64" y="71"/>
                      </a:lnTo>
                      <a:lnTo>
                        <a:pt x="48" y="74"/>
                      </a:lnTo>
                      <a:lnTo>
                        <a:pt x="32" y="79"/>
                      </a:lnTo>
                      <a:lnTo>
                        <a:pt x="16" y="83"/>
                      </a:lnTo>
                      <a:lnTo>
                        <a:pt x="0" y="88"/>
                      </a:lnTo>
                      <a:lnTo>
                        <a:pt x="0" y="74"/>
                      </a:lnTo>
                      <a:lnTo>
                        <a:pt x="0" y="63"/>
                      </a:lnTo>
                      <a:lnTo>
                        <a:pt x="0" y="49"/>
                      </a:lnTo>
                      <a:lnTo>
                        <a:pt x="0" y="37"/>
                      </a:lnTo>
                      <a:close/>
                    </a:path>
                  </a:pathLst>
                </a:custGeom>
                <a:solidFill>
                  <a:srgbClr val="3A3538"/>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195" name="Freeform 204"/>
                <p:cNvSpPr>
                  <a:spLocks/>
                </p:cNvSpPr>
                <p:nvPr/>
              </p:nvSpPr>
              <p:spPr bwMode="auto">
                <a:xfrm>
                  <a:off x="3511" y="2805"/>
                  <a:ext cx="82" cy="42"/>
                </a:xfrm>
                <a:custGeom>
                  <a:avLst/>
                  <a:gdLst>
                    <a:gd name="T0" fmla="*/ 0 w 166"/>
                    <a:gd name="T1" fmla="*/ 9 h 84"/>
                    <a:gd name="T2" fmla="*/ 5 w 166"/>
                    <a:gd name="T3" fmla="*/ 7 h 84"/>
                    <a:gd name="T4" fmla="*/ 10 w 166"/>
                    <a:gd name="T5" fmla="*/ 6 h 84"/>
                    <a:gd name="T6" fmla="*/ 15 w 166"/>
                    <a:gd name="T7" fmla="*/ 5 h 84"/>
                    <a:gd name="T8" fmla="*/ 21 w 166"/>
                    <a:gd name="T9" fmla="*/ 5 h 84"/>
                    <a:gd name="T10" fmla="*/ 26 w 166"/>
                    <a:gd name="T11" fmla="*/ 3 h 84"/>
                    <a:gd name="T12" fmla="*/ 31 w 166"/>
                    <a:gd name="T13" fmla="*/ 3 h 84"/>
                    <a:gd name="T14" fmla="*/ 36 w 166"/>
                    <a:gd name="T15" fmla="*/ 1 h 84"/>
                    <a:gd name="T16" fmla="*/ 41 w 166"/>
                    <a:gd name="T17" fmla="*/ 0 h 84"/>
                    <a:gd name="T18" fmla="*/ 41 w 166"/>
                    <a:gd name="T19" fmla="*/ 3 h 84"/>
                    <a:gd name="T20" fmla="*/ 41 w 166"/>
                    <a:gd name="T21" fmla="*/ 5 h 84"/>
                    <a:gd name="T22" fmla="*/ 41 w 166"/>
                    <a:gd name="T23" fmla="*/ 7 h 84"/>
                    <a:gd name="T24" fmla="*/ 41 w 166"/>
                    <a:gd name="T25" fmla="*/ 10 h 84"/>
                    <a:gd name="T26" fmla="*/ 38 w 166"/>
                    <a:gd name="T27" fmla="*/ 11 h 84"/>
                    <a:gd name="T28" fmla="*/ 35 w 166"/>
                    <a:gd name="T29" fmla="*/ 11 h 84"/>
                    <a:gd name="T30" fmla="*/ 31 w 166"/>
                    <a:gd name="T31" fmla="*/ 12 h 84"/>
                    <a:gd name="T32" fmla="*/ 29 w 166"/>
                    <a:gd name="T33" fmla="*/ 13 h 84"/>
                    <a:gd name="T34" fmla="*/ 25 w 166"/>
                    <a:gd name="T35" fmla="*/ 14 h 84"/>
                    <a:gd name="T36" fmla="*/ 21 w 166"/>
                    <a:gd name="T37" fmla="*/ 15 h 84"/>
                    <a:gd name="T38" fmla="*/ 18 w 166"/>
                    <a:gd name="T39" fmla="*/ 17 h 84"/>
                    <a:gd name="T40" fmla="*/ 14 w 166"/>
                    <a:gd name="T41" fmla="*/ 18 h 84"/>
                    <a:gd name="T42" fmla="*/ 11 w 166"/>
                    <a:gd name="T43" fmla="*/ 19 h 84"/>
                    <a:gd name="T44" fmla="*/ 7 w 166"/>
                    <a:gd name="T45" fmla="*/ 19 h 84"/>
                    <a:gd name="T46" fmla="*/ 4 w 166"/>
                    <a:gd name="T47" fmla="*/ 21 h 84"/>
                    <a:gd name="T48" fmla="*/ 0 w 166"/>
                    <a:gd name="T49" fmla="*/ 21 h 84"/>
                    <a:gd name="T50" fmla="*/ 0 w 166"/>
                    <a:gd name="T51" fmla="*/ 19 h 84"/>
                    <a:gd name="T52" fmla="*/ 0 w 166"/>
                    <a:gd name="T53" fmla="*/ 15 h 84"/>
                    <a:gd name="T54" fmla="*/ 0 w 166"/>
                    <a:gd name="T55" fmla="*/ 11 h 84"/>
                    <a:gd name="T56" fmla="*/ 0 w 166"/>
                    <a:gd name="T57" fmla="*/ 9 h 8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6"/>
                    <a:gd name="T88" fmla="*/ 0 h 84"/>
                    <a:gd name="T89" fmla="*/ 166 w 166"/>
                    <a:gd name="T90" fmla="*/ 84 h 8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6" h="84">
                      <a:moveTo>
                        <a:pt x="0" y="36"/>
                      </a:moveTo>
                      <a:lnTo>
                        <a:pt x="21" y="31"/>
                      </a:lnTo>
                      <a:lnTo>
                        <a:pt x="43" y="27"/>
                      </a:lnTo>
                      <a:lnTo>
                        <a:pt x="63" y="22"/>
                      </a:lnTo>
                      <a:lnTo>
                        <a:pt x="85" y="17"/>
                      </a:lnTo>
                      <a:lnTo>
                        <a:pt x="105" y="14"/>
                      </a:lnTo>
                      <a:lnTo>
                        <a:pt x="125" y="9"/>
                      </a:lnTo>
                      <a:lnTo>
                        <a:pt x="145" y="5"/>
                      </a:lnTo>
                      <a:lnTo>
                        <a:pt x="166" y="0"/>
                      </a:lnTo>
                      <a:lnTo>
                        <a:pt x="166" y="10"/>
                      </a:lnTo>
                      <a:lnTo>
                        <a:pt x="166" y="19"/>
                      </a:lnTo>
                      <a:lnTo>
                        <a:pt x="166" y="29"/>
                      </a:lnTo>
                      <a:lnTo>
                        <a:pt x="166" y="39"/>
                      </a:lnTo>
                      <a:lnTo>
                        <a:pt x="154" y="42"/>
                      </a:lnTo>
                      <a:lnTo>
                        <a:pt x="142" y="46"/>
                      </a:lnTo>
                      <a:lnTo>
                        <a:pt x="128" y="51"/>
                      </a:lnTo>
                      <a:lnTo>
                        <a:pt x="117" y="54"/>
                      </a:lnTo>
                      <a:lnTo>
                        <a:pt x="102" y="58"/>
                      </a:lnTo>
                      <a:lnTo>
                        <a:pt x="88" y="61"/>
                      </a:lnTo>
                      <a:lnTo>
                        <a:pt x="73" y="66"/>
                      </a:lnTo>
                      <a:lnTo>
                        <a:pt x="59" y="69"/>
                      </a:lnTo>
                      <a:lnTo>
                        <a:pt x="44" y="73"/>
                      </a:lnTo>
                      <a:lnTo>
                        <a:pt x="29" y="76"/>
                      </a:lnTo>
                      <a:lnTo>
                        <a:pt x="16" y="81"/>
                      </a:lnTo>
                      <a:lnTo>
                        <a:pt x="0" y="84"/>
                      </a:lnTo>
                      <a:lnTo>
                        <a:pt x="0" y="73"/>
                      </a:lnTo>
                      <a:lnTo>
                        <a:pt x="0" y="61"/>
                      </a:lnTo>
                      <a:lnTo>
                        <a:pt x="0" y="47"/>
                      </a:lnTo>
                      <a:lnTo>
                        <a:pt x="0" y="36"/>
                      </a:lnTo>
                      <a:close/>
                    </a:path>
                  </a:pathLst>
                </a:custGeom>
                <a:solidFill>
                  <a:srgbClr val="3F3835"/>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196" name="Freeform 205"/>
                <p:cNvSpPr>
                  <a:spLocks/>
                </p:cNvSpPr>
                <p:nvPr/>
              </p:nvSpPr>
              <p:spPr bwMode="auto">
                <a:xfrm>
                  <a:off x="3515" y="2805"/>
                  <a:ext cx="78" cy="40"/>
                </a:xfrm>
                <a:custGeom>
                  <a:avLst/>
                  <a:gdLst>
                    <a:gd name="T0" fmla="*/ 0 w 156"/>
                    <a:gd name="T1" fmla="*/ 8 h 83"/>
                    <a:gd name="T2" fmla="*/ 5 w 156"/>
                    <a:gd name="T3" fmla="*/ 7 h 83"/>
                    <a:gd name="T4" fmla="*/ 10 w 156"/>
                    <a:gd name="T5" fmla="*/ 6 h 83"/>
                    <a:gd name="T6" fmla="*/ 14 w 156"/>
                    <a:gd name="T7" fmla="*/ 5 h 83"/>
                    <a:gd name="T8" fmla="*/ 20 w 156"/>
                    <a:gd name="T9" fmla="*/ 4 h 83"/>
                    <a:gd name="T10" fmla="*/ 24 w 156"/>
                    <a:gd name="T11" fmla="*/ 3 h 83"/>
                    <a:gd name="T12" fmla="*/ 29 w 156"/>
                    <a:gd name="T13" fmla="*/ 2 h 83"/>
                    <a:gd name="T14" fmla="*/ 34 w 156"/>
                    <a:gd name="T15" fmla="*/ 1 h 83"/>
                    <a:gd name="T16" fmla="*/ 39 w 156"/>
                    <a:gd name="T17" fmla="*/ 0 h 83"/>
                    <a:gd name="T18" fmla="*/ 39 w 156"/>
                    <a:gd name="T19" fmla="*/ 2 h 83"/>
                    <a:gd name="T20" fmla="*/ 39 w 156"/>
                    <a:gd name="T21" fmla="*/ 5 h 83"/>
                    <a:gd name="T22" fmla="*/ 39 w 156"/>
                    <a:gd name="T23" fmla="*/ 7 h 83"/>
                    <a:gd name="T24" fmla="*/ 39 w 156"/>
                    <a:gd name="T25" fmla="*/ 9 h 83"/>
                    <a:gd name="T26" fmla="*/ 36 w 156"/>
                    <a:gd name="T27" fmla="*/ 10 h 83"/>
                    <a:gd name="T28" fmla="*/ 33 w 156"/>
                    <a:gd name="T29" fmla="*/ 11 h 83"/>
                    <a:gd name="T30" fmla="*/ 29 w 156"/>
                    <a:gd name="T31" fmla="*/ 12 h 83"/>
                    <a:gd name="T32" fmla="*/ 26 w 156"/>
                    <a:gd name="T33" fmla="*/ 13 h 83"/>
                    <a:gd name="T34" fmla="*/ 23 w 156"/>
                    <a:gd name="T35" fmla="*/ 14 h 83"/>
                    <a:gd name="T36" fmla="*/ 20 w 156"/>
                    <a:gd name="T37" fmla="*/ 15 h 83"/>
                    <a:gd name="T38" fmla="*/ 17 w 156"/>
                    <a:gd name="T39" fmla="*/ 16 h 83"/>
                    <a:gd name="T40" fmla="*/ 13 w 156"/>
                    <a:gd name="T41" fmla="*/ 17 h 83"/>
                    <a:gd name="T42" fmla="*/ 10 w 156"/>
                    <a:gd name="T43" fmla="*/ 18 h 83"/>
                    <a:gd name="T44" fmla="*/ 6 w 156"/>
                    <a:gd name="T45" fmla="*/ 19 h 83"/>
                    <a:gd name="T46" fmla="*/ 3 w 156"/>
                    <a:gd name="T47" fmla="*/ 19 h 83"/>
                    <a:gd name="T48" fmla="*/ 0 w 156"/>
                    <a:gd name="T49" fmla="*/ 20 h 83"/>
                    <a:gd name="T50" fmla="*/ 0 w 156"/>
                    <a:gd name="T51" fmla="*/ 17 h 83"/>
                    <a:gd name="T52" fmla="*/ 0 w 156"/>
                    <a:gd name="T53" fmla="*/ 14 h 83"/>
                    <a:gd name="T54" fmla="*/ 0 w 156"/>
                    <a:gd name="T55" fmla="*/ 11 h 83"/>
                    <a:gd name="T56" fmla="*/ 0 w 156"/>
                    <a:gd name="T57" fmla="*/ 8 h 8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56"/>
                    <a:gd name="T88" fmla="*/ 0 h 83"/>
                    <a:gd name="T89" fmla="*/ 156 w 156"/>
                    <a:gd name="T90" fmla="*/ 83 h 8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56" h="83">
                      <a:moveTo>
                        <a:pt x="0" y="34"/>
                      </a:moveTo>
                      <a:lnTo>
                        <a:pt x="20" y="29"/>
                      </a:lnTo>
                      <a:lnTo>
                        <a:pt x="38" y="26"/>
                      </a:lnTo>
                      <a:lnTo>
                        <a:pt x="59" y="21"/>
                      </a:lnTo>
                      <a:lnTo>
                        <a:pt x="79" y="17"/>
                      </a:lnTo>
                      <a:lnTo>
                        <a:pt x="97" y="14"/>
                      </a:lnTo>
                      <a:lnTo>
                        <a:pt x="117" y="9"/>
                      </a:lnTo>
                      <a:lnTo>
                        <a:pt x="136" y="5"/>
                      </a:lnTo>
                      <a:lnTo>
                        <a:pt x="156" y="0"/>
                      </a:lnTo>
                      <a:lnTo>
                        <a:pt x="156" y="10"/>
                      </a:lnTo>
                      <a:lnTo>
                        <a:pt x="156" y="21"/>
                      </a:lnTo>
                      <a:lnTo>
                        <a:pt x="156" y="31"/>
                      </a:lnTo>
                      <a:lnTo>
                        <a:pt x="156" y="39"/>
                      </a:lnTo>
                      <a:lnTo>
                        <a:pt x="144" y="42"/>
                      </a:lnTo>
                      <a:lnTo>
                        <a:pt x="131" y="46"/>
                      </a:lnTo>
                      <a:lnTo>
                        <a:pt x="119" y="51"/>
                      </a:lnTo>
                      <a:lnTo>
                        <a:pt x="107" y="54"/>
                      </a:lnTo>
                      <a:lnTo>
                        <a:pt x="94" y="58"/>
                      </a:lnTo>
                      <a:lnTo>
                        <a:pt x="80" y="61"/>
                      </a:lnTo>
                      <a:lnTo>
                        <a:pt x="67" y="64"/>
                      </a:lnTo>
                      <a:lnTo>
                        <a:pt x="53" y="68"/>
                      </a:lnTo>
                      <a:lnTo>
                        <a:pt x="40" y="73"/>
                      </a:lnTo>
                      <a:lnTo>
                        <a:pt x="27" y="76"/>
                      </a:lnTo>
                      <a:lnTo>
                        <a:pt x="13" y="79"/>
                      </a:lnTo>
                      <a:lnTo>
                        <a:pt x="0" y="83"/>
                      </a:lnTo>
                      <a:lnTo>
                        <a:pt x="0" y="71"/>
                      </a:lnTo>
                      <a:lnTo>
                        <a:pt x="0" y="58"/>
                      </a:lnTo>
                      <a:lnTo>
                        <a:pt x="0" y="46"/>
                      </a:lnTo>
                      <a:lnTo>
                        <a:pt x="0" y="34"/>
                      </a:lnTo>
                      <a:close/>
                    </a:path>
                  </a:pathLst>
                </a:custGeom>
                <a:solidFill>
                  <a:srgbClr val="473833"/>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197" name="Freeform 206"/>
                <p:cNvSpPr>
                  <a:spLocks/>
                </p:cNvSpPr>
                <p:nvPr/>
              </p:nvSpPr>
              <p:spPr bwMode="auto">
                <a:xfrm>
                  <a:off x="3520" y="2805"/>
                  <a:ext cx="74" cy="39"/>
                </a:xfrm>
                <a:custGeom>
                  <a:avLst/>
                  <a:gdLst>
                    <a:gd name="T0" fmla="*/ 0 w 148"/>
                    <a:gd name="T1" fmla="*/ 8 h 79"/>
                    <a:gd name="T2" fmla="*/ 5 w 148"/>
                    <a:gd name="T3" fmla="*/ 7 h 79"/>
                    <a:gd name="T4" fmla="*/ 9 w 148"/>
                    <a:gd name="T5" fmla="*/ 6 h 79"/>
                    <a:gd name="T6" fmla="*/ 14 w 148"/>
                    <a:gd name="T7" fmla="*/ 5 h 79"/>
                    <a:gd name="T8" fmla="*/ 19 w 148"/>
                    <a:gd name="T9" fmla="*/ 4 h 79"/>
                    <a:gd name="T10" fmla="*/ 23 w 148"/>
                    <a:gd name="T11" fmla="*/ 3 h 79"/>
                    <a:gd name="T12" fmla="*/ 27 w 148"/>
                    <a:gd name="T13" fmla="*/ 2 h 79"/>
                    <a:gd name="T14" fmla="*/ 33 w 148"/>
                    <a:gd name="T15" fmla="*/ 1 h 79"/>
                    <a:gd name="T16" fmla="*/ 37 w 148"/>
                    <a:gd name="T17" fmla="*/ 0 h 79"/>
                    <a:gd name="T18" fmla="*/ 37 w 148"/>
                    <a:gd name="T19" fmla="*/ 2 h 79"/>
                    <a:gd name="T20" fmla="*/ 37 w 148"/>
                    <a:gd name="T21" fmla="*/ 5 h 79"/>
                    <a:gd name="T22" fmla="*/ 37 w 148"/>
                    <a:gd name="T23" fmla="*/ 7 h 79"/>
                    <a:gd name="T24" fmla="*/ 37 w 148"/>
                    <a:gd name="T25" fmla="*/ 10 h 79"/>
                    <a:gd name="T26" fmla="*/ 34 w 148"/>
                    <a:gd name="T27" fmla="*/ 11 h 79"/>
                    <a:gd name="T28" fmla="*/ 31 w 148"/>
                    <a:gd name="T29" fmla="*/ 11 h 79"/>
                    <a:gd name="T30" fmla="*/ 27 w 148"/>
                    <a:gd name="T31" fmla="*/ 12 h 79"/>
                    <a:gd name="T32" fmla="*/ 24 w 148"/>
                    <a:gd name="T33" fmla="*/ 13 h 79"/>
                    <a:gd name="T34" fmla="*/ 22 w 148"/>
                    <a:gd name="T35" fmla="*/ 14 h 79"/>
                    <a:gd name="T36" fmla="*/ 19 w 148"/>
                    <a:gd name="T37" fmla="*/ 15 h 79"/>
                    <a:gd name="T38" fmla="*/ 15 w 148"/>
                    <a:gd name="T39" fmla="*/ 16 h 79"/>
                    <a:gd name="T40" fmla="*/ 12 w 148"/>
                    <a:gd name="T41" fmla="*/ 16 h 79"/>
                    <a:gd name="T42" fmla="*/ 9 w 148"/>
                    <a:gd name="T43" fmla="*/ 17 h 79"/>
                    <a:gd name="T44" fmla="*/ 6 w 148"/>
                    <a:gd name="T45" fmla="*/ 18 h 79"/>
                    <a:gd name="T46" fmla="*/ 3 w 148"/>
                    <a:gd name="T47" fmla="*/ 19 h 79"/>
                    <a:gd name="T48" fmla="*/ 1 w 148"/>
                    <a:gd name="T49" fmla="*/ 19 h 79"/>
                    <a:gd name="T50" fmla="*/ 1 w 148"/>
                    <a:gd name="T51" fmla="*/ 17 h 79"/>
                    <a:gd name="T52" fmla="*/ 1 w 148"/>
                    <a:gd name="T53" fmla="*/ 14 h 79"/>
                    <a:gd name="T54" fmla="*/ 1 w 148"/>
                    <a:gd name="T55" fmla="*/ 11 h 79"/>
                    <a:gd name="T56" fmla="*/ 0 w 148"/>
                    <a:gd name="T57" fmla="*/ 8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48"/>
                    <a:gd name="T88" fmla="*/ 0 h 79"/>
                    <a:gd name="T89" fmla="*/ 148 w 148"/>
                    <a:gd name="T90" fmla="*/ 79 h 7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48" h="79">
                      <a:moveTo>
                        <a:pt x="0" y="32"/>
                      </a:moveTo>
                      <a:lnTo>
                        <a:pt x="19" y="29"/>
                      </a:lnTo>
                      <a:lnTo>
                        <a:pt x="37" y="24"/>
                      </a:lnTo>
                      <a:lnTo>
                        <a:pt x="56" y="21"/>
                      </a:lnTo>
                      <a:lnTo>
                        <a:pt x="74" y="17"/>
                      </a:lnTo>
                      <a:lnTo>
                        <a:pt x="93" y="14"/>
                      </a:lnTo>
                      <a:lnTo>
                        <a:pt x="111" y="9"/>
                      </a:lnTo>
                      <a:lnTo>
                        <a:pt x="130" y="5"/>
                      </a:lnTo>
                      <a:lnTo>
                        <a:pt x="148" y="0"/>
                      </a:lnTo>
                      <a:lnTo>
                        <a:pt x="148" y="10"/>
                      </a:lnTo>
                      <a:lnTo>
                        <a:pt x="148" y="21"/>
                      </a:lnTo>
                      <a:lnTo>
                        <a:pt x="148" y="31"/>
                      </a:lnTo>
                      <a:lnTo>
                        <a:pt x="148" y="41"/>
                      </a:lnTo>
                      <a:lnTo>
                        <a:pt x="136" y="44"/>
                      </a:lnTo>
                      <a:lnTo>
                        <a:pt x="125" y="47"/>
                      </a:lnTo>
                      <a:lnTo>
                        <a:pt x="111" y="51"/>
                      </a:lnTo>
                      <a:lnTo>
                        <a:pt x="99" y="54"/>
                      </a:lnTo>
                      <a:lnTo>
                        <a:pt x="88" y="58"/>
                      </a:lnTo>
                      <a:lnTo>
                        <a:pt x="76" y="61"/>
                      </a:lnTo>
                      <a:lnTo>
                        <a:pt x="62" y="64"/>
                      </a:lnTo>
                      <a:lnTo>
                        <a:pt x="51" y="66"/>
                      </a:lnTo>
                      <a:lnTo>
                        <a:pt x="39" y="69"/>
                      </a:lnTo>
                      <a:lnTo>
                        <a:pt x="25" y="73"/>
                      </a:lnTo>
                      <a:lnTo>
                        <a:pt x="13" y="76"/>
                      </a:lnTo>
                      <a:lnTo>
                        <a:pt x="2" y="79"/>
                      </a:lnTo>
                      <a:lnTo>
                        <a:pt x="2" y="68"/>
                      </a:lnTo>
                      <a:lnTo>
                        <a:pt x="2" y="56"/>
                      </a:lnTo>
                      <a:lnTo>
                        <a:pt x="2" y="44"/>
                      </a:lnTo>
                      <a:lnTo>
                        <a:pt x="0" y="32"/>
                      </a:lnTo>
                      <a:close/>
                    </a:path>
                  </a:pathLst>
                </a:custGeom>
                <a:solidFill>
                  <a:srgbClr val="4F3A30"/>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198" name="Freeform 207"/>
                <p:cNvSpPr>
                  <a:spLocks/>
                </p:cNvSpPr>
                <p:nvPr/>
              </p:nvSpPr>
              <p:spPr bwMode="auto">
                <a:xfrm>
                  <a:off x="3524" y="2805"/>
                  <a:ext cx="69" cy="38"/>
                </a:xfrm>
                <a:custGeom>
                  <a:avLst/>
                  <a:gdLst>
                    <a:gd name="T0" fmla="*/ 0 w 138"/>
                    <a:gd name="T1" fmla="*/ 7 h 76"/>
                    <a:gd name="T2" fmla="*/ 4 w 138"/>
                    <a:gd name="T3" fmla="*/ 6 h 76"/>
                    <a:gd name="T4" fmla="*/ 9 w 138"/>
                    <a:gd name="T5" fmla="*/ 5 h 76"/>
                    <a:gd name="T6" fmla="*/ 12 w 138"/>
                    <a:gd name="T7" fmla="*/ 5 h 76"/>
                    <a:gd name="T8" fmla="*/ 17 w 138"/>
                    <a:gd name="T9" fmla="*/ 3 h 76"/>
                    <a:gd name="T10" fmla="*/ 21 w 138"/>
                    <a:gd name="T11" fmla="*/ 2 h 76"/>
                    <a:gd name="T12" fmla="*/ 25 w 138"/>
                    <a:gd name="T13" fmla="*/ 1 h 76"/>
                    <a:gd name="T14" fmla="*/ 30 w 138"/>
                    <a:gd name="T15" fmla="*/ 1 h 76"/>
                    <a:gd name="T16" fmla="*/ 35 w 138"/>
                    <a:gd name="T17" fmla="*/ 0 h 76"/>
                    <a:gd name="T18" fmla="*/ 35 w 138"/>
                    <a:gd name="T19" fmla="*/ 2 h 76"/>
                    <a:gd name="T20" fmla="*/ 35 w 138"/>
                    <a:gd name="T21" fmla="*/ 5 h 76"/>
                    <a:gd name="T22" fmla="*/ 35 w 138"/>
                    <a:gd name="T23" fmla="*/ 7 h 76"/>
                    <a:gd name="T24" fmla="*/ 35 w 138"/>
                    <a:gd name="T25" fmla="*/ 10 h 76"/>
                    <a:gd name="T26" fmla="*/ 31 w 138"/>
                    <a:gd name="T27" fmla="*/ 10 h 76"/>
                    <a:gd name="T28" fmla="*/ 28 w 138"/>
                    <a:gd name="T29" fmla="*/ 11 h 76"/>
                    <a:gd name="T30" fmla="*/ 25 w 138"/>
                    <a:gd name="T31" fmla="*/ 12 h 76"/>
                    <a:gd name="T32" fmla="*/ 22 w 138"/>
                    <a:gd name="T33" fmla="*/ 13 h 76"/>
                    <a:gd name="T34" fmla="*/ 19 w 138"/>
                    <a:gd name="T35" fmla="*/ 14 h 76"/>
                    <a:gd name="T36" fmla="*/ 17 w 138"/>
                    <a:gd name="T37" fmla="*/ 14 h 76"/>
                    <a:gd name="T38" fmla="*/ 14 w 138"/>
                    <a:gd name="T39" fmla="*/ 15 h 76"/>
                    <a:gd name="T40" fmla="*/ 11 w 138"/>
                    <a:gd name="T41" fmla="*/ 16 h 76"/>
                    <a:gd name="T42" fmla="*/ 9 w 138"/>
                    <a:gd name="T43" fmla="*/ 17 h 76"/>
                    <a:gd name="T44" fmla="*/ 6 w 138"/>
                    <a:gd name="T45" fmla="*/ 18 h 76"/>
                    <a:gd name="T46" fmla="*/ 3 w 138"/>
                    <a:gd name="T47" fmla="*/ 18 h 76"/>
                    <a:gd name="T48" fmla="*/ 1 w 138"/>
                    <a:gd name="T49" fmla="*/ 19 h 76"/>
                    <a:gd name="T50" fmla="*/ 1 w 138"/>
                    <a:gd name="T51" fmla="*/ 16 h 76"/>
                    <a:gd name="T52" fmla="*/ 1 w 138"/>
                    <a:gd name="T53" fmla="*/ 13 h 76"/>
                    <a:gd name="T54" fmla="*/ 0 w 138"/>
                    <a:gd name="T55" fmla="*/ 10 h 76"/>
                    <a:gd name="T56" fmla="*/ 0 w 138"/>
                    <a:gd name="T57" fmla="*/ 7 h 7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38"/>
                    <a:gd name="T88" fmla="*/ 0 h 76"/>
                    <a:gd name="T89" fmla="*/ 138 w 138"/>
                    <a:gd name="T90" fmla="*/ 76 h 7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38" h="76">
                      <a:moveTo>
                        <a:pt x="0" y="29"/>
                      </a:moveTo>
                      <a:lnTo>
                        <a:pt x="17" y="25"/>
                      </a:lnTo>
                      <a:lnTo>
                        <a:pt x="34" y="22"/>
                      </a:lnTo>
                      <a:lnTo>
                        <a:pt x="51" y="17"/>
                      </a:lnTo>
                      <a:lnTo>
                        <a:pt x="69" y="13"/>
                      </a:lnTo>
                      <a:lnTo>
                        <a:pt x="86" y="10"/>
                      </a:lnTo>
                      <a:lnTo>
                        <a:pt x="103" y="7"/>
                      </a:lnTo>
                      <a:lnTo>
                        <a:pt x="121" y="3"/>
                      </a:lnTo>
                      <a:lnTo>
                        <a:pt x="138" y="0"/>
                      </a:lnTo>
                      <a:lnTo>
                        <a:pt x="138" y="8"/>
                      </a:lnTo>
                      <a:lnTo>
                        <a:pt x="138" y="19"/>
                      </a:lnTo>
                      <a:lnTo>
                        <a:pt x="138" y="29"/>
                      </a:lnTo>
                      <a:lnTo>
                        <a:pt x="138" y="39"/>
                      </a:lnTo>
                      <a:lnTo>
                        <a:pt x="126" y="42"/>
                      </a:lnTo>
                      <a:lnTo>
                        <a:pt x="115" y="45"/>
                      </a:lnTo>
                      <a:lnTo>
                        <a:pt x="103" y="49"/>
                      </a:lnTo>
                      <a:lnTo>
                        <a:pt x="91" y="52"/>
                      </a:lnTo>
                      <a:lnTo>
                        <a:pt x="79" y="56"/>
                      </a:lnTo>
                      <a:lnTo>
                        <a:pt x="69" y="59"/>
                      </a:lnTo>
                      <a:lnTo>
                        <a:pt x="57" y="61"/>
                      </a:lnTo>
                      <a:lnTo>
                        <a:pt x="47" y="64"/>
                      </a:lnTo>
                      <a:lnTo>
                        <a:pt x="35" y="67"/>
                      </a:lnTo>
                      <a:lnTo>
                        <a:pt x="24" y="69"/>
                      </a:lnTo>
                      <a:lnTo>
                        <a:pt x="14" y="72"/>
                      </a:lnTo>
                      <a:lnTo>
                        <a:pt x="2" y="76"/>
                      </a:lnTo>
                      <a:lnTo>
                        <a:pt x="2" y="64"/>
                      </a:lnTo>
                      <a:lnTo>
                        <a:pt x="2" y="52"/>
                      </a:lnTo>
                      <a:lnTo>
                        <a:pt x="0" y="40"/>
                      </a:lnTo>
                      <a:lnTo>
                        <a:pt x="0" y="29"/>
                      </a:lnTo>
                      <a:close/>
                    </a:path>
                  </a:pathLst>
                </a:custGeom>
                <a:solidFill>
                  <a:srgbClr val="543A2D"/>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199" name="Freeform 208"/>
                <p:cNvSpPr>
                  <a:spLocks/>
                </p:cNvSpPr>
                <p:nvPr/>
              </p:nvSpPr>
              <p:spPr bwMode="auto">
                <a:xfrm>
                  <a:off x="3530" y="2805"/>
                  <a:ext cx="64" cy="38"/>
                </a:xfrm>
                <a:custGeom>
                  <a:avLst/>
                  <a:gdLst>
                    <a:gd name="T0" fmla="*/ 0 w 128"/>
                    <a:gd name="T1" fmla="*/ 7 h 72"/>
                    <a:gd name="T2" fmla="*/ 3 w 128"/>
                    <a:gd name="T3" fmla="*/ 6 h 72"/>
                    <a:gd name="T4" fmla="*/ 8 w 128"/>
                    <a:gd name="T5" fmla="*/ 5 h 72"/>
                    <a:gd name="T6" fmla="*/ 11 w 128"/>
                    <a:gd name="T7" fmla="*/ 5 h 72"/>
                    <a:gd name="T8" fmla="*/ 16 w 128"/>
                    <a:gd name="T9" fmla="*/ 4 h 72"/>
                    <a:gd name="T10" fmla="*/ 19 w 128"/>
                    <a:gd name="T11" fmla="*/ 3 h 72"/>
                    <a:gd name="T12" fmla="*/ 24 w 128"/>
                    <a:gd name="T13" fmla="*/ 2 h 72"/>
                    <a:gd name="T14" fmla="*/ 27 w 128"/>
                    <a:gd name="T15" fmla="*/ 1 h 72"/>
                    <a:gd name="T16" fmla="*/ 32 w 128"/>
                    <a:gd name="T17" fmla="*/ 0 h 72"/>
                    <a:gd name="T18" fmla="*/ 32 w 128"/>
                    <a:gd name="T19" fmla="*/ 3 h 72"/>
                    <a:gd name="T20" fmla="*/ 32 w 128"/>
                    <a:gd name="T21" fmla="*/ 5 h 72"/>
                    <a:gd name="T22" fmla="*/ 32 w 128"/>
                    <a:gd name="T23" fmla="*/ 8 h 72"/>
                    <a:gd name="T24" fmla="*/ 32 w 128"/>
                    <a:gd name="T25" fmla="*/ 11 h 72"/>
                    <a:gd name="T26" fmla="*/ 29 w 128"/>
                    <a:gd name="T27" fmla="*/ 12 h 72"/>
                    <a:gd name="T28" fmla="*/ 26 w 128"/>
                    <a:gd name="T29" fmla="*/ 12 h 72"/>
                    <a:gd name="T30" fmla="*/ 23 w 128"/>
                    <a:gd name="T31" fmla="*/ 13 h 72"/>
                    <a:gd name="T32" fmla="*/ 20 w 128"/>
                    <a:gd name="T33" fmla="*/ 14 h 72"/>
                    <a:gd name="T34" fmla="*/ 17 w 128"/>
                    <a:gd name="T35" fmla="*/ 14 h 72"/>
                    <a:gd name="T36" fmla="*/ 15 w 128"/>
                    <a:gd name="T37" fmla="*/ 15 h 72"/>
                    <a:gd name="T38" fmla="*/ 12 w 128"/>
                    <a:gd name="T39" fmla="*/ 15 h 72"/>
                    <a:gd name="T40" fmla="*/ 10 w 128"/>
                    <a:gd name="T41" fmla="*/ 16 h 72"/>
                    <a:gd name="T42" fmla="*/ 8 w 128"/>
                    <a:gd name="T43" fmla="*/ 17 h 72"/>
                    <a:gd name="T44" fmla="*/ 5 w 128"/>
                    <a:gd name="T45" fmla="*/ 17 h 72"/>
                    <a:gd name="T46" fmla="*/ 3 w 128"/>
                    <a:gd name="T47" fmla="*/ 18 h 72"/>
                    <a:gd name="T48" fmla="*/ 1 w 128"/>
                    <a:gd name="T49" fmla="*/ 19 h 72"/>
                    <a:gd name="T50" fmla="*/ 1 w 128"/>
                    <a:gd name="T51" fmla="*/ 16 h 72"/>
                    <a:gd name="T52" fmla="*/ 1 w 128"/>
                    <a:gd name="T53" fmla="*/ 13 h 72"/>
                    <a:gd name="T54" fmla="*/ 0 w 128"/>
                    <a:gd name="T55" fmla="*/ 10 h 72"/>
                    <a:gd name="T56" fmla="*/ 0 w 128"/>
                    <a:gd name="T57" fmla="*/ 7 h 7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28"/>
                    <a:gd name="T88" fmla="*/ 0 h 72"/>
                    <a:gd name="T89" fmla="*/ 128 w 128"/>
                    <a:gd name="T90" fmla="*/ 72 h 7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28" h="72">
                      <a:moveTo>
                        <a:pt x="0" y="27"/>
                      </a:moveTo>
                      <a:lnTo>
                        <a:pt x="15" y="24"/>
                      </a:lnTo>
                      <a:lnTo>
                        <a:pt x="32" y="20"/>
                      </a:lnTo>
                      <a:lnTo>
                        <a:pt x="47" y="17"/>
                      </a:lnTo>
                      <a:lnTo>
                        <a:pt x="64" y="13"/>
                      </a:lnTo>
                      <a:lnTo>
                        <a:pt x="79" y="10"/>
                      </a:lnTo>
                      <a:lnTo>
                        <a:pt x="96" y="7"/>
                      </a:lnTo>
                      <a:lnTo>
                        <a:pt x="111" y="3"/>
                      </a:lnTo>
                      <a:lnTo>
                        <a:pt x="128" y="0"/>
                      </a:lnTo>
                      <a:lnTo>
                        <a:pt x="128" y="10"/>
                      </a:lnTo>
                      <a:lnTo>
                        <a:pt x="128" y="20"/>
                      </a:lnTo>
                      <a:lnTo>
                        <a:pt x="128" y="30"/>
                      </a:lnTo>
                      <a:lnTo>
                        <a:pt x="128" y="40"/>
                      </a:lnTo>
                      <a:lnTo>
                        <a:pt x="116" y="44"/>
                      </a:lnTo>
                      <a:lnTo>
                        <a:pt x="105" y="45"/>
                      </a:lnTo>
                      <a:lnTo>
                        <a:pt x="93" y="49"/>
                      </a:lnTo>
                      <a:lnTo>
                        <a:pt x="81" y="52"/>
                      </a:lnTo>
                      <a:lnTo>
                        <a:pt x="71" y="54"/>
                      </a:lnTo>
                      <a:lnTo>
                        <a:pt x="61" y="57"/>
                      </a:lnTo>
                      <a:lnTo>
                        <a:pt x="51" y="59"/>
                      </a:lnTo>
                      <a:lnTo>
                        <a:pt x="42" y="62"/>
                      </a:lnTo>
                      <a:lnTo>
                        <a:pt x="32" y="64"/>
                      </a:lnTo>
                      <a:lnTo>
                        <a:pt x="22" y="67"/>
                      </a:lnTo>
                      <a:lnTo>
                        <a:pt x="14" y="69"/>
                      </a:lnTo>
                      <a:lnTo>
                        <a:pt x="4" y="72"/>
                      </a:lnTo>
                      <a:lnTo>
                        <a:pt x="4" y="61"/>
                      </a:lnTo>
                      <a:lnTo>
                        <a:pt x="2" y="49"/>
                      </a:lnTo>
                      <a:lnTo>
                        <a:pt x="0" y="39"/>
                      </a:lnTo>
                      <a:lnTo>
                        <a:pt x="0" y="27"/>
                      </a:lnTo>
                      <a:close/>
                    </a:path>
                  </a:pathLst>
                </a:custGeom>
                <a:solidFill>
                  <a:srgbClr val="5B3D28"/>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200" name="Freeform 209"/>
                <p:cNvSpPr>
                  <a:spLocks/>
                </p:cNvSpPr>
                <p:nvPr/>
              </p:nvSpPr>
              <p:spPr bwMode="auto">
                <a:xfrm>
                  <a:off x="3533" y="2805"/>
                  <a:ext cx="59" cy="36"/>
                </a:xfrm>
                <a:custGeom>
                  <a:avLst/>
                  <a:gdLst>
                    <a:gd name="T0" fmla="*/ 0 w 118"/>
                    <a:gd name="T1" fmla="*/ 7 h 71"/>
                    <a:gd name="T2" fmla="*/ 4 w 118"/>
                    <a:gd name="T3" fmla="*/ 6 h 71"/>
                    <a:gd name="T4" fmla="*/ 7 w 118"/>
                    <a:gd name="T5" fmla="*/ 5 h 71"/>
                    <a:gd name="T6" fmla="*/ 11 w 118"/>
                    <a:gd name="T7" fmla="*/ 4 h 71"/>
                    <a:gd name="T8" fmla="*/ 15 w 118"/>
                    <a:gd name="T9" fmla="*/ 3 h 71"/>
                    <a:gd name="T10" fmla="*/ 19 w 118"/>
                    <a:gd name="T11" fmla="*/ 3 h 71"/>
                    <a:gd name="T12" fmla="*/ 22 w 118"/>
                    <a:gd name="T13" fmla="*/ 2 h 71"/>
                    <a:gd name="T14" fmla="*/ 26 w 118"/>
                    <a:gd name="T15" fmla="*/ 1 h 71"/>
                    <a:gd name="T16" fmla="*/ 30 w 118"/>
                    <a:gd name="T17" fmla="*/ 0 h 71"/>
                    <a:gd name="T18" fmla="*/ 30 w 118"/>
                    <a:gd name="T19" fmla="*/ 3 h 71"/>
                    <a:gd name="T20" fmla="*/ 30 w 118"/>
                    <a:gd name="T21" fmla="*/ 5 h 71"/>
                    <a:gd name="T22" fmla="*/ 30 w 118"/>
                    <a:gd name="T23" fmla="*/ 8 h 71"/>
                    <a:gd name="T24" fmla="*/ 30 w 118"/>
                    <a:gd name="T25" fmla="*/ 10 h 71"/>
                    <a:gd name="T26" fmla="*/ 27 w 118"/>
                    <a:gd name="T27" fmla="*/ 11 h 71"/>
                    <a:gd name="T28" fmla="*/ 24 w 118"/>
                    <a:gd name="T29" fmla="*/ 12 h 71"/>
                    <a:gd name="T30" fmla="*/ 21 w 118"/>
                    <a:gd name="T31" fmla="*/ 13 h 71"/>
                    <a:gd name="T32" fmla="*/ 18 w 118"/>
                    <a:gd name="T33" fmla="*/ 13 h 71"/>
                    <a:gd name="T34" fmla="*/ 15 w 118"/>
                    <a:gd name="T35" fmla="*/ 14 h 71"/>
                    <a:gd name="T36" fmla="*/ 14 w 118"/>
                    <a:gd name="T37" fmla="*/ 15 h 71"/>
                    <a:gd name="T38" fmla="*/ 12 w 118"/>
                    <a:gd name="T39" fmla="*/ 15 h 71"/>
                    <a:gd name="T40" fmla="*/ 10 w 118"/>
                    <a:gd name="T41" fmla="*/ 16 h 71"/>
                    <a:gd name="T42" fmla="*/ 7 w 118"/>
                    <a:gd name="T43" fmla="*/ 16 h 71"/>
                    <a:gd name="T44" fmla="*/ 5 w 118"/>
                    <a:gd name="T45" fmla="*/ 17 h 71"/>
                    <a:gd name="T46" fmla="*/ 3 w 118"/>
                    <a:gd name="T47" fmla="*/ 18 h 71"/>
                    <a:gd name="T48" fmla="*/ 1 w 118"/>
                    <a:gd name="T49" fmla="*/ 18 h 71"/>
                    <a:gd name="T50" fmla="*/ 0 w 118"/>
                    <a:gd name="T51" fmla="*/ 15 h 71"/>
                    <a:gd name="T52" fmla="*/ 0 w 118"/>
                    <a:gd name="T53" fmla="*/ 12 h 71"/>
                    <a:gd name="T54" fmla="*/ 0 w 118"/>
                    <a:gd name="T55" fmla="*/ 10 h 71"/>
                    <a:gd name="T56" fmla="*/ 0 w 118"/>
                    <a:gd name="T57" fmla="*/ 7 h 7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18"/>
                    <a:gd name="T88" fmla="*/ 0 h 71"/>
                    <a:gd name="T89" fmla="*/ 118 w 118"/>
                    <a:gd name="T90" fmla="*/ 71 h 7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18" h="71">
                      <a:moveTo>
                        <a:pt x="0" y="25"/>
                      </a:moveTo>
                      <a:lnTo>
                        <a:pt x="15" y="22"/>
                      </a:lnTo>
                      <a:lnTo>
                        <a:pt x="29" y="19"/>
                      </a:lnTo>
                      <a:lnTo>
                        <a:pt x="44" y="15"/>
                      </a:lnTo>
                      <a:lnTo>
                        <a:pt x="59" y="12"/>
                      </a:lnTo>
                      <a:lnTo>
                        <a:pt x="73" y="10"/>
                      </a:lnTo>
                      <a:lnTo>
                        <a:pt x="88" y="7"/>
                      </a:lnTo>
                      <a:lnTo>
                        <a:pt x="103" y="3"/>
                      </a:lnTo>
                      <a:lnTo>
                        <a:pt x="118" y="0"/>
                      </a:lnTo>
                      <a:lnTo>
                        <a:pt x="118" y="10"/>
                      </a:lnTo>
                      <a:lnTo>
                        <a:pt x="118" y="20"/>
                      </a:lnTo>
                      <a:lnTo>
                        <a:pt x="118" y="30"/>
                      </a:lnTo>
                      <a:lnTo>
                        <a:pt x="118" y="40"/>
                      </a:lnTo>
                      <a:lnTo>
                        <a:pt x="106" y="44"/>
                      </a:lnTo>
                      <a:lnTo>
                        <a:pt x="95" y="45"/>
                      </a:lnTo>
                      <a:lnTo>
                        <a:pt x="83" y="49"/>
                      </a:lnTo>
                      <a:lnTo>
                        <a:pt x="71" y="52"/>
                      </a:lnTo>
                      <a:lnTo>
                        <a:pt x="63" y="54"/>
                      </a:lnTo>
                      <a:lnTo>
                        <a:pt x="54" y="57"/>
                      </a:lnTo>
                      <a:lnTo>
                        <a:pt x="46" y="59"/>
                      </a:lnTo>
                      <a:lnTo>
                        <a:pt x="37" y="61"/>
                      </a:lnTo>
                      <a:lnTo>
                        <a:pt x="29" y="64"/>
                      </a:lnTo>
                      <a:lnTo>
                        <a:pt x="19" y="66"/>
                      </a:lnTo>
                      <a:lnTo>
                        <a:pt x="10" y="69"/>
                      </a:lnTo>
                      <a:lnTo>
                        <a:pt x="2" y="71"/>
                      </a:lnTo>
                      <a:lnTo>
                        <a:pt x="0" y="59"/>
                      </a:lnTo>
                      <a:lnTo>
                        <a:pt x="0" y="47"/>
                      </a:lnTo>
                      <a:lnTo>
                        <a:pt x="0" y="37"/>
                      </a:lnTo>
                      <a:lnTo>
                        <a:pt x="0" y="25"/>
                      </a:lnTo>
                      <a:close/>
                    </a:path>
                  </a:pathLst>
                </a:custGeom>
                <a:solidFill>
                  <a:srgbClr val="603D26"/>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201" name="Freeform 210"/>
                <p:cNvSpPr>
                  <a:spLocks/>
                </p:cNvSpPr>
                <p:nvPr/>
              </p:nvSpPr>
              <p:spPr bwMode="auto">
                <a:xfrm>
                  <a:off x="3539" y="2805"/>
                  <a:ext cx="55" cy="34"/>
                </a:xfrm>
                <a:custGeom>
                  <a:avLst/>
                  <a:gdLst>
                    <a:gd name="T0" fmla="*/ 0 w 109"/>
                    <a:gd name="T1" fmla="*/ 6 h 67"/>
                    <a:gd name="T2" fmla="*/ 4 w 109"/>
                    <a:gd name="T3" fmla="*/ 5 h 67"/>
                    <a:gd name="T4" fmla="*/ 7 w 109"/>
                    <a:gd name="T5" fmla="*/ 5 h 67"/>
                    <a:gd name="T6" fmla="*/ 10 w 109"/>
                    <a:gd name="T7" fmla="*/ 4 h 67"/>
                    <a:gd name="T8" fmla="*/ 14 w 109"/>
                    <a:gd name="T9" fmla="*/ 3 h 67"/>
                    <a:gd name="T10" fmla="*/ 18 w 109"/>
                    <a:gd name="T11" fmla="*/ 2 h 67"/>
                    <a:gd name="T12" fmla="*/ 21 w 109"/>
                    <a:gd name="T13" fmla="*/ 2 h 67"/>
                    <a:gd name="T14" fmla="*/ 24 w 109"/>
                    <a:gd name="T15" fmla="*/ 1 h 67"/>
                    <a:gd name="T16" fmla="*/ 28 w 109"/>
                    <a:gd name="T17" fmla="*/ 0 h 67"/>
                    <a:gd name="T18" fmla="*/ 28 w 109"/>
                    <a:gd name="T19" fmla="*/ 3 h 67"/>
                    <a:gd name="T20" fmla="*/ 28 w 109"/>
                    <a:gd name="T21" fmla="*/ 5 h 67"/>
                    <a:gd name="T22" fmla="*/ 28 w 109"/>
                    <a:gd name="T23" fmla="*/ 8 h 67"/>
                    <a:gd name="T24" fmla="*/ 28 w 109"/>
                    <a:gd name="T25" fmla="*/ 10 h 67"/>
                    <a:gd name="T26" fmla="*/ 25 w 109"/>
                    <a:gd name="T27" fmla="*/ 11 h 67"/>
                    <a:gd name="T28" fmla="*/ 22 w 109"/>
                    <a:gd name="T29" fmla="*/ 12 h 67"/>
                    <a:gd name="T30" fmla="*/ 19 w 109"/>
                    <a:gd name="T31" fmla="*/ 13 h 67"/>
                    <a:gd name="T32" fmla="*/ 16 w 109"/>
                    <a:gd name="T33" fmla="*/ 13 h 67"/>
                    <a:gd name="T34" fmla="*/ 15 w 109"/>
                    <a:gd name="T35" fmla="*/ 14 h 67"/>
                    <a:gd name="T36" fmla="*/ 13 w 109"/>
                    <a:gd name="T37" fmla="*/ 14 h 67"/>
                    <a:gd name="T38" fmla="*/ 11 w 109"/>
                    <a:gd name="T39" fmla="*/ 15 h 67"/>
                    <a:gd name="T40" fmla="*/ 9 w 109"/>
                    <a:gd name="T41" fmla="*/ 15 h 67"/>
                    <a:gd name="T42" fmla="*/ 7 w 109"/>
                    <a:gd name="T43" fmla="*/ 16 h 67"/>
                    <a:gd name="T44" fmla="*/ 5 w 109"/>
                    <a:gd name="T45" fmla="*/ 16 h 67"/>
                    <a:gd name="T46" fmla="*/ 3 w 109"/>
                    <a:gd name="T47" fmla="*/ 17 h 67"/>
                    <a:gd name="T48" fmla="*/ 1 w 109"/>
                    <a:gd name="T49" fmla="*/ 17 h 67"/>
                    <a:gd name="T50" fmla="*/ 1 w 109"/>
                    <a:gd name="T51" fmla="*/ 14 h 67"/>
                    <a:gd name="T52" fmla="*/ 1 w 109"/>
                    <a:gd name="T53" fmla="*/ 12 h 67"/>
                    <a:gd name="T54" fmla="*/ 1 w 109"/>
                    <a:gd name="T55" fmla="*/ 9 h 67"/>
                    <a:gd name="T56" fmla="*/ 0 w 109"/>
                    <a:gd name="T57" fmla="*/ 6 h 6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09"/>
                    <a:gd name="T88" fmla="*/ 0 h 67"/>
                    <a:gd name="T89" fmla="*/ 109 w 109"/>
                    <a:gd name="T90" fmla="*/ 67 h 6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09" h="67">
                      <a:moveTo>
                        <a:pt x="0" y="24"/>
                      </a:moveTo>
                      <a:lnTo>
                        <a:pt x="13" y="20"/>
                      </a:lnTo>
                      <a:lnTo>
                        <a:pt x="27" y="17"/>
                      </a:lnTo>
                      <a:lnTo>
                        <a:pt x="40" y="15"/>
                      </a:lnTo>
                      <a:lnTo>
                        <a:pt x="55" y="12"/>
                      </a:lnTo>
                      <a:lnTo>
                        <a:pt x="69" y="8"/>
                      </a:lnTo>
                      <a:lnTo>
                        <a:pt x="82" y="7"/>
                      </a:lnTo>
                      <a:lnTo>
                        <a:pt x="96" y="3"/>
                      </a:lnTo>
                      <a:lnTo>
                        <a:pt x="109" y="0"/>
                      </a:lnTo>
                      <a:lnTo>
                        <a:pt x="109" y="10"/>
                      </a:lnTo>
                      <a:lnTo>
                        <a:pt x="109" y="20"/>
                      </a:lnTo>
                      <a:lnTo>
                        <a:pt x="109" y="30"/>
                      </a:lnTo>
                      <a:lnTo>
                        <a:pt x="109" y="40"/>
                      </a:lnTo>
                      <a:lnTo>
                        <a:pt x="97" y="44"/>
                      </a:lnTo>
                      <a:lnTo>
                        <a:pt x="87" y="47"/>
                      </a:lnTo>
                      <a:lnTo>
                        <a:pt x="76" y="49"/>
                      </a:lnTo>
                      <a:lnTo>
                        <a:pt x="64" y="52"/>
                      </a:lnTo>
                      <a:lnTo>
                        <a:pt x="57" y="54"/>
                      </a:lnTo>
                      <a:lnTo>
                        <a:pt x="49" y="56"/>
                      </a:lnTo>
                      <a:lnTo>
                        <a:pt x="42" y="57"/>
                      </a:lnTo>
                      <a:lnTo>
                        <a:pt x="33" y="59"/>
                      </a:lnTo>
                      <a:lnTo>
                        <a:pt x="27" y="62"/>
                      </a:lnTo>
                      <a:lnTo>
                        <a:pt x="18" y="64"/>
                      </a:lnTo>
                      <a:lnTo>
                        <a:pt x="12" y="66"/>
                      </a:lnTo>
                      <a:lnTo>
                        <a:pt x="3" y="67"/>
                      </a:lnTo>
                      <a:lnTo>
                        <a:pt x="1" y="56"/>
                      </a:lnTo>
                      <a:lnTo>
                        <a:pt x="1" y="45"/>
                      </a:lnTo>
                      <a:lnTo>
                        <a:pt x="1" y="35"/>
                      </a:lnTo>
                      <a:lnTo>
                        <a:pt x="0" y="24"/>
                      </a:lnTo>
                      <a:close/>
                    </a:path>
                  </a:pathLst>
                </a:custGeom>
                <a:solidFill>
                  <a:srgbClr val="683F23"/>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202" name="Freeform 211"/>
                <p:cNvSpPr>
                  <a:spLocks/>
                </p:cNvSpPr>
                <p:nvPr/>
              </p:nvSpPr>
              <p:spPr bwMode="auto">
                <a:xfrm>
                  <a:off x="3543" y="2805"/>
                  <a:ext cx="50" cy="32"/>
                </a:xfrm>
                <a:custGeom>
                  <a:avLst/>
                  <a:gdLst>
                    <a:gd name="T0" fmla="*/ 0 w 99"/>
                    <a:gd name="T1" fmla="*/ 5 h 64"/>
                    <a:gd name="T2" fmla="*/ 3 w 99"/>
                    <a:gd name="T3" fmla="*/ 4 h 64"/>
                    <a:gd name="T4" fmla="*/ 7 w 99"/>
                    <a:gd name="T5" fmla="*/ 4 h 64"/>
                    <a:gd name="T6" fmla="*/ 10 w 99"/>
                    <a:gd name="T7" fmla="*/ 3 h 64"/>
                    <a:gd name="T8" fmla="*/ 13 w 99"/>
                    <a:gd name="T9" fmla="*/ 2 h 64"/>
                    <a:gd name="T10" fmla="*/ 16 w 99"/>
                    <a:gd name="T11" fmla="*/ 2 h 64"/>
                    <a:gd name="T12" fmla="*/ 19 w 99"/>
                    <a:gd name="T13" fmla="*/ 1 h 64"/>
                    <a:gd name="T14" fmla="*/ 22 w 99"/>
                    <a:gd name="T15" fmla="*/ 1 h 64"/>
                    <a:gd name="T16" fmla="*/ 25 w 99"/>
                    <a:gd name="T17" fmla="*/ 0 h 64"/>
                    <a:gd name="T18" fmla="*/ 25 w 99"/>
                    <a:gd name="T19" fmla="*/ 2 h 64"/>
                    <a:gd name="T20" fmla="*/ 25 w 99"/>
                    <a:gd name="T21" fmla="*/ 5 h 64"/>
                    <a:gd name="T22" fmla="*/ 25 w 99"/>
                    <a:gd name="T23" fmla="*/ 7 h 64"/>
                    <a:gd name="T24" fmla="*/ 25 w 99"/>
                    <a:gd name="T25" fmla="*/ 10 h 64"/>
                    <a:gd name="T26" fmla="*/ 22 w 99"/>
                    <a:gd name="T27" fmla="*/ 11 h 64"/>
                    <a:gd name="T28" fmla="*/ 20 w 99"/>
                    <a:gd name="T29" fmla="*/ 11 h 64"/>
                    <a:gd name="T30" fmla="*/ 17 w 99"/>
                    <a:gd name="T31" fmla="*/ 12 h 64"/>
                    <a:gd name="T32" fmla="*/ 14 w 99"/>
                    <a:gd name="T33" fmla="*/ 13 h 64"/>
                    <a:gd name="T34" fmla="*/ 12 w 99"/>
                    <a:gd name="T35" fmla="*/ 13 h 64"/>
                    <a:gd name="T36" fmla="*/ 11 w 99"/>
                    <a:gd name="T37" fmla="*/ 14 h 64"/>
                    <a:gd name="T38" fmla="*/ 9 w 99"/>
                    <a:gd name="T39" fmla="*/ 14 h 64"/>
                    <a:gd name="T40" fmla="*/ 7 w 99"/>
                    <a:gd name="T41" fmla="*/ 14 h 64"/>
                    <a:gd name="T42" fmla="*/ 6 w 99"/>
                    <a:gd name="T43" fmla="*/ 15 h 64"/>
                    <a:gd name="T44" fmla="*/ 5 w 99"/>
                    <a:gd name="T45" fmla="*/ 15 h 64"/>
                    <a:gd name="T46" fmla="*/ 3 w 99"/>
                    <a:gd name="T47" fmla="*/ 15 h 64"/>
                    <a:gd name="T48" fmla="*/ 1 w 99"/>
                    <a:gd name="T49" fmla="*/ 16 h 64"/>
                    <a:gd name="T50" fmla="*/ 1 w 99"/>
                    <a:gd name="T51" fmla="*/ 13 h 64"/>
                    <a:gd name="T52" fmla="*/ 1 w 99"/>
                    <a:gd name="T53" fmla="*/ 11 h 64"/>
                    <a:gd name="T54" fmla="*/ 0 w 99"/>
                    <a:gd name="T55" fmla="*/ 8 h 64"/>
                    <a:gd name="T56" fmla="*/ 0 w 99"/>
                    <a:gd name="T57" fmla="*/ 5 h 6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99"/>
                    <a:gd name="T88" fmla="*/ 0 h 64"/>
                    <a:gd name="T89" fmla="*/ 99 w 99"/>
                    <a:gd name="T90" fmla="*/ 64 h 6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99" h="64">
                      <a:moveTo>
                        <a:pt x="0" y="22"/>
                      </a:moveTo>
                      <a:lnTo>
                        <a:pt x="12" y="19"/>
                      </a:lnTo>
                      <a:lnTo>
                        <a:pt x="25" y="17"/>
                      </a:lnTo>
                      <a:lnTo>
                        <a:pt x="37" y="13"/>
                      </a:lnTo>
                      <a:lnTo>
                        <a:pt x="50" y="10"/>
                      </a:lnTo>
                      <a:lnTo>
                        <a:pt x="62" y="8"/>
                      </a:lnTo>
                      <a:lnTo>
                        <a:pt x="74" y="5"/>
                      </a:lnTo>
                      <a:lnTo>
                        <a:pt x="87" y="3"/>
                      </a:lnTo>
                      <a:lnTo>
                        <a:pt x="99" y="0"/>
                      </a:lnTo>
                      <a:lnTo>
                        <a:pt x="99" y="10"/>
                      </a:lnTo>
                      <a:lnTo>
                        <a:pt x="99" y="20"/>
                      </a:lnTo>
                      <a:lnTo>
                        <a:pt x="99" y="30"/>
                      </a:lnTo>
                      <a:lnTo>
                        <a:pt x="99" y="42"/>
                      </a:lnTo>
                      <a:lnTo>
                        <a:pt x="87" y="44"/>
                      </a:lnTo>
                      <a:lnTo>
                        <a:pt x="77" y="47"/>
                      </a:lnTo>
                      <a:lnTo>
                        <a:pt x="66" y="49"/>
                      </a:lnTo>
                      <a:lnTo>
                        <a:pt x="54" y="52"/>
                      </a:lnTo>
                      <a:lnTo>
                        <a:pt x="47" y="54"/>
                      </a:lnTo>
                      <a:lnTo>
                        <a:pt x="42" y="56"/>
                      </a:lnTo>
                      <a:lnTo>
                        <a:pt x="35" y="57"/>
                      </a:lnTo>
                      <a:lnTo>
                        <a:pt x="28" y="59"/>
                      </a:lnTo>
                      <a:lnTo>
                        <a:pt x="22" y="61"/>
                      </a:lnTo>
                      <a:lnTo>
                        <a:pt x="17" y="61"/>
                      </a:lnTo>
                      <a:lnTo>
                        <a:pt x="10" y="62"/>
                      </a:lnTo>
                      <a:lnTo>
                        <a:pt x="3" y="64"/>
                      </a:lnTo>
                      <a:lnTo>
                        <a:pt x="2" y="54"/>
                      </a:lnTo>
                      <a:lnTo>
                        <a:pt x="2" y="44"/>
                      </a:lnTo>
                      <a:lnTo>
                        <a:pt x="0" y="34"/>
                      </a:lnTo>
                      <a:lnTo>
                        <a:pt x="0" y="22"/>
                      </a:lnTo>
                      <a:close/>
                    </a:path>
                  </a:pathLst>
                </a:custGeom>
                <a:solidFill>
                  <a:srgbClr val="703F21"/>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203" name="Freeform 212"/>
                <p:cNvSpPr>
                  <a:spLocks/>
                </p:cNvSpPr>
                <p:nvPr/>
              </p:nvSpPr>
              <p:spPr bwMode="auto">
                <a:xfrm>
                  <a:off x="3549" y="2805"/>
                  <a:ext cx="45" cy="32"/>
                </a:xfrm>
                <a:custGeom>
                  <a:avLst/>
                  <a:gdLst>
                    <a:gd name="T0" fmla="*/ 0 w 89"/>
                    <a:gd name="T1" fmla="*/ 6 h 62"/>
                    <a:gd name="T2" fmla="*/ 3 w 89"/>
                    <a:gd name="T3" fmla="*/ 5 h 62"/>
                    <a:gd name="T4" fmla="*/ 6 w 89"/>
                    <a:gd name="T5" fmla="*/ 4 h 62"/>
                    <a:gd name="T6" fmla="*/ 8 w 89"/>
                    <a:gd name="T7" fmla="*/ 4 h 62"/>
                    <a:gd name="T8" fmla="*/ 11 w 89"/>
                    <a:gd name="T9" fmla="*/ 3 h 62"/>
                    <a:gd name="T10" fmla="*/ 14 w 89"/>
                    <a:gd name="T11" fmla="*/ 2 h 62"/>
                    <a:gd name="T12" fmla="*/ 17 w 89"/>
                    <a:gd name="T13" fmla="*/ 2 h 62"/>
                    <a:gd name="T14" fmla="*/ 20 w 89"/>
                    <a:gd name="T15" fmla="*/ 1 h 62"/>
                    <a:gd name="T16" fmla="*/ 23 w 89"/>
                    <a:gd name="T17" fmla="*/ 0 h 62"/>
                    <a:gd name="T18" fmla="*/ 23 w 89"/>
                    <a:gd name="T19" fmla="*/ 3 h 62"/>
                    <a:gd name="T20" fmla="*/ 23 w 89"/>
                    <a:gd name="T21" fmla="*/ 5 h 62"/>
                    <a:gd name="T22" fmla="*/ 23 w 89"/>
                    <a:gd name="T23" fmla="*/ 9 h 62"/>
                    <a:gd name="T24" fmla="*/ 23 w 89"/>
                    <a:gd name="T25" fmla="*/ 11 h 62"/>
                    <a:gd name="T26" fmla="*/ 20 w 89"/>
                    <a:gd name="T27" fmla="*/ 12 h 62"/>
                    <a:gd name="T28" fmla="*/ 17 w 89"/>
                    <a:gd name="T29" fmla="*/ 12 h 62"/>
                    <a:gd name="T30" fmla="*/ 14 w 89"/>
                    <a:gd name="T31" fmla="*/ 13 h 62"/>
                    <a:gd name="T32" fmla="*/ 12 w 89"/>
                    <a:gd name="T33" fmla="*/ 14 h 62"/>
                    <a:gd name="T34" fmla="*/ 9 w 89"/>
                    <a:gd name="T35" fmla="*/ 14 h 62"/>
                    <a:gd name="T36" fmla="*/ 6 w 89"/>
                    <a:gd name="T37" fmla="*/ 15 h 62"/>
                    <a:gd name="T38" fmla="*/ 4 w 89"/>
                    <a:gd name="T39" fmla="*/ 15 h 62"/>
                    <a:gd name="T40" fmla="*/ 1 w 89"/>
                    <a:gd name="T41" fmla="*/ 17 h 62"/>
                    <a:gd name="T42" fmla="*/ 1 w 89"/>
                    <a:gd name="T43" fmla="*/ 14 h 62"/>
                    <a:gd name="T44" fmla="*/ 1 w 89"/>
                    <a:gd name="T45" fmla="*/ 11 h 62"/>
                    <a:gd name="T46" fmla="*/ 0 w 89"/>
                    <a:gd name="T47" fmla="*/ 9 h 62"/>
                    <a:gd name="T48" fmla="*/ 0 w 89"/>
                    <a:gd name="T49" fmla="*/ 6 h 6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9"/>
                    <a:gd name="T76" fmla="*/ 0 h 62"/>
                    <a:gd name="T77" fmla="*/ 89 w 89"/>
                    <a:gd name="T78" fmla="*/ 62 h 6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9" h="62">
                      <a:moveTo>
                        <a:pt x="0" y="22"/>
                      </a:moveTo>
                      <a:lnTo>
                        <a:pt x="10" y="19"/>
                      </a:lnTo>
                      <a:lnTo>
                        <a:pt x="22" y="15"/>
                      </a:lnTo>
                      <a:lnTo>
                        <a:pt x="32" y="13"/>
                      </a:lnTo>
                      <a:lnTo>
                        <a:pt x="44" y="10"/>
                      </a:lnTo>
                      <a:lnTo>
                        <a:pt x="56" y="8"/>
                      </a:lnTo>
                      <a:lnTo>
                        <a:pt x="67" y="5"/>
                      </a:lnTo>
                      <a:lnTo>
                        <a:pt x="77" y="3"/>
                      </a:lnTo>
                      <a:lnTo>
                        <a:pt x="89" y="0"/>
                      </a:lnTo>
                      <a:lnTo>
                        <a:pt x="89" y="10"/>
                      </a:lnTo>
                      <a:lnTo>
                        <a:pt x="89" y="20"/>
                      </a:lnTo>
                      <a:lnTo>
                        <a:pt x="89" y="32"/>
                      </a:lnTo>
                      <a:lnTo>
                        <a:pt x="89" y="42"/>
                      </a:lnTo>
                      <a:lnTo>
                        <a:pt x="77" y="44"/>
                      </a:lnTo>
                      <a:lnTo>
                        <a:pt x="67" y="47"/>
                      </a:lnTo>
                      <a:lnTo>
                        <a:pt x="56" y="49"/>
                      </a:lnTo>
                      <a:lnTo>
                        <a:pt x="45" y="52"/>
                      </a:lnTo>
                      <a:lnTo>
                        <a:pt x="34" y="54"/>
                      </a:lnTo>
                      <a:lnTo>
                        <a:pt x="24" y="57"/>
                      </a:lnTo>
                      <a:lnTo>
                        <a:pt x="13" y="59"/>
                      </a:lnTo>
                      <a:lnTo>
                        <a:pt x="2" y="62"/>
                      </a:lnTo>
                      <a:lnTo>
                        <a:pt x="2" y="52"/>
                      </a:lnTo>
                      <a:lnTo>
                        <a:pt x="2" y="42"/>
                      </a:lnTo>
                      <a:lnTo>
                        <a:pt x="0" y="32"/>
                      </a:lnTo>
                      <a:lnTo>
                        <a:pt x="0" y="22"/>
                      </a:lnTo>
                      <a:close/>
                    </a:path>
                  </a:pathLst>
                </a:custGeom>
                <a:solidFill>
                  <a:srgbClr val="75421E"/>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204" name="Freeform 213"/>
                <p:cNvSpPr>
                  <a:spLocks/>
                </p:cNvSpPr>
                <p:nvPr/>
              </p:nvSpPr>
              <p:spPr bwMode="auto">
                <a:xfrm>
                  <a:off x="3554" y="2805"/>
                  <a:ext cx="40" cy="30"/>
                </a:xfrm>
                <a:custGeom>
                  <a:avLst/>
                  <a:gdLst>
                    <a:gd name="T0" fmla="*/ 0 w 81"/>
                    <a:gd name="T1" fmla="*/ 5 h 59"/>
                    <a:gd name="T2" fmla="*/ 20 w 81"/>
                    <a:gd name="T3" fmla="*/ 0 h 59"/>
                    <a:gd name="T4" fmla="*/ 20 w 81"/>
                    <a:gd name="T5" fmla="*/ 11 h 59"/>
                    <a:gd name="T6" fmla="*/ 9 w 81"/>
                    <a:gd name="T7" fmla="*/ 13 h 59"/>
                    <a:gd name="T8" fmla="*/ 1 w 81"/>
                    <a:gd name="T9" fmla="*/ 15 h 59"/>
                    <a:gd name="T10" fmla="*/ 0 w 81"/>
                    <a:gd name="T11" fmla="*/ 5 h 59"/>
                    <a:gd name="T12" fmla="*/ 0 60000 65536"/>
                    <a:gd name="T13" fmla="*/ 0 60000 65536"/>
                    <a:gd name="T14" fmla="*/ 0 60000 65536"/>
                    <a:gd name="T15" fmla="*/ 0 60000 65536"/>
                    <a:gd name="T16" fmla="*/ 0 60000 65536"/>
                    <a:gd name="T17" fmla="*/ 0 60000 65536"/>
                    <a:gd name="T18" fmla="*/ 0 w 81"/>
                    <a:gd name="T19" fmla="*/ 0 h 59"/>
                    <a:gd name="T20" fmla="*/ 81 w 81"/>
                    <a:gd name="T21" fmla="*/ 59 h 59"/>
                  </a:gdLst>
                  <a:ahLst/>
                  <a:cxnLst>
                    <a:cxn ang="T12">
                      <a:pos x="T0" y="T1"/>
                    </a:cxn>
                    <a:cxn ang="T13">
                      <a:pos x="T2" y="T3"/>
                    </a:cxn>
                    <a:cxn ang="T14">
                      <a:pos x="T4" y="T5"/>
                    </a:cxn>
                    <a:cxn ang="T15">
                      <a:pos x="T6" y="T7"/>
                    </a:cxn>
                    <a:cxn ang="T16">
                      <a:pos x="T8" y="T9"/>
                    </a:cxn>
                    <a:cxn ang="T17">
                      <a:pos x="T10" y="T11"/>
                    </a:cxn>
                  </a:cxnLst>
                  <a:rect l="T18" t="T19" r="T20" b="T21"/>
                  <a:pathLst>
                    <a:path w="81" h="59">
                      <a:moveTo>
                        <a:pt x="0" y="20"/>
                      </a:moveTo>
                      <a:lnTo>
                        <a:pt x="81" y="0"/>
                      </a:lnTo>
                      <a:lnTo>
                        <a:pt x="81" y="44"/>
                      </a:lnTo>
                      <a:lnTo>
                        <a:pt x="37" y="52"/>
                      </a:lnTo>
                      <a:lnTo>
                        <a:pt x="4" y="59"/>
                      </a:lnTo>
                      <a:lnTo>
                        <a:pt x="0" y="20"/>
                      </a:lnTo>
                      <a:close/>
                    </a:path>
                  </a:pathLst>
                </a:custGeom>
                <a:solidFill>
                  <a:srgbClr val="7C421C"/>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205" name="Freeform 214"/>
                <p:cNvSpPr>
                  <a:spLocks/>
                </p:cNvSpPr>
                <p:nvPr/>
              </p:nvSpPr>
              <p:spPr bwMode="auto">
                <a:xfrm>
                  <a:off x="3505" y="2507"/>
                  <a:ext cx="62" cy="22"/>
                </a:xfrm>
                <a:custGeom>
                  <a:avLst/>
                  <a:gdLst>
                    <a:gd name="T0" fmla="*/ 0 w 124"/>
                    <a:gd name="T1" fmla="*/ 0 h 46"/>
                    <a:gd name="T2" fmla="*/ 0 w 124"/>
                    <a:gd name="T3" fmla="*/ 11 h 46"/>
                    <a:gd name="T4" fmla="*/ 8 w 124"/>
                    <a:gd name="T5" fmla="*/ 11 h 46"/>
                    <a:gd name="T6" fmla="*/ 31 w 124"/>
                    <a:gd name="T7" fmla="*/ 10 h 46"/>
                    <a:gd name="T8" fmla="*/ 30 w 124"/>
                    <a:gd name="T9" fmla="*/ 0 h 46"/>
                    <a:gd name="T10" fmla="*/ 0 w 124"/>
                    <a:gd name="T11" fmla="*/ 0 h 46"/>
                    <a:gd name="T12" fmla="*/ 0 60000 65536"/>
                    <a:gd name="T13" fmla="*/ 0 60000 65536"/>
                    <a:gd name="T14" fmla="*/ 0 60000 65536"/>
                    <a:gd name="T15" fmla="*/ 0 60000 65536"/>
                    <a:gd name="T16" fmla="*/ 0 60000 65536"/>
                    <a:gd name="T17" fmla="*/ 0 60000 65536"/>
                    <a:gd name="T18" fmla="*/ 0 w 124"/>
                    <a:gd name="T19" fmla="*/ 0 h 46"/>
                    <a:gd name="T20" fmla="*/ 124 w 124"/>
                    <a:gd name="T21" fmla="*/ 46 h 46"/>
                  </a:gdLst>
                  <a:ahLst/>
                  <a:cxnLst>
                    <a:cxn ang="T12">
                      <a:pos x="T0" y="T1"/>
                    </a:cxn>
                    <a:cxn ang="T13">
                      <a:pos x="T2" y="T3"/>
                    </a:cxn>
                    <a:cxn ang="T14">
                      <a:pos x="T4" y="T5"/>
                    </a:cxn>
                    <a:cxn ang="T15">
                      <a:pos x="T6" y="T7"/>
                    </a:cxn>
                    <a:cxn ang="T16">
                      <a:pos x="T8" y="T9"/>
                    </a:cxn>
                    <a:cxn ang="T17">
                      <a:pos x="T10" y="T11"/>
                    </a:cxn>
                  </a:cxnLst>
                  <a:rect l="T18" t="T19" r="T20" b="T21"/>
                  <a:pathLst>
                    <a:path w="124" h="46">
                      <a:moveTo>
                        <a:pt x="0" y="0"/>
                      </a:moveTo>
                      <a:lnTo>
                        <a:pt x="0" y="46"/>
                      </a:lnTo>
                      <a:lnTo>
                        <a:pt x="32" y="46"/>
                      </a:lnTo>
                      <a:lnTo>
                        <a:pt x="124" y="42"/>
                      </a:lnTo>
                      <a:lnTo>
                        <a:pt x="118" y="0"/>
                      </a:lnTo>
                      <a:lnTo>
                        <a:pt x="0" y="0"/>
                      </a:lnTo>
                      <a:close/>
                    </a:path>
                  </a:pathLst>
                </a:custGeom>
                <a:solidFill>
                  <a:srgbClr val="33353A"/>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206" name="Freeform 215"/>
                <p:cNvSpPr>
                  <a:spLocks/>
                </p:cNvSpPr>
                <p:nvPr/>
              </p:nvSpPr>
              <p:spPr bwMode="auto">
                <a:xfrm>
                  <a:off x="3506" y="2507"/>
                  <a:ext cx="59" cy="22"/>
                </a:xfrm>
                <a:custGeom>
                  <a:avLst/>
                  <a:gdLst>
                    <a:gd name="T0" fmla="*/ 0 w 118"/>
                    <a:gd name="T1" fmla="*/ 0 h 46"/>
                    <a:gd name="T2" fmla="*/ 0 w 118"/>
                    <a:gd name="T3" fmla="*/ 3 h 46"/>
                    <a:gd name="T4" fmla="*/ 0 w 118"/>
                    <a:gd name="T5" fmla="*/ 5 h 46"/>
                    <a:gd name="T6" fmla="*/ 0 w 118"/>
                    <a:gd name="T7" fmla="*/ 8 h 46"/>
                    <a:gd name="T8" fmla="*/ 0 w 118"/>
                    <a:gd name="T9" fmla="*/ 11 h 46"/>
                    <a:gd name="T10" fmla="*/ 3 w 118"/>
                    <a:gd name="T11" fmla="*/ 11 h 46"/>
                    <a:gd name="T12" fmla="*/ 4 w 118"/>
                    <a:gd name="T13" fmla="*/ 11 h 46"/>
                    <a:gd name="T14" fmla="*/ 6 w 118"/>
                    <a:gd name="T15" fmla="*/ 11 h 46"/>
                    <a:gd name="T16" fmla="*/ 8 w 118"/>
                    <a:gd name="T17" fmla="*/ 11 h 46"/>
                    <a:gd name="T18" fmla="*/ 11 w 118"/>
                    <a:gd name="T19" fmla="*/ 11 h 46"/>
                    <a:gd name="T20" fmla="*/ 14 w 118"/>
                    <a:gd name="T21" fmla="*/ 10 h 46"/>
                    <a:gd name="T22" fmla="*/ 16 w 118"/>
                    <a:gd name="T23" fmla="*/ 10 h 46"/>
                    <a:gd name="T24" fmla="*/ 19 w 118"/>
                    <a:gd name="T25" fmla="*/ 10 h 46"/>
                    <a:gd name="T26" fmla="*/ 22 w 118"/>
                    <a:gd name="T27" fmla="*/ 10 h 46"/>
                    <a:gd name="T28" fmla="*/ 24 w 118"/>
                    <a:gd name="T29" fmla="*/ 10 h 46"/>
                    <a:gd name="T30" fmla="*/ 27 w 118"/>
                    <a:gd name="T31" fmla="*/ 10 h 46"/>
                    <a:gd name="T32" fmla="*/ 30 w 118"/>
                    <a:gd name="T33" fmla="*/ 10 h 46"/>
                    <a:gd name="T34" fmla="*/ 30 w 118"/>
                    <a:gd name="T35" fmla="*/ 7 h 46"/>
                    <a:gd name="T36" fmla="*/ 29 w 118"/>
                    <a:gd name="T37" fmla="*/ 5 h 46"/>
                    <a:gd name="T38" fmla="*/ 29 w 118"/>
                    <a:gd name="T39" fmla="*/ 2 h 46"/>
                    <a:gd name="T40" fmla="*/ 28 w 118"/>
                    <a:gd name="T41" fmla="*/ 0 h 46"/>
                    <a:gd name="T42" fmla="*/ 25 w 118"/>
                    <a:gd name="T43" fmla="*/ 0 h 46"/>
                    <a:gd name="T44" fmla="*/ 22 w 118"/>
                    <a:gd name="T45" fmla="*/ 0 h 46"/>
                    <a:gd name="T46" fmla="*/ 18 w 118"/>
                    <a:gd name="T47" fmla="*/ 0 h 46"/>
                    <a:gd name="T48" fmla="*/ 14 w 118"/>
                    <a:gd name="T49" fmla="*/ 0 h 46"/>
                    <a:gd name="T50" fmla="*/ 11 w 118"/>
                    <a:gd name="T51" fmla="*/ 0 h 46"/>
                    <a:gd name="T52" fmla="*/ 7 w 118"/>
                    <a:gd name="T53" fmla="*/ 0 h 46"/>
                    <a:gd name="T54" fmla="*/ 4 w 118"/>
                    <a:gd name="T55" fmla="*/ 0 h 46"/>
                    <a:gd name="T56" fmla="*/ 0 w 118"/>
                    <a:gd name="T57" fmla="*/ 0 h 4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18"/>
                    <a:gd name="T88" fmla="*/ 0 h 46"/>
                    <a:gd name="T89" fmla="*/ 118 w 118"/>
                    <a:gd name="T90" fmla="*/ 46 h 4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18" h="46">
                      <a:moveTo>
                        <a:pt x="0" y="0"/>
                      </a:moveTo>
                      <a:lnTo>
                        <a:pt x="0" y="12"/>
                      </a:lnTo>
                      <a:lnTo>
                        <a:pt x="0" y="22"/>
                      </a:lnTo>
                      <a:lnTo>
                        <a:pt x="0" y="34"/>
                      </a:lnTo>
                      <a:lnTo>
                        <a:pt x="0" y="46"/>
                      </a:lnTo>
                      <a:lnTo>
                        <a:pt x="9" y="46"/>
                      </a:lnTo>
                      <a:lnTo>
                        <a:pt x="16" y="46"/>
                      </a:lnTo>
                      <a:lnTo>
                        <a:pt x="24" y="46"/>
                      </a:lnTo>
                      <a:lnTo>
                        <a:pt x="32" y="46"/>
                      </a:lnTo>
                      <a:lnTo>
                        <a:pt x="43" y="46"/>
                      </a:lnTo>
                      <a:lnTo>
                        <a:pt x="54" y="44"/>
                      </a:lnTo>
                      <a:lnTo>
                        <a:pt x="64" y="44"/>
                      </a:lnTo>
                      <a:lnTo>
                        <a:pt x="76" y="44"/>
                      </a:lnTo>
                      <a:lnTo>
                        <a:pt x="86" y="42"/>
                      </a:lnTo>
                      <a:lnTo>
                        <a:pt x="96" y="42"/>
                      </a:lnTo>
                      <a:lnTo>
                        <a:pt x="108" y="42"/>
                      </a:lnTo>
                      <a:lnTo>
                        <a:pt x="118" y="42"/>
                      </a:lnTo>
                      <a:lnTo>
                        <a:pt x="117" y="32"/>
                      </a:lnTo>
                      <a:lnTo>
                        <a:pt x="115" y="21"/>
                      </a:lnTo>
                      <a:lnTo>
                        <a:pt x="113" y="10"/>
                      </a:lnTo>
                      <a:lnTo>
                        <a:pt x="112" y="0"/>
                      </a:lnTo>
                      <a:lnTo>
                        <a:pt x="98" y="0"/>
                      </a:lnTo>
                      <a:lnTo>
                        <a:pt x="85" y="0"/>
                      </a:lnTo>
                      <a:lnTo>
                        <a:pt x="69" y="0"/>
                      </a:lnTo>
                      <a:lnTo>
                        <a:pt x="56" y="0"/>
                      </a:lnTo>
                      <a:lnTo>
                        <a:pt x="43" y="0"/>
                      </a:lnTo>
                      <a:lnTo>
                        <a:pt x="29" y="0"/>
                      </a:lnTo>
                      <a:lnTo>
                        <a:pt x="14" y="0"/>
                      </a:lnTo>
                      <a:lnTo>
                        <a:pt x="0" y="0"/>
                      </a:lnTo>
                      <a:close/>
                    </a:path>
                  </a:pathLst>
                </a:custGeom>
                <a:solidFill>
                  <a:srgbClr val="3A3538"/>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207" name="Freeform 216"/>
                <p:cNvSpPr>
                  <a:spLocks/>
                </p:cNvSpPr>
                <p:nvPr/>
              </p:nvSpPr>
              <p:spPr bwMode="auto">
                <a:xfrm>
                  <a:off x="3512" y="2507"/>
                  <a:ext cx="54" cy="22"/>
                </a:xfrm>
                <a:custGeom>
                  <a:avLst/>
                  <a:gdLst>
                    <a:gd name="T0" fmla="*/ 0 w 111"/>
                    <a:gd name="T1" fmla="*/ 0 h 46"/>
                    <a:gd name="T2" fmla="*/ 0 w 111"/>
                    <a:gd name="T3" fmla="*/ 3 h 46"/>
                    <a:gd name="T4" fmla="*/ 0 w 111"/>
                    <a:gd name="T5" fmla="*/ 5 h 46"/>
                    <a:gd name="T6" fmla="*/ 0 w 111"/>
                    <a:gd name="T7" fmla="*/ 8 h 46"/>
                    <a:gd name="T8" fmla="*/ 0 w 111"/>
                    <a:gd name="T9" fmla="*/ 11 h 46"/>
                    <a:gd name="T10" fmla="*/ 2 w 111"/>
                    <a:gd name="T11" fmla="*/ 11 h 46"/>
                    <a:gd name="T12" fmla="*/ 3 w 111"/>
                    <a:gd name="T13" fmla="*/ 11 h 46"/>
                    <a:gd name="T14" fmla="*/ 6 w 111"/>
                    <a:gd name="T15" fmla="*/ 11 h 46"/>
                    <a:gd name="T16" fmla="*/ 7 w 111"/>
                    <a:gd name="T17" fmla="*/ 11 h 46"/>
                    <a:gd name="T18" fmla="*/ 10 w 111"/>
                    <a:gd name="T19" fmla="*/ 11 h 46"/>
                    <a:gd name="T20" fmla="*/ 12 w 111"/>
                    <a:gd name="T21" fmla="*/ 10 h 46"/>
                    <a:gd name="T22" fmla="*/ 15 w 111"/>
                    <a:gd name="T23" fmla="*/ 10 h 46"/>
                    <a:gd name="T24" fmla="*/ 17 w 111"/>
                    <a:gd name="T25" fmla="*/ 10 h 46"/>
                    <a:gd name="T26" fmla="*/ 20 w 111"/>
                    <a:gd name="T27" fmla="*/ 10 h 46"/>
                    <a:gd name="T28" fmla="*/ 22 w 111"/>
                    <a:gd name="T29" fmla="*/ 10 h 46"/>
                    <a:gd name="T30" fmla="*/ 25 w 111"/>
                    <a:gd name="T31" fmla="*/ 10 h 46"/>
                    <a:gd name="T32" fmla="*/ 27 w 111"/>
                    <a:gd name="T33" fmla="*/ 10 h 46"/>
                    <a:gd name="T34" fmla="*/ 27 w 111"/>
                    <a:gd name="T35" fmla="*/ 7 h 46"/>
                    <a:gd name="T36" fmla="*/ 27 w 111"/>
                    <a:gd name="T37" fmla="*/ 5 h 46"/>
                    <a:gd name="T38" fmla="*/ 26 w 111"/>
                    <a:gd name="T39" fmla="*/ 2 h 46"/>
                    <a:gd name="T40" fmla="*/ 26 w 111"/>
                    <a:gd name="T41" fmla="*/ 0 h 46"/>
                    <a:gd name="T42" fmla="*/ 22 w 111"/>
                    <a:gd name="T43" fmla="*/ 0 h 46"/>
                    <a:gd name="T44" fmla="*/ 19 w 111"/>
                    <a:gd name="T45" fmla="*/ 0 h 46"/>
                    <a:gd name="T46" fmla="*/ 16 w 111"/>
                    <a:gd name="T47" fmla="*/ 0 h 46"/>
                    <a:gd name="T48" fmla="*/ 13 w 111"/>
                    <a:gd name="T49" fmla="*/ 0 h 46"/>
                    <a:gd name="T50" fmla="*/ 9 w 111"/>
                    <a:gd name="T51" fmla="*/ 0 h 46"/>
                    <a:gd name="T52" fmla="*/ 6 w 111"/>
                    <a:gd name="T53" fmla="*/ 0 h 46"/>
                    <a:gd name="T54" fmla="*/ 3 w 111"/>
                    <a:gd name="T55" fmla="*/ 0 h 46"/>
                    <a:gd name="T56" fmla="*/ 0 w 111"/>
                    <a:gd name="T57" fmla="*/ 0 h 4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11"/>
                    <a:gd name="T88" fmla="*/ 0 h 46"/>
                    <a:gd name="T89" fmla="*/ 111 w 111"/>
                    <a:gd name="T90" fmla="*/ 46 h 4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11" h="46">
                      <a:moveTo>
                        <a:pt x="0" y="0"/>
                      </a:moveTo>
                      <a:lnTo>
                        <a:pt x="0" y="12"/>
                      </a:lnTo>
                      <a:lnTo>
                        <a:pt x="0" y="22"/>
                      </a:lnTo>
                      <a:lnTo>
                        <a:pt x="0" y="34"/>
                      </a:lnTo>
                      <a:lnTo>
                        <a:pt x="0" y="46"/>
                      </a:lnTo>
                      <a:lnTo>
                        <a:pt x="9" y="46"/>
                      </a:lnTo>
                      <a:lnTo>
                        <a:pt x="15" y="46"/>
                      </a:lnTo>
                      <a:lnTo>
                        <a:pt x="24" y="46"/>
                      </a:lnTo>
                      <a:lnTo>
                        <a:pt x="30" y="46"/>
                      </a:lnTo>
                      <a:lnTo>
                        <a:pt x="41" y="46"/>
                      </a:lnTo>
                      <a:lnTo>
                        <a:pt x="51" y="44"/>
                      </a:lnTo>
                      <a:lnTo>
                        <a:pt x="61" y="44"/>
                      </a:lnTo>
                      <a:lnTo>
                        <a:pt x="71" y="44"/>
                      </a:lnTo>
                      <a:lnTo>
                        <a:pt x="81" y="42"/>
                      </a:lnTo>
                      <a:lnTo>
                        <a:pt x="91" y="42"/>
                      </a:lnTo>
                      <a:lnTo>
                        <a:pt x="101" y="42"/>
                      </a:lnTo>
                      <a:lnTo>
                        <a:pt x="111" y="42"/>
                      </a:lnTo>
                      <a:lnTo>
                        <a:pt x="110" y="32"/>
                      </a:lnTo>
                      <a:lnTo>
                        <a:pt x="108" y="21"/>
                      </a:lnTo>
                      <a:lnTo>
                        <a:pt x="106" y="10"/>
                      </a:lnTo>
                      <a:lnTo>
                        <a:pt x="105" y="0"/>
                      </a:lnTo>
                      <a:lnTo>
                        <a:pt x="91" y="0"/>
                      </a:lnTo>
                      <a:lnTo>
                        <a:pt x="78" y="0"/>
                      </a:lnTo>
                      <a:lnTo>
                        <a:pt x="66" y="0"/>
                      </a:lnTo>
                      <a:lnTo>
                        <a:pt x="52" y="0"/>
                      </a:lnTo>
                      <a:lnTo>
                        <a:pt x="39" y="0"/>
                      </a:lnTo>
                      <a:lnTo>
                        <a:pt x="27" y="0"/>
                      </a:lnTo>
                      <a:lnTo>
                        <a:pt x="14" y="0"/>
                      </a:lnTo>
                      <a:lnTo>
                        <a:pt x="0" y="0"/>
                      </a:lnTo>
                      <a:close/>
                    </a:path>
                  </a:pathLst>
                </a:custGeom>
                <a:solidFill>
                  <a:srgbClr val="3F3835"/>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208" name="Freeform 217"/>
                <p:cNvSpPr>
                  <a:spLocks/>
                </p:cNvSpPr>
                <p:nvPr/>
              </p:nvSpPr>
              <p:spPr bwMode="auto">
                <a:xfrm>
                  <a:off x="3515" y="2507"/>
                  <a:ext cx="50" cy="22"/>
                </a:xfrm>
                <a:custGeom>
                  <a:avLst/>
                  <a:gdLst>
                    <a:gd name="T0" fmla="*/ 0 w 102"/>
                    <a:gd name="T1" fmla="*/ 0 h 46"/>
                    <a:gd name="T2" fmla="*/ 0 w 102"/>
                    <a:gd name="T3" fmla="*/ 3 h 46"/>
                    <a:gd name="T4" fmla="*/ 0 w 102"/>
                    <a:gd name="T5" fmla="*/ 5 h 46"/>
                    <a:gd name="T6" fmla="*/ 0 w 102"/>
                    <a:gd name="T7" fmla="*/ 8 h 46"/>
                    <a:gd name="T8" fmla="*/ 0 w 102"/>
                    <a:gd name="T9" fmla="*/ 11 h 46"/>
                    <a:gd name="T10" fmla="*/ 2 w 102"/>
                    <a:gd name="T11" fmla="*/ 11 h 46"/>
                    <a:gd name="T12" fmla="*/ 3 w 102"/>
                    <a:gd name="T13" fmla="*/ 11 h 46"/>
                    <a:gd name="T14" fmla="*/ 5 w 102"/>
                    <a:gd name="T15" fmla="*/ 11 h 46"/>
                    <a:gd name="T16" fmla="*/ 6 w 102"/>
                    <a:gd name="T17" fmla="*/ 11 h 46"/>
                    <a:gd name="T18" fmla="*/ 10 w 102"/>
                    <a:gd name="T19" fmla="*/ 11 h 46"/>
                    <a:gd name="T20" fmla="*/ 12 w 102"/>
                    <a:gd name="T21" fmla="*/ 10 h 46"/>
                    <a:gd name="T22" fmla="*/ 13 w 102"/>
                    <a:gd name="T23" fmla="*/ 10 h 46"/>
                    <a:gd name="T24" fmla="*/ 17 w 102"/>
                    <a:gd name="T25" fmla="*/ 10 h 46"/>
                    <a:gd name="T26" fmla="*/ 19 w 102"/>
                    <a:gd name="T27" fmla="*/ 10 h 46"/>
                    <a:gd name="T28" fmla="*/ 21 w 102"/>
                    <a:gd name="T29" fmla="*/ 10 h 46"/>
                    <a:gd name="T30" fmla="*/ 23 w 102"/>
                    <a:gd name="T31" fmla="*/ 10 h 46"/>
                    <a:gd name="T32" fmla="*/ 26 w 102"/>
                    <a:gd name="T33" fmla="*/ 10 h 46"/>
                    <a:gd name="T34" fmla="*/ 26 w 102"/>
                    <a:gd name="T35" fmla="*/ 7 h 46"/>
                    <a:gd name="T36" fmla="*/ 25 w 102"/>
                    <a:gd name="T37" fmla="*/ 5 h 46"/>
                    <a:gd name="T38" fmla="*/ 25 w 102"/>
                    <a:gd name="T39" fmla="*/ 2 h 46"/>
                    <a:gd name="T40" fmla="*/ 24 w 102"/>
                    <a:gd name="T41" fmla="*/ 0 h 46"/>
                    <a:gd name="T42" fmla="*/ 21 w 102"/>
                    <a:gd name="T43" fmla="*/ 0 h 46"/>
                    <a:gd name="T44" fmla="*/ 18 w 102"/>
                    <a:gd name="T45" fmla="*/ 0 h 46"/>
                    <a:gd name="T46" fmla="*/ 15 w 102"/>
                    <a:gd name="T47" fmla="*/ 0 h 46"/>
                    <a:gd name="T48" fmla="*/ 12 w 102"/>
                    <a:gd name="T49" fmla="*/ 0 h 46"/>
                    <a:gd name="T50" fmla="*/ 10 w 102"/>
                    <a:gd name="T51" fmla="*/ 0 h 46"/>
                    <a:gd name="T52" fmla="*/ 6 w 102"/>
                    <a:gd name="T53" fmla="*/ 0 h 46"/>
                    <a:gd name="T54" fmla="*/ 3 w 102"/>
                    <a:gd name="T55" fmla="*/ 0 h 46"/>
                    <a:gd name="T56" fmla="*/ 0 w 102"/>
                    <a:gd name="T57" fmla="*/ 0 h 4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02"/>
                    <a:gd name="T88" fmla="*/ 0 h 46"/>
                    <a:gd name="T89" fmla="*/ 102 w 102"/>
                    <a:gd name="T90" fmla="*/ 46 h 4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02" h="46">
                      <a:moveTo>
                        <a:pt x="0" y="0"/>
                      </a:moveTo>
                      <a:lnTo>
                        <a:pt x="0" y="12"/>
                      </a:lnTo>
                      <a:lnTo>
                        <a:pt x="0" y="22"/>
                      </a:lnTo>
                      <a:lnTo>
                        <a:pt x="0" y="34"/>
                      </a:lnTo>
                      <a:lnTo>
                        <a:pt x="0" y="46"/>
                      </a:lnTo>
                      <a:lnTo>
                        <a:pt x="6" y="46"/>
                      </a:lnTo>
                      <a:lnTo>
                        <a:pt x="13" y="46"/>
                      </a:lnTo>
                      <a:lnTo>
                        <a:pt x="20" y="46"/>
                      </a:lnTo>
                      <a:lnTo>
                        <a:pt x="27" y="46"/>
                      </a:lnTo>
                      <a:lnTo>
                        <a:pt x="37" y="46"/>
                      </a:lnTo>
                      <a:lnTo>
                        <a:pt x="45" y="44"/>
                      </a:lnTo>
                      <a:lnTo>
                        <a:pt x="55" y="44"/>
                      </a:lnTo>
                      <a:lnTo>
                        <a:pt x="65" y="44"/>
                      </a:lnTo>
                      <a:lnTo>
                        <a:pt x="74" y="42"/>
                      </a:lnTo>
                      <a:lnTo>
                        <a:pt x="84" y="42"/>
                      </a:lnTo>
                      <a:lnTo>
                        <a:pt x="92" y="42"/>
                      </a:lnTo>
                      <a:lnTo>
                        <a:pt x="102" y="42"/>
                      </a:lnTo>
                      <a:lnTo>
                        <a:pt x="101" y="32"/>
                      </a:lnTo>
                      <a:lnTo>
                        <a:pt x="99" y="21"/>
                      </a:lnTo>
                      <a:lnTo>
                        <a:pt x="97" y="10"/>
                      </a:lnTo>
                      <a:lnTo>
                        <a:pt x="96" y="0"/>
                      </a:lnTo>
                      <a:lnTo>
                        <a:pt x="84" y="0"/>
                      </a:lnTo>
                      <a:lnTo>
                        <a:pt x="72" y="0"/>
                      </a:lnTo>
                      <a:lnTo>
                        <a:pt x="60" y="0"/>
                      </a:lnTo>
                      <a:lnTo>
                        <a:pt x="48" y="0"/>
                      </a:lnTo>
                      <a:lnTo>
                        <a:pt x="37" y="0"/>
                      </a:lnTo>
                      <a:lnTo>
                        <a:pt x="25" y="0"/>
                      </a:lnTo>
                      <a:lnTo>
                        <a:pt x="11" y="0"/>
                      </a:lnTo>
                      <a:lnTo>
                        <a:pt x="0" y="0"/>
                      </a:lnTo>
                      <a:close/>
                    </a:path>
                  </a:pathLst>
                </a:custGeom>
                <a:solidFill>
                  <a:srgbClr val="473833"/>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209" name="Freeform 218"/>
                <p:cNvSpPr>
                  <a:spLocks/>
                </p:cNvSpPr>
                <p:nvPr/>
              </p:nvSpPr>
              <p:spPr bwMode="auto">
                <a:xfrm>
                  <a:off x="3519" y="2507"/>
                  <a:ext cx="48" cy="22"/>
                </a:xfrm>
                <a:custGeom>
                  <a:avLst/>
                  <a:gdLst>
                    <a:gd name="T0" fmla="*/ 0 w 96"/>
                    <a:gd name="T1" fmla="*/ 0 h 46"/>
                    <a:gd name="T2" fmla="*/ 0 w 96"/>
                    <a:gd name="T3" fmla="*/ 3 h 46"/>
                    <a:gd name="T4" fmla="*/ 0 w 96"/>
                    <a:gd name="T5" fmla="*/ 5 h 46"/>
                    <a:gd name="T6" fmla="*/ 0 w 96"/>
                    <a:gd name="T7" fmla="*/ 8 h 46"/>
                    <a:gd name="T8" fmla="*/ 0 w 96"/>
                    <a:gd name="T9" fmla="*/ 11 h 46"/>
                    <a:gd name="T10" fmla="*/ 2 w 96"/>
                    <a:gd name="T11" fmla="*/ 11 h 46"/>
                    <a:gd name="T12" fmla="*/ 3 w 96"/>
                    <a:gd name="T13" fmla="*/ 11 h 46"/>
                    <a:gd name="T14" fmla="*/ 6 w 96"/>
                    <a:gd name="T15" fmla="*/ 11 h 46"/>
                    <a:gd name="T16" fmla="*/ 6 w 96"/>
                    <a:gd name="T17" fmla="*/ 11 h 46"/>
                    <a:gd name="T18" fmla="*/ 9 w 96"/>
                    <a:gd name="T19" fmla="*/ 11 h 46"/>
                    <a:gd name="T20" fmla="*/ 11 w 96"/>
                    <a:gd name="T21" fmla="*/ 10 h 46"/>
                    <a:gd name="T22" fmla="*/ 13 w 96"/>
                    <a:gd name="T23" fmla="*/ 10 h 46"/>
                    <a:gd name="T24" fmla="*/ 15 w 96"/>
                    <a:gd name="T25" fmla="*/ 10 h 46"/>
                    <a:gd name="T26" fmla="*/ 18 w 96"/>
                    <a:gd name="T27" fmla="*/ 10 h 46"/>
                    <a:gd name="T28" fmla="*/ 20 w 96"/>
                    <a:gd name="T29" fmla="*/ 10 h 46"/>
                    <a:gd name="T30" fmla="*/ 22 w 96"/>
                    <a:gd name="T31" fmla="*/ 10 h 46"/>
                    <a:gd name="T32" fmla="*/ 24 w 96"/>
                    <a:gd name="T33" fmla="*/ 10 h 46"/>
                    <a:gd name="T34" fmla="*/ 24 w 96"/>
                    <a:gd name="T35" fmla="*/ 7 h 46"/>
                    <a:gd name="T36" fmla="*/ 24 w 96"/>
                    <a:gd name="T37" fmla="*/ 5 h 46"/>
                    <a:gd name="T38" fmla="*/ 23 w 96"/>
                    <a:gd name="T39" fmla="*/ 2 h 46"/>
                    <a:gd name="T40" fmla="*/ 23 w 96"/>
                    <a:gd name="T41" fmla="*/ 0 h 46"/>
                    <a:gd name="T42" fmla="*/ 20 w 96"/>
                    <a:gd name="T43" fmla="*/ 0 h 46"/>
                    <a:gd name="T44" fmla="*/ 17 w 96"/>
                    <a:gd name="T45" fmla="*/ 0 h 46"/>
                    <a:gd name="T46" fmla="*/ 14 w 96"/>
                    <a:gd name="T47" fmla="*/ 0 h 46"/>
                    <a:gd name="T48" fmla="*/ 12 w 96"/>
                    <a:gd name="T49" fmla="*/ 0 h 46"/>
                    <a:gd name="T50" fmla="*/ 9 w 96"/>
                    <a:gd name="T51" fmla="*/ 0 h 46"/>
                    <a:gd name="T52" fmla="*/ 6 w 96"/>
                    <a:gd name="T53" fmla="*/ 0 h 46"/>
                    <a:gd name="T54" fmla="*/ 3 w 96"/>
                    <a:gd name="T55" fmla="*/ 0 h 46"/>
                    <a:gd name="T56" fmla="*/ 0 w 96"/>
                    <a:gd name="T57" fmla="*/ 0 h 4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96"/>
                    <a:gd name="T88" fmla="*/ 0 h 46"/>
                    <a:gd name="T89" fmla="*/ 96 w 96"/>
                    <a:gd name="T90" fmla="*/ 46 h 4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96" h="46">
                      <a:moveTo>
                        <a:pt x="0" y="0"/>
                      </a:moveTo>
                      <a:lnTo>
                        <a:pt x="0" y="12"/>
                      </a:lnTo>
                      <a:lnTo>
                        <a:pt x="0" y="22"/>
                      </a:lnTo>
                      <a:lnTo>
                        <a:pt x="0" y="34"/>
                      </a:lnTo>
                      <a:lnTo>
                        <a:pt x="0" y="46"/>
                      </a:lnTo>
                      <a:lnTo>
                        <a:pt x="7" y="46"/>
                      </a:lnTo>
                      <a:lnTo>
                        <a:pt x="14" y="46"/>
                      </a:lnTo>
                      <a:lnTo>
                        <a:pt x="21" y="46"/>
                      </a:lnTo>
                      <a:lnTo>
                        <a:pt x="27" y="46"/>
                      </a:lnTo>
                      <a:lnTo>
                        <a:pt x="36" y="46"/>
                      </a:lnTo>
                      <a:lnTo>
                        <a:pt x="44" y="44"/>
                      </a:lnTo>
                      <a:lnTo>
                        <a:pt x="53" y="44"/>
                      </a:lnTo>
                      <a:lnTo>
                        <a:pt x="63" y="44"/>
                      </a:lnTo>
                      <a:lnTo>
                        <a:pt x="71" y="42"/>
                      </a:lnTo>
                      <a:lnTo>
                        <a:pt x="79" y="42"/>
                      </a:lnTo>
                      <a:lnTo>
                        <a:pt x="88" y="42"/>
                      </a:lnTo>
                      <a:lnTo>
                        <a:pt x="96" y="42"/>
                      </a:lnTo>
                      <a:lnTo>
                        <a:pt x="95" y="32"/>
                      </a:lnTo>
                      <a:lnTo>
                        <a:pt x="93" y="21"/>
                      </a:lnTo>
                      <a:lnTo>
                        <a:pt x="91" y="10"/>
                      </a:lnTo>
                      <a:lnTo>
                        <a:pt x="90" y="0"/>
                      </a:lnTo>
                      <a:lnTo>
                        <a:pt x="79" y="0"/>
                      </a:lnTo>
                      <a:lnTo>
                        <a:pt x="68" y="0"/>
                      </a:lnTo>
                      <a:lnTo>
                        <a:pt x="58" y="0"/>
                      </a:lnTo>
                      <a:lnTo>
                        <a:pt x="46" y="0"/>
                      </a:lnTo>
                      <a:lnTo>
                        <a:pt x="34" y="0"/>
                      </a:lnTo>
                      <a:lnTo>
                        <a:pt x="22" y="0"/>
                      </a:lnTo>
                      <a:lnTo>
                        <a:pt x="12" y="0"/>
                      </a:lnTo>
                      <a:lnTo>
                        <a:pt x="0" y="0"/>
                      </a:lnTo>
                      <a:close/>
                    </a:path>
                  </a:pathLst>
                </a:custGeom>
                <a:solidFill>
                  <a:srgbClr val="4F3A30"/>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210" name="Freeform 219"/>
                <p:cNvSpPr>
                  <a:spLocks/>
                </p:cNvSpPr>
                <p:nvPr/>
              </p:nvSpPr>
              <p:spPr bwMode="auto">
                <a:xfrm>
                  <a:off x="3523" y="2507"/>
                  <a:ext cx="44" cy="22"/>
                </a:xfrm>
                <a:custGeom>
                  <a:avLst/>
                  <a:gdLst>
                    <a:gd name="T0" fmla="*/ 0 w 89"/>
                    <a:gd name="T1" fmla="*/ 0 h 46"/>
                    <a:gd name="T2" fmla="*/ 0 w 89"/>
                    <a:gd name="T3" fmla="*/ 3 h 46"/>
                    <a:gd name="T4" fmla="*/ 0 w 89"/>
                    <a:gd name="T5" fmla="*/ 5 h 46"/>
                    <a:gd name="T6" fmla="*/ 0 w 89"/>
                    <a:gd name="T7" fmla="*/ 8 h 46"/>
                    <a:gd name="T8" fmla="*/ 0 w 89"/>
                    <a:gd name="T9" fmla="*/ 11 h 46"/>
                    <a:gd name="T10" fmla="*/ 1 w 89"/>
                    <a:gd name="T11" fmla="*/ 11 h 46"/>
                    <a:gd name="T12" fmla="*/ 3 w 89"/>
                    <a:gd name="T13" fmla="*/ 11 h 46"/>
                    <a:gd name="T14" fmla="*/ 5 w 89"/>
                    <a:gd name="T15" fmla="*/ 11 h 46"/>
                    <a:gd name="T16" fmla="*/ 6 w 89"/>
                    <a:gd name="T17" fmla="*/ 11 h 46"/>
                    <a:gd name="T18" fmla="*/ 8 w 89"/>
                    <a:gd name="T19" fmla="*/ 11 h 46"/>
                    <a:gd name="T20" fmla="*/ 10 w 89"/>
                    <a:gd name="T21" fmla="*/ 10 h 46"/>
                    <a:gd name="T22" fmla="*/ 12 w 89"/>
                    <a:gd name="T23" fmla="*/ 10 h 46"/>
                    <a:gd name="T24" fmla="*/ 14 w 89"/>
                    <a:gd name="T25" fmla="*/ 10 h 46"/>
                    <a:gd name="T26" fmla="*/ 16 w 89"/>
                    <a:gd name="T27" fmla="*/ 10 h 46"/>
                    <a:gd name="T28" fmla="*/ 18 w 89"/>
                    <a:gd name="T29" fmla="*/ 10 h 46"/>
                    <a:gd name="T30" fmla="*/ 20 w 89"/>
                    <a:gd name="T31" fmla="*/ 10 h 46"/>
                    <a:gd name="T32" fmla="*/ 22 w 89"/>
                    <a:gd name="T33" fmla="*/ 10 h 46"/>
                    <a:gd name="T34" fmla="*/ 22 w 89"/>
                    <a:gd name="T35" fmla="*/ 7 h 46"/>
                    <a:gd name="T36" fmla="*/ 21 w 89"/>
                    <a:gd name="T37" fmla="*/ 5 h 46"/>
                    <a:gd name="T38" fmla="*/ 21 w 89"/>
                    <a:gd name="T39" fmla="*/ 2 h 46"/>
                    <a:gd name="T40" fmla="*/ 20 w 89"/>
                    <a:gd name="T41" fmla="*/ 0 h 46"/>
                    <a:gd name="T42" fmla="*/ 18 w 89"/>
                    <a:gd name="T43" fmla="*/ 0 h 46"/>
                    <a:gd name="T44" fmla="*/ 15 w 89"/>
                    <a:gd name="T45" fmla="*/ 0 h 46"/>
                    <a:gd name="T46" fmla="*/ 13 w 89"/>
                    <a:gd name="T47" fmla="*/ 0 h 46"/>
                    <a:gd name="T48" fmla="*/ 10 w 89"/>
                    <a:gd name="T49" fmla="*/ 0 h 46"/>
                    <a:gd name="T50" fmla="*/ 8 w 89"/>
                    <a:gd name="T51" fmla="*/ 0 h 46"/>
                    <a:gd name="T52" fmla="*/ 5 w 89"/>
                    <a:gd name="T53" fmla="*/ 0 h 46"/>
                    <a:gd name="T54" fmla="*/ 2 w 89"/>
                    <a:gd name="T55" fmla="*/ 0 h 46"/>
                    <a:gd name="T56" fmla="*/ 0 w 89"/>
                    <a:gd name="T57" fmla="*/ 0 h 4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9"/>
                    <a:gd name="T88" fmla="*/ 0 h 46"/>
                    <a:gd name="T89" fmla="*/ 89 w 89"/>
                    <a:gd name="T90" fmla="*/ 46 h 4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9" h="46">
                      <a:moveTo>
                        <a:pt x="0" y="0"/>
                      </a:moveTo>
                      <a:lnTo>
                        <a:pt x="0" y="12"/>
                      </a:lnTo>
                      <a:lnTo>
                        <a:pt x="0" y="22"/>
                      </a:lnTo>
                      <a:lnTo>
                        <a:pt x="0" y="34"/>
                      </a:lnTo>
                      <a:lnTo>
                        <a:pt x="0" y="46"/>
                      </a:lnTo>
                      <a:lnTo>
                        <a:pt x="7" y="46"/>
                      </a:lnTo>
                      <a:lnTo>
                        <a:pt x="14" y="46"/>
                      </a:lnTo>
                      <a:lnTo>
                        <a:pt x="20" y="46"/>
                      </a:lnTo>
                      <a:lnTo>
                        <a:pt x="25" y="46"/>
                      </a:lnTo>
                      <a:lnTo>
                        <a:pt x="34" y="46"/>
                      </a:lnTo>
                      <a:lnTo>
                        <a:pt x="42" y="44"/>
                      </a:lnTo>
                      <a:lnTo>
                        <a:pt x="49" y="44"/>
                      </a:lnTo>
                      <a:lnTo>
                        <a:pt x="57" y="44"/>
                      </a:lnTo>
                      <a:lnTo>
                        <a:pt x="66" y="42"/>
                      </a:lnTo>
                      <a:lnTo>
                        <a:pt x="72" y="42"/>
                      </a:lnTo>
                      <a:lnTo>
                        <a:pt x="81" y="42"/>
                      </a:lnTo>
                      <a:lnTo>
                        <a:pt x="89" y="42"/>
                      </a:lnTo>
                      <a:lnTo>
                        <a:pt x="88" y="32"/>
                      </a:lnTo>
                      <a:lnTo>
                        <a:pt x="86" y="21"/>
                      </a:lnTo>
                      <a:lnTo>
                        <a:pt x="84" y="10"/>
                      </a:lnTo>
                      <a:lnTo>
                        <a:pt x="83" y="0"/>
                      </a:lnTo>
                      <a:lnTo>
                        <a:pt x="72" y="0"/>
                      </a:lnTo>
                      <a:lnTo>
                        <a:pt x="62" y="0"/>
                      </a:lnTo>
                      <a:lnTo>
                        <a:pt x="52" y="0"/>
                      </a:lnTo>
                      <a:lnTo>
                        <a:pt x="42" y="0"/>
                      </a:lnTo>
                      <a:lnTo>
                        <a:pt x="32" y="0"/>
                      </a:lnTo>
                      <a:lnTo>
                        <a:pt x="22" y="0"/>
                      </a:lnTo>
                      <a:lnTo>
                        <a:pt x="10" y="0"/>
                      </a:lnTo>
                      <a:lnTo>
                        <a:pt x="0" y="0"/>
                      </a:lnTo>
                      <a:close/>
                    </a:path>
                  </a:pathLst>
                </a:custGeom>
                <a:solidFill>
                  <a:srgbClr val="543A2D"/>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211" name="Freeform 220"/>
                <p:cNvSpPr>
                  <a:spLocks/>
                </p:cNvSpPr>
                <p:nvPr/>
              </p:nvSpPr>
              <p:spPr bwMode="auto">
                <a:xfrm>
                  <a:off x="3527" y="2507"/>
                  <a:ext cx="40" cy="22"/>
                </a:xfrm>
                <a:custGeom>
                  <a:avLst/>
                  <a:gdLst>
                    <a:gd name="T0" fmla="*/ 0 w 81"/>
                    <a:gd name="T1" fmla="*/ 0 h 46"/>
                    <a:gd name="T2" fmla="*/ 0 w 81"/>
                    <a:gd name="T3" fmla="*/ 3 h 46"/>
                    <a:gd name="T4" fmla="*/ 0 w 81"/>
                    <a:gd name="T5" fmla="*/ 5 h 46"/>
                    <a:gd name="T6" fmla="*/ 0 w 81"/>
                    <a:gd name="T7" fmla="*/ 8 h 46"/>
                    <a:gd name="T8" fmla="*/ 0 w 81"/>
                    <a:gd name="T9" fmla="*/ 11 h 46"/>
                    <a:gd name="T10" fmla="*/ 1 w 81"/>
                    <a:gd name="T11" fmla="*/ 11 h 46"/>
                    <a:gd name="T12" fmla="*/ 3 w 81"/>
                    <a:gd name="T13" fmla="*/ 11 h 46"/>
                    <a:gd name="T14" fmla="*/ 4 w 81"/>
                    <a:gd name="T15" fmla="*/ 11 h 46"/>
                    <a:gd name="T16" fmla="*/ 6 w 81"/>
                    <a:gd name="T17" fmla="*/ 11 h 46"/>
                    <a:gd name="T18" fmla="*/ 7 w 81"/>
                    <a:gd name="T19" fmla="*/ 11 h 46"/>
                    <a:gd name="T20" fmla="*/ 9 w 81"/>
                    <a:gd name="T21" fmla="*/ 10 h 46"/>
                    <a:gd name="T22" fmla="*/ 11 w 81"/>
                    <a:gd name="T23" fmla="*/ 10 h 46"/>
                    <a:gd name="T24" fmla="*/ 13 w 81"/>
                    <a:gd name="T25" fmla="*/ 10 h 46"/>
                    <a:gd name="T26" fmla="*/ 14 w 81"/>
                    <a:gd name="T27" fmla="*/ 10 h 46"/>
                    <a:gd name="T28" fmla="*/ 16 w 81"/>
                    <a:gd name="T29" fmla="*/ 10 h 46"/>
                    <a:gd name="T30" fmla="*/ 18 w 81"/>
                    <a:gd name="T31" fmla="*/ 10 h 46"/>
                    <a:gd name="T32" fmla="*/ 20 w 81"/>
                    <a:gd name="T33" fmla="*/ 10 h 46"/>
                    <a:gd name="T34" fmla="*/ 20 w 81"/>
                    <a:gd name="T35" fmla="*/ 7 h 46"/>
                    <a:gd name="T36" fmla="*/ 19 w 81"/>
                    <a:gd name="T37" fmla="*/ 5 h 46"/>
                    <a:gd name="T38" fmla="*/ 19 w 81"/>
                    <a:gd name="T39" fmla="*/ 2 h 46"/>
                    <a:gd name="T40" fmla="*/ 18 w 81"/>
                    <a:gd name="T41" fmla="*/ 0 h 46"/>
                    <a:gd name="T42" fmla="*/ 16 w 81"/>
                    <a:gd name="T43" fmla="*/ 0 h 46"/>
                    <a:gd name="T44" fmla="*/ 14 w 81"/>
                    <a:gd name="T45" fmla="*/ 0 h 46"/>
                    <a:gd name="T46" fmla="*/ 11 w 81"/>
                    <a:gd name="T47" fmla="*/ 0 h 46"/>
                    <a:gd name="T48" fmla="*/ 9 w 81"/>
                    <a:gd name="T49" fmla="*/ 0 h 46"/>
                    <a:gd name="T50" fmla="*/ 6 w 81"/>
                    <a:gd name="T51" fmla="*/ 0 h 46"/>
                    <a:gd name="T52" fmla="*/ 4 w 81"/>
                    <a:gd name="T53" fmla="*/ 0 h 46"/>
                    <a:gd name="T54" fmla="*/ 2 w 81"/>
                    <a:gd name="T55" fmla="*/ 0 h 46"/>
                    <a:gd name="T56" fmla="*/ 0 w 81"/>
                    <a:gd name="T57" fmla="*/ 0 h 4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1"/>
                    <a:gd name="T88" fmla="*/ 0 h 46"/>
                    <a:gd name="T89" fmla="*/ 81 w 81"/>
                    <a:gd name="T90" fmla="*/ 46 h 4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1" h="46">
                      <a:moveTo>
                        <a:pt x="0" y="0"/>
                      </a:moveTo>
                      <a:lnTo>
                        <a:pt x="0" y="12"/>
                      </a:lnTo>
                      <a:lnTo>
                        <a:pt x="0" y="22"/>
                      </a:lnTo>
                      <a:lnTo>
                        <a:pt x="0" y="34"/>
                      </a:lnTo>
                      <a:lnTo>
                        <a:pt x="0" y="46"/>
                      </a:lnTo>
                      <a:lnTo>
                        <a:pt x="6" y="46"/>
                      </a:lnTo>
                      <a:lnTo>
                        <a:pt x="12" y="46"/>
                      </a:lnTo>
                      <a:lnTo>
                        <a:pt x="17" y="46"/>
                      </a:lnTo>
                      <a:lnTo>
                        <a:pt x="24" y="46"/>
                      </a:lnTo>
                      <a:lnTo>
                        <a:pt x="31" y="46"/>
                      </a:lnTo>
                      <a:lnTo>
                        <a:pt x="38" y="44"/>
                      </a:lnTo>
                      <a:lnTo>
                        <a:pt x="44" y="44"/>
                      </a:lnTo>
                      <a:lnTo>
                        <a:pt x="53" y="44"/>
                      </a:lnTo>
                      <a:lnTo>
                        <a:pt x="59" y="42"/>
                      </a:lnTo>
                      <a:lnTo>
                        <a:pt x="66" y="42"/>
                      </a:lnTo>
                      <a:lnTo>
                        <a:pt x="75" y="42"/>
                      </a:lnTo>
                      <a:lnTo>
                        <a:pt x="81" y="42"/>
                      </a:lnTo>
                      <a:lnTo>
                        <a:pt x="80" y="32"/>
                      </a:lnTo>
                      <a:lnTo>
                        <a:pt x="78" y="21"/>
                      </a:lnTo>
                      <a:lnTo>
                        <a:pt x="76" y="10"/>
                      </a:lnTo>
                      <a:lnTo>
                        <a:pt x="75" y="0"/>
                      </a:lnTo>
                      <a:lnTo>
                        <a:pt x="64" y="0"/>
                      </a:lnTo>
                      <a:lnTo>
                        <a:pt x="56" y="0"/>
                      </a:lnTo>
                      <a:lnTo>
                        <a:pt x="46" y="0"/>
                      </a:lnTo>
                      <a:lnTo>
                        <a:pt x="38" y="0"/>
                      </a:lnTo>
                      <a:lnTo>
                        <a:pt x="27" y="0"/>
                      </a:lnTo>
                      <a:lnTo>
                        <a:pt x="19" y="0"/>
                      </a:lnTo>
                      <a:lnTo>
                        <a:pt x="9" y="0"/>
                      </a:lnTo>
                      <a:lnTo>
                        <a:pt x="0" y="0"/>
                      </a:lnTo>
                      <a:close/>
                    </a:path>
                  </a:pathLst>
                </a:custGeom>
                <a:solidFill>
                  <a:srgbClr val="5B3D28"/>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212" name="Freeform 222"/>
                <p:cNvSpPr>
                  <a:spLocks/>
                </p:cNvSpPr>
                <p:nvPr/>
              </p:nvSpPr>
              <p:spPr bwMode="auto">
                <a:xfrm>
                  <a:off x="3530" y="2507"/>
                  <a:ext cx="37" cy="22"/>
                </a:xfrm>
                <a:custGeom>
                  <a:avLst/>
                  <a:gdLst>
                    <a:gd name="T0" fmla="*/ 0 w 74"/>
                    <a:gd name="T1" fmla="*/ 0 h 46"/>
                    <a:gd name="T2" fmla="*/ 0 w 74"/>
                    <a:gd name="T3" fmla="*/ 3 h 46"/>
                    <a:gd name="T4" fmla="*/ 0 w 74"/>
                    <a:gd name="T5" fmla="*/ 5 h 46"/>
                    <a:gd name="T6" fmla="*/ 0 w 74"/>
                    <a:gd name="T7" fmla="*/ 8 h 46"/>
                    <a:gd name="T8" fmla="*/ 0 w 74"/>
                    <a:gd name="T9" fmla="*/ 11 h 46"/>
                    <a:gd name="T10" fmla="*/ 1 w 74"/>
                    <a:gd name="T11" fmla="*/ 11 h 46"/>
                    <a:gd name="T12" fmla="*/ 3 w 74"/>
                    <a:gd name="T13" fmla="*/ 11 h 46"/>
                    <a:gd name="T14" fmla="*/ 5 w 74"/>
                    <a:gd name="T15" fmla="*/ 11 h 46"/>
                    <a:gd name="T16" fmla="*/ 5 w 74"/>
                    <a:gd name="T17" fmla="*/ 11 h 46"/>
                    <a:gd name="T18" fmla="*/ 7 w 74"/>
                    <a:gd name="T19" fmla="*/ 11 h 46"/>
                    <a:gd name="T20" fmla="*/ 9 w 74"/>
                    <a:gd name="T21" fmla="*/ 10 h 46"/>
                    <a:gd name="T22" fmla="*/ 10 w 74"/>
                    <a:gd name="T23" fmla="*/ 10 h 46"/>
                    <a:gd name="T24" fmla="*/ 12 w 74"/>
                    <a:gd name="T25" fmla="*/ 10 h 46"/>
                    <a:gd name="T26" fmla="*/ 13 w 74"/>
                    <a:gd name="T27" fmla="*/ 10 h 46"/>
                    <a:gd name="T28" fmla="*/ 15 w 74"/>
                    <a:gd name="T29" fmla="*/ 10 h 46"/>
                    <a:gd name="T30" fmla="*/ 17 w 74"/>
                    <a:gd name="T31" fmla="*/ 10 h 46"/>
                    <a:gd name="T32" fmla="*/ 19 w 74"/>
                    <a:gd name="T33" fmla="*/ 10 h 46"/>
                    <a:gd name="T34" fmla="*/ 19 w 74"/>
                    <a:gd name="T35" fmla="*/ 7 h 46"/>
                    <a:gd name="T36" fmla="*/ 18 w 74"/>
                    <a:gd name="T37" fmla="*/ 5 h 46"/>
                    <a:gd name="T38" fmla="*/ 18 w 74"/>
                    <a:gd name="T39" fmla="*/ 2 h 46"/>
                    <a:gd name="T40" fmla="*/ 17 w 74"/>
                    <a:gd name="T41" fmla="*/ 0 h 46"/>
                    <a:gd name="T42" fmla="*/ 14 w 74"/>
                    <a:gd name="T43" fmla="*/ 0 h 46"/>
                    <a:gd name="T44" fmla="*/ 12 w 74"/>
                    <a:gd name="T45" fmla="*/ 0 h 46"/>
                    <a:gd name="T46" fmla="*/ 10 w 74"/>
                    <a:gd name="T47" fmla="*/ 0 h 46"/>
                    <a:gd name="T48" fmla="*/ 9 w 74"/>
                    <a:gd name="T49" fmla="*/ 0 h 46"/>
                    <a:gd name="T50" fmla="*/ 6 w 74"/>
                    <a:gd name="T51" fmla="*/ 0 h 46"/>
                    <a:gd name="T52" fmla="*/ 5 w 74"/>
                    <a:gd name="T53" fmla="*/ 0 h 46"/>
                    <a:gd name="T54" fmla="*/ 2 w 74"/>
                    <a:gd name="T55" fmla="*/ 0 h 46"/>
                    <a:gd name="T56" fmla="*/ 0 w 74"/>
                    <a:gd name="T57" fmla="*/ 0 h 4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4"/>
                    <a:gd name="T88" fmla="*/ 0 h 46"/>
                    <a:gd name="T89" fmla="*/ 74 w 74"/>
                    <a:gd name="T90" fmla="*/ 46 h 4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4" h="46">
                      <a:moveTo>
                        <a:pt x="0" y="0"/>
                      </a:moveTo>
                      <a:lnTo>
                        <a:pt x="0" y="12"/>
                      </a:lnTo>
                      <a:lnTo>
                        <a:pt x="0" y="22"/>
                      </a:lnTo>
                      <a:lnTo>
                        <a:pt x="0" y="34"/>
                      </a:lnTo>
                      <a:lnTo>
                        <a:pt x="0" y="46"/>
                      </a:lnTo>
                      <a:lnTo>
                        <a:pt x="5" y="46"/>
                      </a:lnTo>
                      <a:lnTo>
                        <a:pt x="12" y="46"/>
                      </a:lnTo>
                      <a:lnTo>
                        <a:pt x="17" y="46"/>
                      </a:lnTo>
                      <a:lnTo>
                        <a:pt x="22" y="46"/>
                      </a:lnTo>
                      <a:lnTo>
                        <a:pt x="29" y="46"/>
                      </a:lnTo>
                      <a:lnTo>
                        <a:pt x="36" y="44"/>
                      </a:lnTo>
                      <a:lnTo>
                        <a:pt x="42" y="44"/>
                      </a:lnTo>
                      <a:lnTo>
                        <a:pt x="49" y="44"/>
                      </a:lnTo>
                      <a:lnTo>
                        <a:pt x="54" y="42"/>
                      </a:lnTo>
                      <a:lnTo>
                        <a:pt x="61" y="42"/>
                      </a:lnTo>
                      <a:lnTo>
                        <a:pt x="68" y="42"/>
                      </a:lnTo>
                      <a:lnTo>
                        <a:pt x="74" y="42"/>
                      </a:lnTo>
                      <a:lnTo>
                        <a:pt x="73" y="32"/>
                      </a:lnTo>
                      <a:lnTo>
                        <a:pt x="71" y="21"/>
                      </a:lnTo>
                      <a:lnTo>
                        <a:pt x="69" y="10"/>
                      </a:lnTo>
                      <a:lnTo>
                        <a:pt x="68" y="0"/>
                      </a:lnTo>
                      <a:lnTo>
                        <a:pt x="59" y="0"/>
                      </a:lnTo>
                      <a:lnTo>
                        <a:pt x="51" y="0"/>
                      </a:lnTo>
                      <a:lnTo>
                        <a:pt x="42" y="0"/>
                      </a:lnTo>
                      <a:lnTo>
                        <a:pt x="34" y="0"/>
                      </a:lnTo>
                      <a:lnTo>
                        <a:pt x="25" y="0"/>
                      </a:lnTo>
                      <a:lnTo>
                        <a:pt x="17" y="0"/>
                      </a:lnTo>
                      <a:lnTo>
                        <a:pt x="9" y="0"/>
                      </a:lnTo>
                      <a:lnTo>
                        <a:pt x="0" y="0"/>
                      </a:lnTo>
                      <a:close/>
                    </a:path>
                  </a:pathLst>
                </a:custGeom>
                <a:solidFill>
                  <a:srgbClr val="603D26"/>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213" name="Freeform 223"/>
                <p:cNvSpPr>
                  <a:spLocks/>
                </p:cNvSpPr>
                <p:nvPr/>
              </p:nvSpPr>
              <p:spPr bwMode="auto">
                <a:xfrm>
                  <a:off x="3533" y="2507"/>
                  <a:ext cx="33" cy="22"/>
                </a:xfrm>
                <a:custGeom>
                  <a:avLst/>
                  <a:gdLst>
                    <a:gd name="T0" fmla="*/ 0 w 65"/>
                    <a:gd name="T1" fmla="*/ 0 h 46"/>
                    <a:gd name="T2" fmla="*/ 0 w 65"/>
                    <a:gd name="T3" fmla="*/ 3 h 46"/>
                    <a:gd name="T4" fmla="*/ 0 w 65"/>
                    <a:gd name="T5" fmla="*/ 5 h 46"/>
                    <a:gd name="T6" fmla="*/ 0 w 65"/>
                    <a:gd name="T7" fmla="*/ 8 h 46"/>
                    <a:gd name="T8" fmla="*/ 0 w 65"/>
                    <a:gd name="T9" fmla="*/ 11 h 46"/>
                    <a:gd name="T10" fmla="*/ 2 w 65"/>
                    <a:gd name="T11" fmla="*/ 11 h 46"/>
                    <a:gd name="T12" fmla="*/ 3 w 65"/>
                    <a:gd name="T13" fmla="*/ 11 h 46"/>
                    <a:gd name="T14" fmla="*/ 4 w 65"/>
                    <a:gd name="T15" fmla="*/ 11 h 46"/>
                    <a:gd name="T16" fmla="*/ 5 w 65"/>
                    <a:gd name="T17" fmla="*/ 11 h 46"/>
                    <a:gd name="T18" fmla="*/ 8 w 65"/>
                    <a:gd name="T19" fmla="*/ 10 h 46"/>
                    <a:gd name="T20" fmla="*/ 11 w 65"/>
                    <a:gd name="T21" fmla="*/ 10 h 46"/>
                    <a:gd name="T22" fmla="*/ 14 w 65"/>
                    <a:gd name="T23" fmla="*/ 10 h 46"/>
                    <a:gd name="T24" fmla="*/ 17 w 65"/>
                    <a:gd name="T25" fmla="*/ 10 h 46"/>
                    <a:gd name="T26" fmla="*/ 16 w 65"/>
                    <a:gd name="T27" fmla="*/ 7 h 46"/>
                    <a:gd name="T28" fmla="*/ 16 w 65"/>
                    <a:gd name="T29" fmla="*/ 5 h 46"/>
                    <a:gd name="T30" fmla="*/ 15 w 65"/>
                    <a:gd name="T31" fmla="*/ 2 h 46"/>
                    <a:gd name="T32" fmla="*/ 15 w 65"/>
                    <a:gd name="T33" fmla="*/ 0 h 46"/>
                    <a:gd name="T34" fmla="*/ 13 w 65"/>
                    <a:gd name="T35" fmla="*/ 0 h 46"/>
                    <a:gd name="T36" fmla="*/ 11 w 65"/>
                    <a:gd name="T37" fmla="*/ 0 h 46"/>
                    <a:gd name="T38" fmla="*/ 10 w 65"/>
                    <a:gd name="T39" fmla="*/ 0 h 46"/>
                    <a:gd name="T40" fmla="*/ 7 w 65"/>
                    <a:gd name="T41" fmla="*/ 0 h 46"/>
                    <a:gd name="T42" fmla="*/ 6 w 65"/>
                    <a:gd name="T43" fmla="*/ 0 h 46"/>
                    <a:gd name="T44" fmla="*/ 4 w 65"/>
                    <a:gd name="T45" fmla="*/ 0 h 46"/>
                    <a:gd name="T46" fmla="*/ 2 w 65"/>
                    <a:gd name="T47" fmla="*/ 0 h 46"/>
                    <a:gd name="T48" fmla="*/ 0 w 65"/>
                    <a:gd name="T49" fmla="*/ 0 h 4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5"/>
                    <a:gd name="T76" fmla="*/ 0 h 46"/>
                    <a:gd name="T77" fmla="*/ 65 w 65"/>
                    <a:gd name="T78" fmla="*/ 46 h 4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5" h="46">
                      <a:moveTo>
                        <a:pt x="0" y="0"/>
                      </a:moveTo>
                      <a:lnTo>
                        <a:pt x="0" y="12"/>
                      </a:lnTo>
                      <a:lnTo>
                        <a:pt x="0" y="22"/>
                      </a:lnTo>
                      <a:lnTo>
                        <a:pt x="0" y="34"/>
                      </a:lnTo>
                      <a:lnTo>
                        <a:pt x="0" y="46"/>
                      </a:lnTo>
                      <a:lnTo>
                        <a:pt x="5" y="46"/>
                      </a:lnTo>
                      <a:lnTo>
                        <a:pt x="10" y="46"/>
                      </a:lnTo>
                      <a:lnTo>
                        <a:pt x="13" y="46"/>
                      </a:lnTo>
                      <a:lnTo>
                        <a:pt x="18" y="46"/>
                      </a:lnTo>
                      <a:lnTo>
                        <a:pt x="30" y="44"/>
                      </a:lnTo>
                      <a:lnTo>
                        <a:pt x="42" y="44"/>
                      </a:lnTo>
                      <a:lnTo>
                        <a:pt x="54" y="42"/>
                      </a:lnTo>
                      <a:lnTo>
                        <a:pt x="65" y="42"/>
                      </a:lnTo>
                      <a:lnTo>
                        <a:pt x="64" y="32"/>
                      </a:lnTo>
                      <a:lnTo>
                        <a:pt x="62" y="21"/>
                      </a:lnTo>
                      <a:lnTo>
                        <a:pt x="60" y="10"/>
                      </a:lnTo>
                      <a:lnTo>
                        <a:pt x="59" y="0"/>
                      </a:lnTo>
                      <a:lnTo>
                        <a:pt x="52" y="0"/>
                      </a:lnTo>
                      <a:lnTo>
                        <a:pt x="43" y="0"/>
                      </a:lnTo>
                      <a:lnTo>
                        <a:pt x="37" y="0"/>
                      </a:lnTo>
                      <a:lnTo>
                        <a:pt x="28" y="0"/>
                      </a:lnTo>
                      <a:lnTo>
                        <a:pt x="22" y="0"/>
                      </a:lnTo>
                      <a:lnTo>
                        <a:pt x="13" y="0"/>
                      </a:lnTo>
                      <a:lnTo>
                        <a:pt x="6" y="0"/>
                      </a:lnTo>
                      <a:lnTo>
                        <a:pt x="0" y="0"/>
                      </a:lnTo>
                      <a:close/>
                    </a:path>
                  </a:pathLst>
                </a:custGeom>
                <a:solidFill>
                  <a:srgbClr val="683F23"/>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214" name="Freeform 224"/>
                <p:cNvSpPr>
                  <a:spLocks/>
                </p:cNvSpPr>
                <p:nvPr/>
              </p:nvSpPr>
              <p:spPr bwMode="auto">
                <a:xfrm>
                  <a:off x="3538" y="2507"/>
                  <a:ext cx="29" cy="22"/>
                </a:xfrm>
                <a:custGeom>
                  <a:avLst/>
                  <a:gdLst>
                    <a:gd name="T0" fmla="*/ 0 w 59"/>
                    <a:gd name="T1" fmla="*/ 0 h 46"/>
                    <a:gd name="T2" fmla="*/ 0 w 59"/>
                    <a:gd name="T3" fmla="*/ 3 h 46"/>
                    <a:gd name="T4" fmla="*/ 0 w 59"/>
                    <a:gd name="T5" fmla="*/ 5 h 46"/>
                    <a:gd name="T6" fmla="*/ 0 w 59"/>
                    <a:gd name="T7" fmla="*/ 8 h 46"/>
                    <a:gd name="T8" fmla="*/ 0 w 59"/>
                    <a:gd name="T9" fmla="*/ 11 h 46"/>
                    <a:gd name="T10" fmla="*/ 1 w 59"/>
                    <a:gd name="T11" fmla="*/ 11 h 46"/>
                    <a:gd name="T12" fmla="*/ 2 w 59"/>
                    <a:gd name="T13" fmla="*/ 11 h 46"/>
                    <a:gd name="T14" fmla="*/ 3 w 59"/>
                    <a:gd name="T15" fmla="*/ 11 h 46"/>
                    <a:gd name="T16" fmla="*/ 4 w 59"/>
                    <a:gd name="T17" fmla="*/ 11 h 46"/>
                    <a:gd name="T18" fmla="*/ 7 w 59"/>
                    <a:gd name="T19" fmla="*/ 10 h 46"/>
                    <a:gd name="T20" fmla="*/ 9 w 59"/>
                    <a:gd name="T21" fmla="*/ 10 h 46"/>
                    <a:gd name="T22" fmla="*/ 12 w 59"/>
                    <a:gd name="T23" fmla="*/ 10 h 46"/>
                    <a:gd name="T24" fmla="*/ 14 w 59"/>
                    <a:gd name="T25" fmla="*/ 10 h 46"/>
                    <a:gd name="T26" fmla="*/ 14 w 59"/>
                    <a:gd name="T27" fmla="*/ 7 h 46"/>
                    <a:gd name="T28" fmla="*/ 14 w 59"/>
                    <a:gd name="T29" fmla="*/ 5 h 46"/>
                    <a:gd name="T30" fmla="*/ 13 w 59"/>
                    <a:gd name="T31" fmla="*/ 2 h 46"/>
                    <a:gd name="T32" fmla="*/ 13 w 59"/>
                    <a:gd name="T33" fmla="*/ 0 h 46"/>
                    <a:gd name="T34" fmla="*/ 11 w 59"/>
                    <a:gd name="T35" fmla="*/ 0 h 46"/>
                    <a:gd name="T36" fmla="*/ 9 w 59"/>
                    <a:gd name="T37" fmla="*/ 0 h 46"/>
                    <a:gd name="T38" fmla="*/ 8 w 59"/>
                    <a:gd name="T39" fmla="*/ 0 h 46"/>
                    <a:gd name="T40" fmla="*/ 6 w 59"/>
                    <a:gd name="T41" fmla="*/ 0 h 46"/>
                    <a:gd name="T42" fmla="*/ 4 w 59"/>
                    <a:gd name="T43" fmla="*/ 0 h 46"/>
                    <a:gd name="T44" fmla="*/ 3 w 59"/>
                    <a:gd name="T45" fmla="*/ 0 h 46"/>
                    <a:gd name="T46" fmla="*/ 1 w 59"/>
                    <a:gd name="T47" fmla="*/ 0 h 46"/>
                    <a:gd name="T48" fmla="*/ 0 w 59"/>
                    <a:gd name="T49" fmla="*/ 0 h 4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9"/>
                    <a:gd name="T76" fmla="*/ 0 h 46"/>
                    <a:gd name="T77" fmla="*/ 59 w 59"/>
                    <a:gd name="T78" fmla="*/ 46 h 4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9" h="46">
                      <a:moveTo>
                        <a:pt x="0" y="0"/>
                      </a:moveTo>
                      <a:lnTo>
                        <a:pt x="0" y="12"/>
                      </a:lnTo>
                      <a:lnTo>
                        <a:pt x="0" y="22"/>
                      </a:lnTo>
                      <a:lnTo>
                        <a:pt x="0" y="34"/>
                      </a:lnTo>
                      <a:lnTo>
                        <a:pt x="0" y="46"/>
                      </a:lnTo>
                      <a:lnTo>
                        <a:pt x="5" y="46"/>
                      </a:lnTo>
                      <a:lnTo>
                        <a:pt x="10" y="46"/>
                      </a:lnTo>
                      <a:lnTo>
                        <a:pt x="14" y="46"/>
                      </a:lnTo>
                      <a:lnTo>
                        <a:pt x="19" y="46"/>
                      </a:lnTo>
                      <a:lnTo>
                        <a:pt x="29" y="44"/>
                      </a:lnTo>
                      <a:lnTo>
                        <a:pt x="39" y="44"/>
                      </a:lnTo>
                      <a:lnTo>
                        <a:pt x="49" y="42"/>
                      </a:lnTo>
                      <a:lnTo>
                        <a:pt x="59" y="42"/>
                      </a:lnTo>
                      <a:lnTo>
                        <a:pt x="58" y="32"/>
                      </a:lnTo>
                      <a:lnTo>
                        <a:pt x="56" y="21"/>
                      </a:lnTo>
                      <a:lnTo>
                        <a:pt x="54" y="10"/>
                      </a:lnTo>
                      <a:lnTo>
                        <a:pt x="53" y="0"/>
                      </a:lnTo>
                      <a:lnTo>
                        <a:pt x="46" y="0"/>
                      </a:lnTo>
                      <a:lnTo>
                        <a:pt x="39" y="0"/>
                      </a:lnTo>
                      <a:lnTo>
                        <a:pt x="32" y="0"/>
                      </a:lnTo>
                      <a:lnTo>
                        <a:pt x="26" y="0"/>
                      </a:lnTo>
                      <a:lnTo>
                        <a:pt x="19" y="0"/>
                      </a:lnTo>
                      <a:lnTo>
                        <a:pt x="14" y="0"/>
                      </a:lnTo>
                      <a:lnTo>
                        <a:pt x="7" y="0"/>
                      </a:lnTo>
                      <a:lnTo>
                        <a:pt x="0" y="0"/>
                      </a:lnTo>
                      <a:close/>
                    </a:path>
                  </a:pathLst>
                </a:custGeom>
                <a:solidFill>
                  <a:srgbClr val="703F21"/>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215" name="Freeform 225"/>
                <p:cNvSpPr>
                  <a:spLocks/>
                </p:cNvSpPr>
                <p:nvPr/>
              </p:nvSpPr>
              <p:spPr bwMode="auto">
                <a:xfrm>
                  <a:off x="3541" y="2507"/>
                  <a:ext cx="26" cy="22"/>
                </a:xfrm>
                <a:custGeom>
                  <a:avLst/>
                  <a:gdLst>
                    <a:gd name="T0" fmla="*/ 0 w 52"/>
                    <a:gd name="T1" fmla="*/ 0 h 46"/>
                    <a:gd name="T2" fmla="*/ 0 w 52"/>
                    <a:gd name="T3" fmla="*/ 3 h 46"/>
                    <a:gd name="T4" fmla="*/ 0 w 52"/>
                    <a:gd name="T5" fmla="*/ 5 h 46"/>
                    <a:gd name="T6" fmla="*/ 0 w 52"/>
                    <a:gd name="T7" fmla="*/ 8 h 46"/>
                    <a:gd name="T8" fmla="*/ 0 w 52"/>
                    <a:gd name="T9" fmla="*/ 11 h 46"/>
                    <a:gd name="T10" fmla="*/ 2 w 52"/>
                    <a:gd name="T11" fmla="*/ 11 h 46"/>
                    <a:gd name="T12" fmla="*/ 3 w 52"/>
                    <a:gd name="T13" fmla="*/ 11 h 46"/>
                    <a:gd name="T14" fmla="*/ 3 w 52"/>
                    <a:gd name="T15" fmla="*/ 11 h 46"/>
                    <a:gd name="T16" fmla="*/ 5 w 52"/>
                    <a:gd name="T17" fmla="*/ 11 h 46"/>
                    <a:gd name="T18" fmla="*/ 7 w 52"/>
                    <a:gd name="T19" fmla="*/ 10 h 46"/>
                    <a:gd name="T20" fmla="*/ 9 w 52"/>
                    <a:gd name="T21" fmla="*/ 10 h 46"/>
                    <a:gd name="T22" fmla="*/ 11 w 52"/>
                    <a:gd name="T23" fmla="*/ 10 h 46"/>
                    <a:gd name="T24" fmla="*/ 13 w 52"/>
                    <a:gd name="T25" fmla="*/ 10 h 46"/>
                    <a:gd name="T26" fmla="*/ 13 w 52"/>
                    <a:gd name="T27" fmla="*/ 7 h 46"/>
                    <a:gd name="T28" fmla="*/ 13 w 52"/>
                    <a:gd name="T29" fmla="*/ 5 h 46"/>
                    <a:gd name="T30" fmla="*/ 12 w 52"/>
                    <a:gd name="T31" fmla="*/ 2 h 46"/>
                    <a:gd name="T32" fmla="*/ 12 w 52"/>
                    <a:gd name="T33" fmla="*/ 0 h 46"/>
                    <a:gd name="T34" fmla="*/ 9 w 52"/>
                    <a:gd name="T35" fmla="*/ 0 h 46"/>
                    <a:gd name="T36" fmla="*/ 6 w 52"/>
                    <a:gd name="T37" fmla="*/ 0 h 46"/>
                    <a:gd name="T38" fmla="*/ 3 w 52"/>
                    <a:gd name="T39" fmla="*/ 0 h 46"/>
                    <a:gd name="T40" fmla="*/ 0 w 52"/>
                    <a:gd name="T41" fmla="*/ 0 h 4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2"/>
                    <a:gd name="T64" fmla="*/ 0 h 46"/>
                    <a:gd name="T65" fmla="*/ 52 w 52"/>
                    <a:gd name="T66" fmla="*/ 46 h 4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2" h="46">
                      <a:moveTo>
                        <a:pt x="0" y="0"/>
                      </a:moveTo>
                      <a:lnTo>
                        <a:pt x="0" y="12"/>
                      </a:lnTo>
                      <a:lnTo>
                        <a:pt x="0" y="22"/>
                      </a:lnTo>
                      <a:lnTo>
                        <a:pt x="0" y="34"/>
                      </a:lnTo>
                      <a:lnTo>
                        <a:pt x="0" y="46"/>
                      </a:lnTo>
                      <a:lnTo>
                        <a:pt x="5" y="46"/>
                      </a:lnTo>
                      <a:lnTo>
                        <a:pt x="9" y="46"/>
                      </a:lnTo>
                      <a:lnTo>
                        <a:pt x="14" y="46"/>
                      </a:lnTo>
                      <a:lnTo>
                        <a:pt x="17" y="46"/>
                      </a:lnTo>
                      <a:lnTo>
                        <a:pt x="25" y="44"/>
                      </a:lnTo>
                      <a:lnTo>
                        <a:pt x="35" y="44"/>
                      </a:lnTo>
                      <a:lnTo>
                        <a:pt x="44" y="42"/>
                      </a:lnTo>
                      <a:lnTo>
                        <a:pt x="52" y="42"/>
                      </a:lnTo>
                      <a:lnTo>
                        <a:pt x="51" y="32"/>
                      </a:lnTo>
                      <a:lnTo>
                        <a:pt x="49" y="21"/>
                      </a:lnTo>
                      <a:lnTo>
                        <a:pt x="47" y="10"/>
                      </a:lnTo>
                      <a:lnTo>
                        <a:pt x="46" y="0"/>
                      </a:lnTo>
                      <a:lnTo>
                        <a:pt x="34" y="0"/>
                      </a:lnTo>
                      <a:lnTo>
                        <a:pt x="24" y="0"/>
                      </a:lnTo>
                      <a:lnTo>
                        <a:pt x="12" y="0"/>
                      </a:lnTo>
                      <a:lnTo>
                        <a:pt x="0" y="0"/>
                      </a:lnTo>
                      <a:close/>
                    </a:path>
                  </a:pathLst>
                </a:custGeom>
                <a:solidFill>
                  <a:srgbClr val="75421E"/>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216" name="Freeform 226"/>
                <p:cNvSpPr>
                  <a:spLocks/>
                </p:cNvSpPr>
                <p:nvPr/>
              </p:nvSpPr>
              <p:spPr bwMode="auto">
                <a:xfrm>
                  <a:off x="3545" y="2507"/>
                  <a:ext cx="22" cy="22"/>
                </a:xfrm>
                <a:custGeom>
                  <a:avLst/>
                  <a:gdLst>
                    <a:gd name="T0" fmla="*/ 0 w 43"/>
                    <a:gd name="T1" fmla="*/ 0 h 46"/>
                    <a:gd name="T2" fmla="*/ 0 w 43"/>
                    <a:gd name="T3" fmla="*/ 11 h 46"/>
                    <a:gd name="T4" fmla="*/ 4 w 43"/>
                    <a:gd name="T5" fmla="*/ 11 h 46"/>
                    <a:gd name="T6" fmla="*/ 11 w 43"/>
                    <a:gd name="T7" fmla="*/ 10 h 46"/>
                    <a:gd name="T8" fmla="*/ 10 w 43"/>
                    <a:gd name="T9" fmla="*/ 0 h 46"/>
                    <a:gd name="T10" fmla="*/ 0 w 43"/>
                    <a:gd name="T11" fmla="*/ 0 h 46"/>
                    <a:gd name="T12" fmla="*/ 0 60000 65536"/>
                    <a:gd name="T13" fmla="*/ 0 60000 65536"/>
                    <a:gd name="T14" fmla="*/ 0 60000 65536"/>
                    <a:gd name="T15" fmla="*/ 0 60000 65536"/>
                    <a:gd name="T16" fmla="*/ 0 60000 65536"/>
                    <a:gd name="T17" fmla="*/ 0 60000 65536"/>
                    <a:gd name="T18" fmla="*/ 0 w 43"/>
                    <a:gd name="T19" fmla="*/ 0 h 46"/>
                    <a:gd name="T20" fmla="*/ 43 w 43"/>
                    <a:gd name="T21" fmla="*/ 46 h 46"/>
                  </a:gdLst>
                  <a:ahLst/>
                  <a:cxnLst>
                    <a:cxn ang="T12">
                      <a:pos x="T0" y="T1"/>
                    </a:cxn>
                    <a:cxn ang="T13">
                      <a:pos x="T2" y="T3"/>
                    </a:cxn>
                    <a:cxn ang="T14">
                      <a:pos x="T4" y="T5"/>
                    </a:cxn>
                    <a:cxn ang="T15">
                      <a:pos x="T6" y="T7"/>
                    </a:cxn>
                    <a:cxn ang="T16">
                      <a:pos x="T8" y="T9"/>
                    </a:cxn>
                    <a:cxn ang="T17">
                      <a:pos x="T10" y="T11"/>
                    </a:cxn>
                  </a:cxnLst>
                  <a:rect l="T18" t="T19" r="T20" b="T21"/>
                  <a:pathLst>
                    <a:path w="43" h="46">
                      <a:moveTo>
                        <a:pt x="0" y="0"/>
                      </a:moveTo>
                      <a:lnTo>
                        <a:pt x="0" y="46"/>
                      </a:lnTo>
                      <a:lnTo>
                        <a:pt x="13" y="46"/>
                      </a:lnTo>
                      <a:lnTo>
                        <a:pt x="43" y="42"/>
                      </a:lnTo>
                      <a:lnTo>
                        <a:pt x="37" y="0"/>
                      </a:lnTo>
                      <a:lnTo>
                        <a:pt x="0" y="0"/>
                      </a:lnTo>
                      <a:close/>
                    </a:path>
                  </a:pathLst>
                </a:custGeom>
                <a:solidFill>
                  <a:srgbClr val="7C421C"/>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217" name="Freeform 227"/>
                <p:cNvSpPr>
                  <a:spLocks/>
                </p:cNvSpPr>
                <p:nvPr/>
              </p:nvSpPr>
              <p:spPr bwMode="auto">
                <a:xfrm>
                  <a:off x="3549" y="2539"/>
                  <a:ext cx="42" cy="258"/>
                </a:xfrm>
                <a:custGeom>
                  <a:avLst/>
                  <a:gdLst>
                    <a:gd name="T0" fmla="*/ 0 w 82"/>
                    <a:gd name="T1" fmla="*/ 1 h 517"/>
                    <a:gd name="T2" fmla="*/ 5 w 82"/>
                    <a:gd name="T3" fmla="*/ 0 h 517"/>
                    <a:gd name="T4" fmla="*/ 10 w 82"/>
                    <a:gd name="T5" fmla="*/ 0 h 517"/>
                    <a:gd name="T6" fmla="*/ 15 w 82"/>
                    <a:gd name="T7" fmla="*/ 32 h 517"/>
                    <a:gd name="T8" fmla="*/ 19 w 82"/>
                    <a:gd name="T9" fmla="*/ 63 h 517"/>
                    <a:gd name="T10" fmla="*/ 21 w 82"/>
                    <a:gd name="T11" fmla="*/ 94 h 517"/>
                    <a:gd name="T12" fmla="*/ 22 w 82"/>
                    <a:gd name="T13" fmla="*/ 126 h 517"/>
                    <a:gd name="T14" fmla="*/ 12 w 82"/>
                    <a:gd name="T15" fmla="*/ 129 h 517"/>
                    <a:gd name="T16" fmla="*/ 12 w 82"/>
                    <a:gd name="T17" fmla="*/ 97 h 517"/>
                    <a:gd name="T18" fmla="*/ 10 w 82"/>
                    <a:gd name="T19" fmla="*/ 65 h 517"/>
                    <a:gd name="T20" fmla="*/ 6 w 82"/>
                    <a:gd name="T21" fmla="*/ 33 h 517"/>
                    <a:gd name="T22" fmla="*/ 0 w 82"/>
                    <a:gd name="T23" fmla="*/ 1 h 5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2"/>
                    <a:gd name="T37" fmla="*/ 0 h 517"/>
                    <a:gd name="T38" fmla="*/ 82 w 82"/>
                    <a:gd name="T39" fmla="*/ 517 h 5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2" h="517">
                      <a:moveTo>
                        <a:pt x="0" y="4"/>
                      </a:moveTo>
                      <a:lnTo>
                        <a:pt x="17" y="0"/>
                      </a:lnTo>
                      <a:lnTo>
                        <a:pt x="39" y="0"/>
                      </a:lnTo>
                      <a:lnTo>
                        <a:pt x="59" y="130"/>
                      </a:lnTo>
                      <a:lnTo>
                        <a:pt x="72" y="253"/>
                      </a:lnTo>
                      <a:lnTo>
                        <a:pt x="81" y="377"/>
                      </a:lnTo>
                      <a:lnTo>
                        <a:pt x="82" y="505"/>
                      </a:lnTo>
                      <a:lnTo>
                        <a:pt x="47" y="517"/>
                      </a:lnTo>
                      <a:lnTo>
                        <a:pt x="44" y="388"/>
                      </a:lnTo>
                      <a:lnTo>
                        <a:pt x="37" y="260"/>
                      </a:lnTo>
                      <a:lnTo>
                        <a:pt x="22" y="133"/>
                      </a:lnTo>
                      <a:lnTo>
                        <a:pt x="0" y="4"/>
                      </a:lnTo>
                      <a:close/>
                    </a:path>
                  </a:pathLst>
                </a:custGeom>
                <a:solidFill>
                  <a:srgbClr val="7C421C"/>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218" name="Freeform 228"/>
                <p:cNvSpPr>
                  <a:spLocks/>
                </p:cNvSpPr>
                <p:nvPr/>
              </p:nvSpPr>
              <p:spPr bwMode="auto">
                <a:xfrm>
                  <a:off x="3545" y="2539"/>
                  <a:ext cx="41" cy="258"/>
                </a:xfrm>
                <a:custGeom>
                  <a:avLst/>
                  <a:gdLst>
                    <a:gd name="T0" fmla="*/ 0 w 84"/>
                    <a:gd name="T1" fmla="*/ 1 h 517"/>
                    <a:gd name="T2" fmla="*/ 1 w 84"/>
                    <a:gd name="T3" fmla="*/ 0 h 517"/>
                    <a:gd name="T4" fmla="*/ 2 w 84"/>
                    <a:gd name="T5" fmla="*/ 0 h 517"/>
                    <a:gd name="T6" fmla="*/ 3 w 84"/>
                    <a:gd name="T7" fmla="*/ 0 h 517"/>
                    <a:gd name="T8" fmla="*/ 5 w 84"/>
                    <a:gd name="T9" fmla="*/ 0 h 517"/>
                    <a:gd name="T10" fmla="*/ 5 w 84"/>
                    <a:gd name="T11" fmla="*/ 0 h 517"/>
                    <a:gd name="T12" fmla="*/ 7 w 84"/>
                    <a:gd name="T13" fmla="*/ 0 h 517"/>
                    <a:gd name="T14" fmla="*/ 9 w 84"/>
                    <a:gd name="T15" fmla="*/ 0 h 517"/>
                    <a:gd name="T16" fmla="*/ 11 w 84"/>
                    <a:gd name="T17" fmla="*/ 0 h 517"/>
                    <a:gd name="T18" fmla="*/ 15 w 84"/>
                    <a:gd name="T19" fmla="*/ 32 h 517"/>
                    <a:gd name="T20" fmla="*/ 19 w 84"/>
                    <a:gd name="T21" fmla="*/ 63 h 517"/>
                    <a:gd name="T22" fmla="*/ 20 w 84"/>
                    <a:gd name="T23" fmla="*/ 94 h 517"/>
                    <a:gd name="T24" fmla="*/ 21 w 84"/>
                    <a:gd name="T25" fmla="*/ 126 h 517"/>
                    <a:gd name="T26" fmla="*/ 19 w 84"/>
                    <a:gd name="T27" fmla="*/ 127 h 517"/>
                    <a:gd name="T28" fmla="*/ 17 w 84"/>
                    <a:gd name="T29" fmla="*/ 127 h 517"/>
                    <a:gd name="T30" fmla="*/ 13 w 84"/>
                    <a:gd name="T31" fmla="*/ 128 h 517"/>
                    <a:gd name="T32" fmla="*/ 11 w 84"/>
                    <a:gd name="T33" fmla="*/ 129 h 517"/>
                    <a:gd name="T34" fmla="*/ 11 w 84"/>
                    <a:gd name="T35" fmla="*/ 97 h 517"/>
                    <a:gd name="T36" fmla="*/ 10 w 84"/>
                    <a:gd name="T37" fmla="*/ 65 h 517"/>
                    <a:gd name="T38" fmla="*/ 5 w 84"/>
                    <a:gd name="T39" fmla="*/ 33 h 517"/>
                    <a:gd name="T40" fmla="*/ 0 w 84"/>
                    <a:gd name="T41" fmla="*/ 1 h 5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4"/>
                    <a:gd name="T64" fmla="*/ 0 h 517"/>
                    <a:gd name="T65" fmla="*/ 84 w 84"/>
                    <a:gd name="T66" fmla="*/ 517 h 51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4" h="517">
                      <a:moveTo>
                        <a:pt x="0" y="4"/>
                      </a:moveTo>
                      <a:lnTo>
                        <a:pt x="3" y="2"/>
                      </a:lnTo>
                      <a:lnTo>
                        <a:pt x="8" y="2"/>
                      </a:lnTo>
                      <a:lnTo>
                        <a:pt x="13" y="2"/>
                      </a:lnTo>
                      <a:lnTo>
                        <a:pt x="18" y="0"/>
                      </a:lnTo>
                      <a:lnTo>
                        <a:pt x="23" y="0"/>
                      </a:lnTo>
                      <a:lnTo>
                        <a:pt x="28" y="0"/>
                      </a:lnTo>
                      <a:lnTo>
                        <a:pt x="35" y="0"/>
                      </a:lnTo>
                      <a:lnTo>
                        <a:pt x="42" y="0"/>
                      </a:lnTo>
                      <a:lnTo>
                        <a:pt x="60" y="130"/>
                      </a:lnTo>
                      <a:lnTo>
                        <a:pt x="74" y="253"/>
                      </a:lnTo>
                      <a:lnTo>
                        <a:pt x="80" y="377"/>
                      </a:lnTo>
                      <a:lnTo>
                        <a:pt x="84" y="505"/>
                      </a:lnTo>
                      <a:lnTo>
                        <a:pt x="75" y="509"/>
                      </a:lnTo>
                      <a:lnTo>
                        <a:pt x="65" y="510"/>
                      </a:lnTo>
                      <a:lnTo>
                        <a:pt x="55" y="514"/>
                      </a:lnTo>
                      <a:lnTo>
                        <a:pt x="47" y="517"/>
                      </a:lnTo>
                      <a:lnTo>
                        <a:pt x="43" y="388"/>
                      </a:lnTo>
                      <a:lnTo>
                        <a:pt x="37" y="260"/>
                      </a:lnTo>
                      <a:lnTo>
                        <a:pt x="21" y="133"/>
                      </a:lnTo>
                      <a:lnTo>
                        <a:pt x="0" y="4"/>
                      </a:lnTo>
                      <a:close/>
                    </a:path>
                  </a:pathLst>
                </a:custGeom>
                <a:solidFill>
                  <a:srgbClr val="75421E"/>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219" name="Freeform 229"/>
                <p:cNvSpPr>
                  <a:spLocks/>
                </p:cNvSpPr>
                <p:nvPr/>
              </p:nvSpPr>
              <p:spPr bwMode="auto">
                <a:xfrm>
                  <a:off x="3541" y="2539"/>
                  <a:ext cx="43" cy="258"/>
                </a:xfrm>
                <a:custGeom>
                  <a:avLst/>
                  <a:gdLst>
                    <a:gd name="T0" fmla="*/ 0 w 86"/>
                    <a:gd name="T1" fmla="*/ 1 h 517"/>
                    <a:gd name="T2" fmla="*/ 1 w 86"/>
                    <a:gd name="T3" fmla="*/ 0 h 517"/>
                    <a:gd name="T4" fmla="*/ 3 w 86"/>
                    <a:gd name="T5" fmla="*/ 0 h 517"/>
                    <a:gd name="T6" fmla="*/ 3 w 86"/>
                    <a:gd name="T7" fmla="*/ 0 h 517"/>
                    <a:gd name="T8" fmla="*/ 5 w 86"/>
                    <a:gd name="T9" fmla="*/ 0 h 517"/>
                    <a:gd name="T10" fmla="*/ 6 w 86"/>
                    <a:gd name="T11" fmla="*/ 0 h 517"/>
                    <a:gd name="T12" fmla="*/ 7 w 86"/>
                    <a:gd name="T13" fmla="*/ 0 h 517"/>
                    <a:gd name="T14" fmla="*/ 9 w 86"/>
                    <a:gd name="T15" fmla="*/ 0 h 517"/>
                    <a:gd name="T16" fmla="*/ 11 w 86"/>
                    <a:gd name="T17" fmla="*/ 0 h 517"/>
                    <a:gd name="T18" fmla="*/ 15 w 86"/>
                    <a:gd name="T19" fmla="*/ 32 h 517"/>
                    <a:gd name="T20" fmla="*/ 19 w 86"/>
                    <a:gd name="T21" fmla="*/ 63 h 517"/>
                    <a:gd name="T22" fmla="*/ 21 w 86"/>
                    <a:gd name="T23" fmla="*/ 94 h 517"/>
                    <a:gd name="T24" fmla="*/ 22 w 86"/>
                    <a:gd name="T25" fmla="*/ 126 h 517"/>
                    <a:gd name="T26" fmla="*/ 19 w 86"/>
                    <a:gd name="T27" fmla="*/ 127 h 517"/>
                    <a:gd name="T28" fmla="*/ 17 w 86"/>
                    <a:gd name="T29" fmla="*/ 127 h 517"/>
                    <a:gd name="T30" fmla="*/ 14 w 86"/>
                    <a:gd name="T31" fmla="*/ 128 h 517"/>
                    <a:gd name="T32" fmla="*/ 12 w 86"/>
                    <a:gd name="T33" fmla="*/ 129 h 517"/>
                    <a:gd name="T34" fmla="*/ 12 w 86"/>
                    <a:gd name="T35" fmla="*/ 112 h 517"/>
                    <a:gd name="T36" fmla="*/ 11 w 86"/>
                    <a:gd name="T37" fmla="*/ 97 h 517"/>
                    <a:gd name="T38" fmla="*/ 11 w 86"/>
                    <a:gd name="T39" fmla="*/ 81 h 517"/>
                    <a:gd name="T40" fmla="*/ 10 w 86"/>
                    <a:gd name="T41" fmla="*/ 65 h 517"/>
                    <a:gd name="T42" fmla="*/ 7 w 86"/>
                    <a:gd name="T43" fmla="*/ 49 h 517"/>
                    <a:gd name="T44" fmla="*/ 5 w 86"/>
                    <a:gd name="T45" fmla="*/ 33 h 517"/>
                    <a:gd name="T46" fmla="*/ 3 w 86"/>
                    <a:gd name="T47" fmla="*/ 17 h 517"/>
                    <a:gd name="T48" fmla="*/ 0 w 86"/>
                    <a:gd name="T49" fmla="*/ 1 h 51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6"/>
                    <a:gd name="T76" fmla="*/ 0 h 517"/>
                    <a:gd name="T77" fmla="*/ 86 w 86"/>
                    <a:gd name="T78" fmla="*/ 517 h 51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6" h="517">
                      <a:moveTo>
                        <a:pt x="0" y="4"/>
                      </a:moveTo>
                      <a:lnTo>
                        <a:pt x="5" y="2"/>
                      </a:lnTo>
                      <a:lnTo>
                        <a:pt x="10" y="2"/>
                      </a:lnTo>
                      <a:lnTo>
                        <a:pt x="15" y="2"/>
                      </a:lnTo>
                      <a:lnTo>
                        <a:pt x="19" y="0"/>
                      </a:lnTo>
                      <a:lnTo>
                        <a:pt x="25" y="0"/>
                      </a:lnTo>
                      <a:lnTo>
                        <a:pt x="30" y="0"/>
                      </a:lnTo>
                      <a:lnTo>
                        <a:pt x="35" y="0"/>
                      </a:lnTo>
                      <a:lnTo>
                        <a:pt x="41" y="0"/>
                      </a:lnTo>
                      <a:lnTo>
                        <a:pt x="61" y="130"/>
                      </a:lnTo>
                      <a:lnTo>
                        <a:pt x="76" y="253"/>
                      </a:lnTo>
                      <a:lnTo>
                        <a:pt x="83" y="377"/>
                      </a:lnTo>
                      <a:lnTo>
                        <a:pt x="86" y="505"/>
                      </a:lnTo>
                      <a:lnTo>
                        <a:pt x="76" y="509"/>
                      </a:lnTo>
                      <a:lnTo>
                        <a:pt x="67" y="510"/>
                      </a:lnTo>
                      <a:lnTo>
                        <a:pt x="59" y="514"/>
                      </a:lnTo>
                      <a:lnTo>
                        <a:pt x="51" y="517"/>
                      </a:lnTo>
                      <a:lnTo>
                        <a:pt x="51" y="451"/>
                      </a:lnTo>
                      <a:lnTo>
                        <a:pt x="47" y="388"/>
                      </a:lnTo>
                      <a:lnTo>
                        <a:pt x="44" y="324"/>
                      </a:lnTo>
                      <a:lnTo>
                        <a:pt x="39" y="260"/>
                      </a:lnTo>
                      <a:lnTo>
                        <a:pt x="30" y="197"/>
                      </a:lnTo>
                      <a:lnTo>
                        <a:pt x="22" y="133"/>
                      </a:lnTo>
                      <a:lnTo>
                        <a:pt x="12" y="69"/>
                      </a:lnTo>
                      <a:lnTo>
                        <a:pt x="0" y="4"/>
                      </a:lnTo>
                      <a:close/>
                    </a:path>
                  </a:pathLst>
                </a:custGeom>
                <a:solidFill>
                  <a:srgbClr val="703F21"/>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220" name="Freeform 230"/>
                <p:cNvSpPr>
                  <a:spLocks/>
                </p:cNvSpPr>
                <p:nvPr/>
              </p:nvSpPr>
              <p:spPr bwMode="auto">
                <a:xfrm>
                  <a:off x="3538" y="2539"/>
                  <a:ext cx="41" cy="258"/>
                </a:xfrm>
                <a:custGeom>
                  <a:avLst/>
                  <a:gdLst>
                    <a:gd name="T0" fmla="*/ 0 w 85"/>
                    <a:gd name="T1" fmla="*/ 1 h 517"/>
                    <a:gd name="T2" fmla="*/ 1 w 85"/>
                    <a:gd name="T3" fmla="*/ 0 h 517"/>
                    <a:gd name="T4" fmla="*/ 2 w 85"/>
                    <a:gd name="T5" fmla="*/ 0 h 517"/>
                    <a:gd name="T6" fmla="*/ 3 w 85"/>
                    <a:gd name="T7" fmla="*/ 0 h 517"/>
                    <a:gd name="T8" fmla="*/ 4 w 85"/>
                    <a:gd name="T9" fmla="*/ 0 h 517"/>
                    <a:gd name="T10" fmla="*/ 6 w 85"/>
                    <a:gd name="T11" fmla="*/ 0 h 517"/>
                    <a:gd name="T12" fmla="*/ 7 w 85"/>
                    <a:gd name="T13" fmla="*/ 0 h 517"/>
                    <a:gd name="T14" fmla="*/ 9 w 85"/>
                    <a:gd name="T15" fmla="*/ 0 h 517"/>
                    <a:gd name="T16" fmla="*/ 10 w 85"/>
                    <a:gd name="T17" fmla="*/ 0 h 517"/>
                    <a:gd name="T18" fmla="*/ 15 w 85"/>
                    <a:gd name="T19" fmla="*/ 32 h 517"/>
                    <a:gd name="T20" fmla="*/ 18 w 85"/>
                    <a:gd name="T21" fmla="*/ 63 h 517"/>
                    <a:gd name="T22" fmla="*/ 20 w 85"/>
                    <a:gd name="T23" fmla="*/ 94 h 517"/>
                    <a:gd name="T24" fmla="*/ 21 w 85"/>
                    <a:gd name="T25" fmla="*/ 126 h 517"/>
                    <a:gd name="T26" fmla="*/ 19 w 85"/>
                    <a:gd name="T27" fmla="*/ 127 h 517"/>
                    <a:gd name="T28" fmla="*/ 16 w 85"/>
                    <a:gd name="T29" fmla="*/ 127 h 517"/>
                    <a:gd name="T30" fmla="*/ 14 w 85"/>
                    <a:gd name="T31" fmla="*/ 128 h 517"/>
                    <a:gd name="T32" fmla="*/ 12 w 85"/>
                    <a:gd name="T33" fmla="*/ 129 h 517"/>
                    <a:gd name="T34" fmla="*/ 11 w 85"/>
                    <a:gd name="T35" fmla="*/ 97 h 517"/>
                    <a:gd name="T36" fmla="*/ 9 w 85"/>
                    <a:gd name="T37" fmla="*/ 65 h 517"/>
                    <a:gd name="T38" fmla="*/ 5 w 85"/>
                    <a:gd name="T39" fmla="*/ 33 h 517"/>
                    <a:gd name="T40" fmla="*/ 0 w 85"/>
                    <a:gd name="T41" fmla="*/ 1 h 5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5"/>
                    <a:gd name="T64" fmla="*/ 0 h 517"/>
                    <a:gd name="T65" fmla="*/ 85 w 85"/>
                    <a:gd name="T66" fmla="*/ 517 h 51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5" h="517">
                      <a:moveTo>
                        <a:pt x="0" y="4"/>
                      </a:moveTo>
                      <a:lnTo>
                        <a:pt x="5" y="2"/>
                      </a:lnTo>
                      <a:lnTo>
                        <a:pt x="10" y="2"/>
                      </a:lnTo>
                      <a:lnTo>
                        <a:pt x="14" y="2"/>
                      </a:lnTo>
                      <a:lnTo>
                        <a:pt x="19" y="0"/>
                      </a:lnTo>
                      <a:lnTo>
                        <a:pt x="24" y="0"/>
                      </a:lnTo>
                      <a:lnTo>
                        <a:pt x="31" y="0"/>
                      </a:lnTo>
                      <a:lnTo>
                        <a:pt x="36" y="0"/>
                      </a:lnTo>
                      <a:lnTo>
                        <a:pt x="41" y="0"/>
                      </a:lnTo>
                      <a:lnTo>
                        <a:pt x="61" y="130"/>
                      </a:lnTo>
                      <a:lnTo>
                        <a:pt x="74" y="253"/>
                      </a:lnTo>
                      <a:lnTo>
                        <a:pt x="83" y="377"/>
                      </a:lnTo>
                      <a:lnTo>
                        <a:pt x="85" y="505"/>
                      </a:lnTo>
                      <a:lnTo>
                        <a:pt x="76" y="509"/>
                      </a:lnTo>
                      <a:lnTo>
                        <a:pt x="66" y="510"/>
                      </a:lnTo>
                      <a:lnTo>
                        <a:pt x="58" y="514"/>
                      </a:lnTo>
                      <a:lnTo>
                        <a:pt x="48" y="517"/>
                      </a:lnTo>
                      <a:lnTo>
                        <a:pt x="44" y="388"/>
                      </a:lnTo>
                      <a:lnTo>
                        <a:pt x="37" y="260"/>
                      </a:lnTo>
                      <a:lnTo>
                        <a:pt x="22" y="133"/>
                      </a:lnTo>
                      <a:lnTo>
                        <a:pt x="0" y="4"/>
                      </a:lnTo>
                      <a:close/>
                    </a:path>
                  </a:pathLst>
                </a:custGeom>
                <a:solidFill>
                  <a:srgbClr val="683F23"/>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221" name="Freeform 231"/>
                <p:cNvSpPr>
                  <a:spLocks/>
                </p:cNvSpPr>
                <p:nvPr/>
              </p:nvSpPr>
              <p:spPr bwMode="auto">
                <a:xfrm>
                  <a:off x="3533" y="2539"/>
                  <a:ext cx="42" cy="258"/>
                </a:xfrm>
                <a:custGeom>
                  <a:avLst/>
                  <a:gdLst>
                    <a:gd name="T0" fmla="*/ 0 w 84"/>
                    <a:gd name="T1" fmla="*/ 1 h 517"/>
                    <a:gd name="T2" fmla="*/ 1 w 84"/>
                    <a:gd name="T3" fmla="*/ 0 h 517"/>
                    <a:gd name="T4" fmla="*/ 2 w 84"/>
                    <a:gd name="T5" fmla="*/ 0 h 517"/>
                    <a:gd name="T6" fmla="*/ 3 w 84"/>
                    <a:gd name="T7" fmla="*/ 0 h 517"/>
                    <a:gd name="T8" fmla="*/ 5 w 84"/>
                    <a:gd name="T9" fmla="*/ 0 h 517"/>
                    <a:gd name="T10" fmla="*/ 5 w 84"/>
                    <a:gd name="T11" fmla="*/ 0 h 517"/>
                    <a:gd name="T12" fmla="*/ 7 w 84"/>
                    <a:gd name="T13" fmla="*/ 0 h 517"/>
                    <a:gd name="T14" fmla="*/ 9 w 84"/>
                    <a:gd name="T15" fmla="*/ 0 h 517"/>
                    <a:gd name="T16" fmla="*/ 10 w 84"/>
                    <a:gd name="T17" fmla="*/ 0 h 517"/>
                    <a:gd name="T18" fmla="*/ 15 w 84"/>
                    <a:gd name="T19" fmla="*/ 32 h 517"/>
                    <a:gd name="T20" fmla="*/ 19 w 84"/>
                    <a:gd name="T21" fmla="*/ 63 h 517"/>
                    <a:gd name="T22" fmla="*/ 20 w 84"/>
                    <a:gd name="T23" fmla="*/ 94 h 517"/>
                    <a:gd name="T24" fmla="*/ 21 w 84"/>
                    <a:gd name="T25" fmla="*/ 126 h 517"/>
                    <a:gd name="T26" fmla="*/ 19 w 84"/>
                    <a:gd name="T27" fmla="*/ 127 h 517"/>
                    <a:gd name="T28" fmla="*/ 17 w 84"/>
                    <a:gd name="T29" fmla="*/ 127 h 517"/>
                    <a:gd name="T30" fmla="*/ 13 w 84"/>
                    <a:gd name="T31" fmla="*/ 128 h 517"/>
                    <a:gd name="T32" fmla="*/ 11 w 84"/>
                    <a:gd name="T33" fmla="*/ 129 h 517"/>
                    <a:gd name="T34" fmla="*/ 11 w 84"/>
                    <a:gd name="T35" fmla="*/ 97 h 517"/>
                    <a:gd name="T36" fmla="*/ 9 w 84"/>
                    <a:gd name="T37" fmla="*/ 65 h 517"/>
                    <a:gd name="T38" fmla="*/ 5 w 84"/>
                    <a:gd name="T39" fmla="*/ 33 h 517"/>
                    <a:gd name="T40" fmla="*/ 0 w 84"/>
                    <a:gd name="T41" fmla="*/ 1 h 5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4"/>
                    <a:gd name="T64" fmla="*/ 0 h 517"/>
                    <a:gd name="T65" fmla="*/ 84 w 84"/>
                    <a:gd name="T66" fmla="*/ 517 h 51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4" h="517">
                      <a:moveTo>
                        <a:pt x="0" y="4"/>
                      </a:moveTo>
                      <a:lnTo>
                        <a:pt x="3" y="2"/>
                      </a:lnTo>
                      <a:lnTo>
                        <a:pt x="8" y="2"/>
                      </a:lnTo>
                      <a:lnTo>
                        <a:pt x="13" y="2"/>
                      </a:lnTo>
                      <a:lnTo>
                        <a:pt x="18" y="0"/>
                      </a:lnTo>
                      <a:lnTo>
                        <a:pt x="23" y="0"/>
                      </a:lnTo>
                      <a:lnTo>
                        <a:pt x="28" y="0"/>
                      </a:lnTo>
                      <a:lnTo>
                        <a:pt x="33" y="0"/>
                      </a:lnTo>
                      <a:lnTo>
                        <a:pt x="40" y="0"/>
                      </a:lnTo>
                      <a:lnTo>
                        <a:pt x="60" y="130"/>
                      </a:lnTo>
                      <a:lnTo>
                        <a:pt x="74" y="253"/>
                      </a:lnTo>
                      <a:lnTo>
                        <a:pt x="80" y="377"/>
                      </a:lnTo>
                      <a:lnTo>
                        <a:pt x="84" y="505"/>
                      </a:lnTo>
                      <a:lnTo>
                        <a:pt x="75" y="509"/>
                      </a:lnTo>
                      <a:lnTo>
                        <a:pt x="65" y="510"/>
                      </a:lnTo>
                      <a:lnTo>
                        <a:pt x="55" y="514"/>
                      </a:lnTo>
                      <a:lnTo>
                        <a:pt x="47" y="517"/>
                      </a:lnTo>
                      <a:lnTo>
                        <a:pt x="43" y="388"/>
                      </a:lnTo>
                      <a:lnTo>
                        <a:pt x="35" y="260"/>
                      </a:lnTo>
                      <a:lnTo>
                        <a:pt x="20" y="133"/>
                      </a:lnTo>
                      <a:lnTo>
                        <a:pt x="0" y="4"/>
                      </a:lnTo>
                      <a:close/>
                    </a:path>
                  </a:pathLst>
                </a:custGeom>
                <a:solidFill>
                  <a:srgbClr val="603D26"/>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222" name="Freeform 232"/>
                <p:cNvSpPr>
                  <a:spLocks/>
                </p:cNvSpPr>
                <p:nvPr/>
              </p:nvSpPr>
              <p:spPr bwMode="auto">
                <a:xfrm>
                  <a:off x="3530" y="2539"/>
                  <a:ext cx="43" cy="258"/>
                </a:xfrm>
                <a:custGeom>
                  <a:avLst/>
                  <a:gdLst>
                    <a:gd name="T0" fmla="*/ 0 w 86"/>
                    <a:gd name="T1" fmla="*/ 1 h 517"/>
                    <a:gd name="T2" fmla="*/ 1 w 86"/>
                    <a:gd name="T3" fmla="*/ 0 h 517"/>
                    <a:gd name="T4" fmla="*/ 3 w 86"/>
                    <a:gd name="T5" fmla="*/ 0 h 517"/>
                    <a:gd name="T6" fmla="*/ 3 w 86"/>
                    <a:gd name="T7" fmla="*/ 0 h 517"/>
                    <a:gd name="T8" fmla="*/ 5 w 86"/>
                    <a:gd name="T9" fmla="*/ 0 h 517"/>
                    <a:gd name="T10" fmla="*/ 6 w 86"/>
                    <a:gd name="T11" fmla="*/ 0 h 517"/>
                    <a:gd name="T12" fmla="*/ 7 w 86"/>
                    <a:gd name="T13" fmla="*/ 0 h 517"/>
                    <a:gd name="T14" fmla="*/ 9 w 86"/>
                    <a:gd name="T15" fmla="*/ 0 h 517"/>
                    <a:gd name="T16" fmla="*/ 11 w 86"/>
                    <a:gd name="T17" fmla="*/ 0 h 517"/>
                    <a:gd name="T18" fmla="*/ 15 w 86"/>
                    <a:gd name="T19" fmla="*/ 32 h 517"/>
                    <a:gd name="T20" fmla="*/ 19 w 86"/>
                    <a:gd name="T21" fmla="*/ 63 h 517"/>
                    <a:gd name="T22" fmla="*/ 21 w 86"/>
                    <a:gd name="T23" fmla="*/ 94 h 517"/>
                    <a:gd name="T24" fmla="*/ 22 w 86"/>
                    <a:gd name="T25" fmla="*/ 126 h 517"/>
                    <a:gd name="T26" fmla="*/ 20 w 86"/>
                    <a:gd name="T27" fmla="*/ 127 h 517"/>
                    <a:gd name="T28" fmla="*/ 17 w 86"/>
                    <a:gd name="T29" fmla="*/ 127 h 517"/>
                    <a:gd name="T30" fmla="*/ 14 w 86"/>
                    <a:gd name="T31" fmla="*/ 128 h 517"/>
                    <a:gd name="T32" fmla="*/ 12 w 86"/>
                    <a:gd name="T33" fmla="*/ 129 h 517"/>
                    <a:gd name="T34" fmla="*/ 11 w 86"/>
                    <a:gd name="T35" fmla="*/ 97 h 517"/>
                    <a:gd name="T36" fmla="*/ 10 w 86"/>
                    <a:gd name="T37" fmla="*/ 65 h 517"/>
                    <a:gd name="T38" fmla="*/ 5 w 86"/>
                    <a:gd name="T39" fmla="*/ 33 h 517"/>
                    <a:gd name="T40" fmla="*/ 0 w 86"/>
                    <a:gd name="T41" fmla="*/ 1 h 5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6"/>
                    <a:gd name="T64" fmla="*/ 0 h 517"/>
                    <a:gd name="T65" fmla="*/ 86 w 86"/>
                    <a:gd name="T66" fmla="*/ 517 h 51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6" h="517">
                      <a:moveTo>
                        <a:pt x="0" y="4"/>
                      </a:moveTo>
                      <a:lnTo>
                        <a:pt x="5" y="2"/>
                      </a:lnTo>
                      <a:lnTo>
                        <a:pt x="10" y="2"/>
                      </a:lnTo>
                      <a:lnTo>
                        <a:pt x="15" y="2"/>
                      </a:lnTo>
                      <a:lnTo>
                        <a:pt x="19" y="0"/>
                      </a:lnTo>
                      <a:lnTo>
                        <a:pt x="25" y="0"/>
                      </a:lnTo>
                      <a:lnTo>
                        <a:pt x="31" y="0"/>
                      </a:lnTo>
                      <a:lnTo>
                        <a:pt x="36" y="0"/>
                      </a:lnTo>
                      <a:lnTo>
                        <a:pt x="41" y="0"/>
                      </a:lnTo>
                      <a:lnTo>
                        <a:pt x="63" y="130"/>
                      </a:lnTo>
                      <a:lnTo>
                        <a:pt x="76" y="253"/>
                      </a:lnTo>
                      <a:lnTo>
                        <a:pt x="84" y="377"/>
                      </a:lnTo>
                      <a:lnTo>
                        <a:pt x="86" y="505"/>
                      </a:lnTo>
                      <a:lnTo>
                        <a:pt x="78" y="509"/>
                      </a:lnTo>
                      <a:lnTo>
                        <a:pt x="68" y="510"/>
                      </a:lnTo>
                      <a:lnTo>
                        <a:pt x="57" y="514"/>
                      </a:lnTo>
                      <a:lnTo>
                        <a:pt x="49" y="517"/>
                      </a:lnTo>
                      <a:lnTo>
                        <a:pt x="46" y="388"/>
                      </a:lnTo>
                      <a:lnTo>
                        <a:pt x="37" y="260"/>
                      </a:lnTo>
                      <a:lnTo>
                        <a:pt x="22" y="133"/>
                      </a:lnTo>
                      <a:lnTo>
                        <a:pt x="0" y="4"/>
                      </a:lnTo>
                      <a:close/>
                    </a:path>
                  </a:pathLst>
                </a:custGeom>
                <a:solidFill>
                  <a:srgbClr val="5B3D28"/>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223" name="Freeform 233"/>
                <p:cNvSpPr>
                  <a:spLocks/>
                </p:cNvSpPr>
                <p:nvPr/>
              </p:nvSpPr>
              <p:spPr bwMode="auto">
                <a:xfrm>
                  <a:off x="3527" y="2539"/>
                  <a:ext cx="41" cy="258"/>
                </a:xfrm>
                <a:custGeom>
                  <a:avLst/>
                  <a:gdLst>
                    <a:gd name="T0" fmla="*/ 0 w 85"/>
                    <a:gd name="T1" fmla="*/ 1 h 517"/>
                    <a:gd name="T2" fmla="*/ 1 w 85"/>
                    <a:gd name="T3" fmla="*/ 0 h 517"/>
                    <a:gd name="T4" fmla="*/ 2 w 85"/>
                    <a:gd name="T5" fmla="*/ 0 h 517"/>
                    <a:gd name="T6" fmla="*/ 3 w 85"/>
                    <a:gd name="T7" fmla="*/ 0 h 517"/>
                    <a:gd name="T8" fmla="*/ 4 w 85"/>
                    <a:gd name="T9" fmla="*/ 0 h 517"/>
                    <a:gd name="T10" fmla="*/ 6 w 85"/>
                    <a:gd name="T11" fmla="*/ 0 h 517"/>
                    <a:gd name="T12" fmla="*/ 7 w 85"/>
                    <a:gd name="T13" fmla="*/ 0 h 517"/>
                    <a:gd name="T14" fmla="*/ 9 w 85"/>
                    <a:gd name="T15" fmla="*/ 0 h 517"/>
                    <a:gd name="T16" fmla="*/ 10 w 85"/>
                    <a:gd name="T17" fmla="*/ 0 h 517"/>
                    <a:gd name="T18" fmla="*/ 15 w 85"/>
                    <a:gd name="T19" fmla="*/ 32 h 517"/>
                    <a:gd name="T20" fmla="*/ 18 w 85"/>
                    <a:gd name="T21" fmla="*/ 63 h 517"/>
                    <a:gd name="T22" fmla="*/ 20 w 85"/>
                    <a:gd name="T23" fmla="*/ 94 h 517"/>
                    <a:gd name="T24" fmla="*/ 21 w 85"/>
                    <a:gd name="T25" fmla="*/ 126 h 517"/>
                    <a:gd name="T26" fmla="*/ 19 w 85"/>
                    <a:gd name="T27" fmla="*/ 127 h 517"/>
                    <a:gd name="T28" fmla="*/ 16 w 85"/>
                    <a:gd name="T29" fmla="*/ 127 h 517"/>
                    <a:gd name="T30" fmla="*/ 14 w 85"/>
                    <a:gd name="T31" fmla="*/ 128 h 517"/>
                    <a:gd name="T32" fmla="*/ 12 w 85"/>
                    <a:gd name="T33" fmla="*/ 129 h 517"/>
                    <a:gd name="T34" fmla="*/ 11 w 85"/>
                    <a:gd name="T35" fmla="*/ 97 h 517"/>
                    <a:gd name="T36" fmla="*/ 9 w 85"/>
                    <a:gd name="T37" fmla="*/ 65 h 517"/>
                    <a:gd name="T38" fmla="*/ 5 w 85"/>
                    <a:gd name="T39" fmla="*/ 33 h 517"/>
                    <a:gd name="T40" fmla="*/ 0 w 85"/>
                    <a:gd name="T41" fmla="*/ 1 h 5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5"/>
                    <a:gd name="T64" fmla="*/ 0 h 517"/>
                    <a:gd name="T65" fmla="*/ 85 w 85"/>
                    <a:gd name="T66" fmla="*/ 517 h 51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5" h="517">
                      <a:moveTo>
                        <a:pt x="0" y="4"/>
                      </a:moveTo>
                      <a:lnTo>
                        <a:pt x="6" y="2"/>
                      </a:lnTo>
                      <a:lnTo>
                        <a:pt x="11" y="2"/>
                      </a:lnTo>
                      <a:lnTo>
                        <a:pt x="14" y="2"/>
                      </a:lnTo>
                      <a:lnTo>
                        <a:pt x="19" y="0"/>
                      </a:lnTo>
                      <a:lnTo>
                        <a:pt x="24" y="0"/>
                      </a:lnTo>
                      <a:lnTo>
                        <a:pt x="31" y="0"/>
                      </a:lnTo>
                      <a:lnTo>
                        <a:pt x="36" y="0"/>
                      </a:lnTo>
                      <a:lnTo>
                        <a:pt x="41" y="0"/>
                      </a:lnTo>
                      <a:lnTo>
                        <a:pt x="61" y="130"/>
                      </a:lnTo>
                      <a:lnTo>
                        <a:pt x="75" y="253"/>
                      </a:lnTo>
                      <a:lnTo>
                        <a:pt x="83" y="377"/>
                      </a:lnTo>
                      <a:lnTo>
                        <a:pt x="85" y="505"/>
                      </a:lnTo>
                      <a:lnTo>
                        <a:pt x="76" y="509"/>
                      </a:lnTo>
                      <a:lnTo>
                        <a:pt x="66" y="510"/>
                      </a:lnTo>
                      <a:lnTo>
                        <a:pt x="58" y="514"/>
                      </a:lnTo>
                      <a:lnTo>
                        <a:pt x="48" y="517"/>
                      </a:lnTo>
                      <a:lnTo>
                        <a:pt x="44" y="388"/>
                      </a:lnTo>
                      <a:lnTo>
                        <a:pt x="38" y="260"/>
                      </a:lnTo>
                      <a:lnTo>
                        <a:pt x="22" y="133"/>
                      </a:lnTo>
                      <a:lnTo>
                        <a:pt x="0" y="4"/>
                      </a:lnTo>
                      <a:close/>
                    </a:path>
                  </a:pathLst>
                </a:custGeom>
                <a:solidFill>
                  <a:srgbClr val="543A2D"/>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224" name="Freeform 234"/>
                <p:cNvSpPr>
                  <a:spLocks/>
                </p:cNvSpPr>
                <p:nvPr/>
              </p:nvSpPr>
              <p:spPr bwMode="auto">
                <a:xfrm>
                  <a:off x="3523" y="2539"/>
                  <a:ext cx="43" cy="258"/>
                </a:xfrm>
                <a:custGeom>
                  <a:avLst/>
                  <a:gdLst>
                    <a:gd name="T0" fmla="*/ 0 w 88"/>
                    <a:gd name="T1" fmla="*/ 1 h 517"/>
                    <a:gd name="T2" fmla="*/ 1 w 88"/>
                    <a:gd name="T3" fmla="*/ 0 h 517"/>
                    <a:gd name="T4" fmla="*/ 2 w 88"/>
                    <a:gd name="T5" fmla="*/ 0 h 517"/>
                    <a:gd name="T6" fmla="*/ 3 w 88"/>
                    <a:gd name="T7" fmla="*/ 0 h 517"/>
                    <a:gd name="T8" fmla="*/ 5 w 88"/>
                    <a:gd name="T9" fmla="*/ 0 h 517"/>
                    <a:gd name="T10" fmla="*/ 6 w 88"/>
                    <a:gd name="T11" fmla="*/ 0 h 517"/>
                    <a:gd name="T12" fmla="*/ 7 w 88"/>
                    <a:gd name="T13" fmla="*/ 0 h 517"/>
                    <a:gd name="T14" fmla="*/ 8 w 88"/>
                    <a:gd name="T15" fmla="*/ 0 h 517"/>
                    <a:gd name="T16" fmla="*/ 10 w 88"/>
                    <a:gd name="T17" fmla="*/ 0 h 517"/>
                    <a:gd name="T18" fmla="*/ 15 w 88"/>
                    <a:gd name="T19" fmla="*/ 32 h 517"/>
                    <a:gd name="T20" fmla="*/ 18 w 88"/>
                    <a:gd name="T21" fmla="*/ 63 h 517"/>
                    <a:gd name="T22" fmla="*/ 20 w 88"/>
                    <a:gd name="T23" fmla="*/ 94 h 517"/>
                    <a:gd name="T24" fmla="*/ 21 w 88"/>
                    <a:gd name="T25" fmla="*/ 126 h 517"/>
                    <a:gd name="T26" fmla="*/ 19 w 88"/>
                    <a:gd name="T27" fmla="*/ 127 h 517"/>
                    <a:gd name="T28" fmla="*/ 16 w 88"/>
                    <a:gd name="T29" fmla="*/ 127 h 517"/>
                    <a:gd name="T30" fmla="*/ 14 w 88"/>
                    <a:gd name="T31" fmla="*/ 128 h 517"/>
                    <a:gd name="T32" fmla="*/ 12 w 88"/>
                    <a:gd name="T33" fmla="*/ 129 h 517"/>
                    <a:gd name="T34" fmla="*/ 11 w 88"/>
                    <a:gd name="T35" fmla="*/ 97 h 517"/>
                    <a:gd name="T36" fmla="*/ 9 w 88"/>
                    <a:gd name="T37" fmla="*/ 65 h 517"/>
                    <a:gd name="T38" fmla="*/ 5 w 88"/>
                    <a:gd name="T39" fmla="*/ 33 h 517"/>
                    <a:gd name="T40" fmla="*/ 0 w 88"/>
                    <a:gd name="T41" fmla="*/ 1 h 5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8"/>
                    <a:gd name="T64" fmla="*/ 0 h 517"/>
                    <a:gd name="T65" fmla="*/ 88 w 88"/>
                    <a:gd name="T66" fmla="*/ 517 h 51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8" h="517">
                      <a:moveTo>
                        <a:pt x="0" y="4"/>
                      </a:moveTo>
                      <a:lnTo>
                        <a:pt x="5" y="2"/>
                      </a:lnTo>
                      <a:lnTo>
                        <a:pt x="10" y="2"/>
                      </a:lnTo>
                      <a:lnTo>
                        <a:pt x="15" y="2"/>
                      </a:lnTo>
                      <a:lnTo>
                        <a:pt x="20" y="0"/>
                      </a:lnTo>
                      <a:lnTo>
                        <a:pt x="25" y="0"/>
                      </a:lnTo>
                      <a:lnTo>
                        <a:pt x="30" y="0"/>
                      </a:lnTo>
                      <a:lnTo>
                        <a:pt x="35" y="0"/>
                      </a:lnTo>
                      <a:lnTo>
                        <a:pt x="42" y="0"/>
                      </a:lnTo>
                      <a:lnTo>
                        <a:pt x="62" y="130"/>
                      </a:lnTo>
                      <a:lnTo>
                        <a:pt x="76" y="253"/>
                      </a:lnTo>
                      <a:lnTo>
                        <a:pt x="84" y="377"/>
                      </a:lnTo>
                      <a:lnTo>
                        <a:pt x="88" y="505"/>
                      </a:lnTo>
                      <a:lnTo>
                        <a:pt x="78" y="509"/>
                      </a:lnTo>
                      <a:lnTo>
                        <a:pt x="67" y="510"/>
                      </a:lnTo>
                      <a:lnTo>
                        <a:pt x="57" y="514"/>
                      </a:lnTo>
                      <a:lnTo>
                        <a:pt x="49" y="517"/>
                      </a:lnTo>
                      <a:lnTo>
                        <a:pt x="46" y="388"/>
                      </a:lnTo>
                      <a:lnTo>
                        <a:pt x="37" y="260"/>
                      </a:lnTo>
                      <a:lnTo>
                        <a:pt x="22" y="133"/>
                      </a:lnTo>
                      <a:lnTo>
                        <a:pt x="0" y="4"/>
                      </a:lnTo>
                      <a:close/>
                    </a:path>
                  </a:pathLst>
                </a:custGeom>
                <a:solidFill>
                  <a:srgbClr val="4F3A30"/>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225" name="Freeform 235"/>
                <p:cNvSpPr>
                  <a:spLocks/>
                </p:cNvSpPr>
                <p:nvPr/>
              </p:nvSpPr>
              <p:spPr bwMode="auto">
                <a:xfrm>
                  <a:off x="3519" y="2539"/>
                  <a:ext cx="41" cy="258"/>
                </a:xfrm>
                <a:custGeom>
                  <a:avLst/>
                  <a:gdLst>
                    <a:gd name="T0" fmla="*/ 0 w 85"/>
                    <a:gd name="T1" fmla="*/ 1 h 517"/>
                    <a:gd name="T2" fmla="*/ 1 w 85"/>
                    <a:gd name="T3" fmla="*/ 0 h 517"/>
                    <a:gd name="T4" fmla="*/ 2 w 85"/>
                    <a:gd name="T5" fmla="*/ 0 h 517"/>
                    <a:gd name="T6" fmla="*/ 3 w 85"/>
                    <a:gd name="T7" fmla="*/ 0 h 517"/>
                    <a:gd name="T8" fmla="*/ 4 w 85"/>
                    <a:gd name="T9" fmla="*/ 0 h 517"/>
                    <a:gd name="T10" fmla="*/ 6 w 85"/>
                    <a:gd name="T11" fmla="*/ 0 h 517"/>
                    <a:gd name="T12" fmla="*/ 7 w 85"/>
                    <a:gd name="T13" fmla="*/ 0 h 517"/>
                    <a:gd name="T14" fmla="*/ 9 w 85"/>
                    <a:gd name="T15" fmla="*/ 0 h 517"/>
                    <a:gd name="T16" fmla="*/ 10 w 85"/>
                    <a:gd name="T17" fmla="*/ 0 h 517"/>
                    <a:gd name="T18" fmla="*/ 15 w 85"/>
                    <a:gd name="T19" fmla="*/ 32 h 517"/>
                    <a:gd name="T20" fmla="*/ 18 w 85"/>
                    <a:gd name="T21" fmla="*/ 63 h 517"/>
                    <a:gd name="T22" fmla="*/ 20 w 85"/>
                    <a:gd name="T23" fmla="*/ 94 h 517"/>
                    <a:gd name="T24" fmla="*/ 21 w 85"/>
                    <a:gd name="T25" fmla="*/ 126 h 517"/>
                    <a:gd name="T26" fmla="*/ 19 w 85"/>
                    <a:gd name="T27" fmla="*/ 127 h 517"/>
                    <a:gd name="T28" fmla="*/ 17 w 85"/>
                    <a:gd name="T29" fmla="*/ 127 h 517"/>
                    <a:gd name="T30" fmla="*/ 14 w 85"/>
                    <a:gd name="T31" fmla="*/ 128 h 517"/>
                    <a:gd name="T32" fmla="*/ 12 w 85"/>
                    <a:gd name="T33" fmla="*/ 129 h 517"/>
                    <a:gd name="T34" fmla="*/ 11 w 85"/>
                    <a:gd name="T35" fmla="*/ 97 h 517"/>
                    <a:gd name="T36" fmla="*/ 9 w 85"/>
                    <a:gd name="T37" fmla="*/ 65 h 517"/>
                    <a:gd name="T38" fmla="*/ 5 w 85"/>
                    <a:gd name="T39" fmla="*/ 33 h 517"/>
                    <a:gd name="T40" fmla="*/ 0 w 85"/>
                    <a:gd name="T41" fmla="*/ 1 h 5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5"/>
                    <a:gd name="T64" fmla="*/ 0 h 517"/>
                    <a:gd name="T65" fmla="*/ 85 w 85"/>
                    <a:gd name="T66" fmla="*/ 517 h 51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5" h="517">
                      <a:moveTo>
                        <a:pt x="0" y="4"/>
                      </a:moveTo>
                      <a:lnTo>
                        <a:pt x="5" y="2"/>
                      </a:lnTo>
                      <a:lnTo>
                        <a:pt x="10" y="2"/>
                      </a:lnTo>
                      <a:lnTo>
                        <a:pt x="14" y="2"/>
                      </a:lnTo>
                      <a:lnTo>
                        <a:pt x="19" y="0"/>
                      </a:lnTo>
                      <a:lnTo>
                        <a:pt x="26" y="0"/>
                      </a:lnTo>
                      <a:lnTo>
                        <a:pt x="31" y="0"/>
                      </a:lnTo>
                      <a:lnTo>
                        <a:pt x="36" y="0"/>
                      </a:lnTo>
                      <a:lnTo>
                        <a:pt x="41" y="0"/>
                      </a:lnTo>
                      <a:lnTo>
                        <a:pt x="61" y="130"/>
                      </a:lnTo>
                      <a:lnTo>
                        <a:pt x="74" y="253"/>
                      </a:lnTo>
                      <a:lnTo>
                        <a:pt x="83" y="377"/>
                      </a:lnTo>
                      <a:lnTo>
                        <a:pt x="85" y="505"/>
                      </a:lnTo>
                      <a:lnTo>
                        <a:pt x="76" y="509"/>
                      </a:lnTo>
                      <a:lnTo>
                        <a:pt x="68" y="510"/>
                      </a:lnTo>
                      <a:lnTo>
                        <a:pt x="58" y="514"/>
                      </a:lnTo>
                      <a:lnTo>
                        <a:pt x="49" y="517"/>
                      </a:lnTo>
                      <a:lnTo>
                        <a:pt x="46" y="388"/>
                      </a:lnTo>
                      <a:lnTo>
                        <a:pt x="37" y="260"/>
                      </a:lnTo>
                      <a:lnTo>
                        <a:pt x="22" y="133"/>
                      </a:lnTo>
                      <a:lnTo>
                        <a:pt x="0" y="4"/>
                      </a:lnTo>
                      <a:close/>
                    </a:path>
                  </a:pathLst>
                </a:custGeom>
                <a:solidFill>
                  <a:srgbClr val="473833"/>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226" name="Freeform 236"/>
                <p:cNvSpPr>
                  <a:spLocks/>
                </p:cNvSpPr>
                <p:nvPr/>
              </p:nvSpPr>
              <p:spPr bwMode="auto">
                <a:xfrm>
                  <a:off x="3515" y="2539"/>
                  <a:ext cx="42" cy="258"/>
                </a:xfrm>
                <a:custGeom>
                  <a:avLst/>
                  <a:gdLst>
                    <a:gd name="T0" fmla="*/ 0 w 84"/>
                    <a:gd name="T1" fmla="*/ 1 h 517"/>
                    <a:gd name="T2" fmla="*/ 1 w 84"/>
                    <a:gd name="T3" fmla="*/ 0 h 517"/>
                    <a:gd name="T4" fmla="*/ 2 w 84"/>
                    <a:gd name="T5" fmla="*/ 0 h 517"/>
                    <a:gd name="T6" fmla="*/ 3 w 84"/>
                    <a:gd name="T7" fmla="*/ 0 h 517"/>
                    <a:gd name="T8" fmla="*/ 5 w 84"/>
                    <a:gd name="T9" fmla="*/ 0 h 517"/>
                    <a:gd name="T10" fmla="*/ 5 w 84"/>
                    <a:gd name="T11" fmla="*/ 0 h 517"/>
                    <a:gd name="T12" fmla="*/ 7 w 84"/>
                    <a:gd name="T13" fmla="*/ 0 h 517"/>
                    <a:gd name="T14" fmla="*/ 9 w 84"/>
                    <a:gd name="T15" fmla="*/ 0 h 517"/>
                    <a:gd name="T16" fmla="*/ 10 w 84"/>
                    <a:gd name="T17" fmla="*/ 0 h 517"/>
                    <a:gd name="T18" fmla="*/ 15 w 84"/>
                    <a:gd name="T19" fmla="*/ 32 h 517"/>
                    <a:gd name="T20" fmla="*/ 19 w 84"/>
                    <a:gd name="T21" fmla="*/ 63 h 517"/>
                    <a:gd name="T22" fmla="*/ 20 w 84"/>
                    <a:gd name="T23" fmla="*/ 94 h 517"/>
                    <a:gd name="T24" fmla="*/ 21 w 84"/>
                    <a:gd name="T25" fmla="*/ 126 h 517"/>
                    <a:gd name="T26" fmla="*/ 19 w 84"/>
                    <a:gd name="T27" fmla="*/ 127 h 517"/>
                    <a:gd name="T28" fmla="*/ 17 w 84"/>
                    <a:gd name="T29" fmla="*/ 127 h 517"/>
                    <a:gd name="T30" fmla="*/ 13 w 84"/>
                    <a:gd name="T31" fmla="*/ 128 h 517"/>
                    <a:gd name="T32" fmla="*/ 11 w 84"/>
                    <a:gd name="T33" fmla="*/ 129 h 517"/>
                    <a:gd name="T34" fmla="*/ 11 w 84"/>
                    <a:gd name="T35" fmla="*/ 97 h 517"/>
                    <a:gd name="T36" fmla="*/ 10 w 84"/>
                    <a:gd name="T37" fmla="*/ 65 h 517"/>
                    <a:gd name="T38" fmla="*/ 5 w 84"/>
                    <a:gd name="T39" fmla="*/ 33 h 517"/>
                    <a:gd name="T40" fmla="*/ 0 w 84"/>
                    <a:gd name="T41" fmla="*/ 1 h 5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4"/>
                    <a:gd name="T64" fmla="*/ 0 h 517"/>
                    <a:gd name="T65" fmla="*/ 84 w 84"/>
                    <a:gd name="T66" fmla="*/ 517 h 51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4" h="517">
                      <a:moveTo>
                        <a:pt x="0" y="4"/>
                      </a:moveTo>
                      <a:lnTo>
                        <a:pt x="3" y="2"/>
                      </a:lnTo>
                      <a:lnTo>
                        <a:pt x="8" y="2"/>
                      </a:lnTo>
                      <a:lnTo>
                        <a:pt x="13" y="2"/>
                      </a:lnTo>
                      <a:lnTo>
                        <a:pt x="18" y="0"/>
                      </a:lnTo>
                      <a:lnTo>
                        <a:pt x="23" y="0"/>
                      </a:lnTo>
                      <a:lnTo>
                        <a:pt x="30" y="0"/>
                      </a:lnTo>
                      <a:lnTo>
                        <a:pt x="35" y="0"/>
                      </a:lnTo>
                      <a:lnTo>
                        <a:pt x="40" y="0"/>
                      </a:lnTo>
                      <a:lnTo>
                        <a:pt x="60" y="130"/>
                      </a:lnTo>
                      <a:lnTo>
                        <a:pt x="74" y="253"/>
                      </a:lnTo>
                      <a:lnTo>
                        <a:pt x="80" y="377"/>
                      </a:lnTo>
                      <a:lnTo>
                        <a:pt x="84" y="505"/>
                      </a:lnTo>
                      <a:lnTo>
                        <a:pt x="75" y="509"/>
                      </a:lnTo>
                      <a:lnTo>
                        <a:pt x="65" y="510"/>
                      </a:lnTo>
                      <a:lnTo>
                        <a:pt x="55" y="514"/>
                      </a:lnTo>
                      <a:lnTo>
                        <a:pt x="47" y="517"/>
                      </a:lnTo>
                      <a:lnTo>
                        <a:pt x="43" y="388"/>
                      </a:lnTo>
                      <a:lnTo>
                        <a:pt x="37" y="260"/>
                      </a:lnTo>
                      <a:lnTo>
                        <a:pt x="21" y="133"/>
                      </a:lnTo>
                      <a:lnTo>
                        <a:pt x="0" y="4"/>
                      </a:lnTo>
                      <a:close/>
                    </a:path>
                  </a:pathLst>
                </a:custGeom>
                <a:solidFill>
                  <a:srgbClr val="3F3835"/>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227" name="Freeform 237"/>
                <p:cNvSpPr>
                  <a:spLocks/>
                </p:cNvSpPr>
                <p:nvPr/>
              </p:nvSpPr>
              <p:spPr bwMode="auto">
                <a:xfrm>
                  <a:off x="3512" y="2539"/>
                  <a:ext cx="42" cy="258"/>
                </a:xfrm>
                <a:custGeom>
                  <a:avLst/>
                  <a:gdLst>
                    <a:gd name="T0" fmla="*/ 0 w 86"/>
                    <a:gd name="T1" fmla="*/ 1 h 517"/>
                    <a:gd name="T2" fmla="*/ 1 w 86"/>
                    <a:gd name="T3" fmla="*/ 0 h 517"/>
                    <a:gd name="T4" fmla="*/ 3 w 86"/>
                    <a:gd name="T5" fmla="*/ 0 h 517"/>
                    <a:gd name="T6" fmla="*/ 3 w 86"/>
                    <a:gd name="T7" fmla="*/ 0 h 517"/>
                    <a:gd name="T8" fmla="*/ 5 w 86"/>
                    <a:gd name="T9" fmla="*/ 0 h 517"/>
                    <a:gd name="T10" fmla="*/ 6 w 86"/>
                    <a:gd name="T11" fmla="*/ 0 h 517"/>
                    <a:gd name="T12" fmla="*/ 7 w 86"/>
                    <a:gd name="T13" fmla="*/ 0 h 517"/>
                    <a:gd name="T14" fmla="*/ 9 w 86"/>
                    <a:gd name="T15" fmla="*/ 0 h 517"/>
                    <a:gd name="T16" fmla="*/ 11 w 86"/>
                    <a:gd name="T17" fmla="*/ 0 h 517"/>
                    <a:gd name="T18" fmla="*/ 15 w 86"/>
                    <a:gd name="T19" fmla="*/ 32 h 517"/>
                    <a:gd name="T20" fmla="*/ 19 w 86"/>
                    <a:gd name="T21" fmla="*/ 63 h 517"/>
                    <a:gd name="T22" fmla="*/ 21 w 86"/>
                    <a:gd name="T23" fmla="*/ 94 h 517"/>
                    <a:gd name="T24" fmla="*/ 22 w 86"/>
                    <a:gd name="T25" fmla="*/ 126 h 517"/>
                    <a:gd name="T26" fmla="*/ 19 w 86"/>
                    <a:gd name="T27" fmla="*/ 127 h 517"/>
                    <a:gd name="T28" fmla="*/ 17 w 86"/>
                    <a:gd name="T29" fmla="*/ 127 h 517"/>
                    <a:gd name="T30" fmla="*/ 14 w 86"/>
                    <a:gd name="T31" fmla="*/ 128 h 517"/>
                    <a:gd name="T32" fmla="*/ 12 w 86"/>
                    <a:gd name="T33" fmla="*/ 129 h 517"/>
                    <a:gd name="T34" fmla="*/ 11 w 86"/>
                    <a:gd name="T35" fmla="*/ 97 h 517"/>
                    <a:gd name="T36" fmla="*/ 10 w 86"/>
                    <a:gd name="T37" fmla="*/ 65 h 517"/>
                    <a:gd name="T38" fmla="*/ 5 w 86"/>
                    <a:gd name="T39" fmla="*/ 33 h 517"/>
                    <a:gd name="T40" fmla="*/ 0 w 86"/>
                    <a:gd name="T41" fmla="*/ 1 h 5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6"/>
                    <a:gd name="T64" fmla="*/ 0 h 517"/>
                    <a:gd name="T65" fmla="*/ 86 w 86"/>
                    <a:gd name="T66" fmla="*/ 517 h 51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6" h="517">
                      <a:moveTo>
                        <a:pt x="0" y="4"/>
                      </a:moveTo>
                      <a:lnTo>
                        <a:pt x="5" y="2"/>
                      </a:lnTo>
                      <a:lnTo>
                        <a:pt x="10" y="2"/>
                      </a:lnTo>
                      <a:lnTo>
                        <a:pt x="15" y="2"/>
                      </a:lnTo>
                      <a:lnTo>
                        <a:pt x="19" y="0"/>
                      </a:lnTo>
                      <a:lnTo>
                        <a:pt x="25" y="0"/>
                      </a:lnTo>
                      <a:lnTo>
                        <a:pt x="30" y="0"/>
                      </a:lnTo>
                      <a:lnTo>
                        <a:pt x="36" y="0"/>
                      </a:lnTo>
                      <a:lnTo>
                        <a:pt x="42" y="0"/>
                      </a:lnTo>
                      <a:lnTo>
                        <a:pt x="62" y="130"/>
                      </a:lnTo>
                      <a:lnTo>
                        <a:pt x="76" y="253"/>
                      </a:lnTo>
                      <a:lnTo>
                        <a:pt x="83" y="377"/>
                      </a:lnTo>
                      <a:lnTo>
                        <a:pt x="86" y="505"/>
                      </a:lnTo>
                      <a:lnTo>
                        <a:pt x="76" y="509"/>
                      </a:lnTo>
                      <a:lnTo>
                        <a:pt x="68" y="510"/>
                      </a:lnTo>
                      <a:lnTo>
                        <a:pt x="57" y="514"/>
                      </a:lnTo>
                      <a:lnTo>
                        <a:pt x="49" y="517"/>
                      </a:lnTo>
                      <a:lnTo>
                        <a:pt x="46" y="388"/>
                      </a:lnTo>
                      <a:lnTo>
                        <a:pt x="37" y="260"/>
                      </a:lnTo>
                      <a:lnTo>
                        <a:pt x="22" y="133"/>
                      </a:lnTo>
                      <a:lnTo>
                        <a:pt x="0" y="4"/>
                      </a:lnTo>
                      <a:close/>
                    </a:path>
                  </a:pathLst>
                </a:custGeom>
                <a:solidFill>
                  <a:srgbClr val="3A3538"/>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228" name="Freeform 238"/>
                <p:cNvSpPr>
                  <a:spLocks/>
                </p:cNvSpPr>
                <p:nvPr/>
              </p:nvSpPr>
              <p:spPr bwMode="auto">
                <a:xfrm>
                  <a:off x="3506" y="2539"/>
                  <a:ext cx="42" cy="258"/>
                </a:xfrm>
                <a:custGeom>
                  <a:avLst/>
                  <a:gdLst>
                    <a:gd name="T0" fmla="*/ 0 w 85"/>
                    <a:gd name="T1" fmla="*/ 1 h 517"/>
                    <a:gd name="T2" fmla="*/ 4 w 85"/>
                    <a:gd name="T3" fmla="*/ 0 h 517"/>
                    <a:gd name="T4" fmla="*/ 10 w 85"/>
                    <a:gd name="T5" fmla="*/ 0 h 517"/>
                    <a:gd name="T6" fmla="*/ 15 w 85"/>
                    <a:gd name="T7" fmla="*/ 32 h 517"/>
                    <a:gd name="T8" fmla="*/ 18 w 85"/>
                    <a:gd name="T9" fmla="*/ 63 h 517"/>
                    <a:gd name="T10" fmla="*/ 20 w 85"/>
                    <a:gd name="T11" fmla="*/ 94 h 517"/>
                    <a:gd name="T12" fmla="*/ 21 w 85"/>
                    <a:gd name="T13" fmla="*/ 126 h 517"/>
                    <a:gd name="T14" fmla="*/ 12 w 85"/>
                    <a:gd name="T15" fmla="*/ 129 h 517"/>
                    <a:gd name="T16" fmla="*/ 11 w 85"/>
                    <a:gd name="T17" fmla="*/ 97 h 517"/>
                    <a:gd name="T18" fmla="*/ 9 w 85"/>
                    <a:gd name="T19" fmla="*/ 65 h 517"/>
                    <a:gd name="T20" fmla="*/ 5 w 85"/>
                    <a:gd name="T21" fmla="*/ 33 h 517"/>
                    <a:gd name="T22" fmla="*/ 0 w 85"/>
                    <a:gd name="T23" fmla="*/ 1 h 5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5"/>
                    <a:gd name="T37" fmla="*/ 0 h 517"/>
                    <a:gd name="T38" fmla="*/ 85 w 85"/>
                    <a:gd name="T39" fmla="*/ 517 h 5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5" h="517">
                      <a:moveTo>
                        <a:pt x="0" y="4"/>
                      </a:moveTo>
                      <a:lnTo>
                        <a:pt x="19" y="0"/>
                      </a:lnTo>
                      <a:lnTo>
                        <a:pt x="41" y="0"/>
                      </a:lnTo>
                      <a:lnTo>
                        <a:pt x="61" y="130"/>
                      </a:lnTo>
                      <a:lnTo>
                        <a:pt x="75" y="253"/>
                      </a:lnTo>
                      <a:lnTo>
                        <a:pt x="83" y="377"/>
                      </a:lnTo>
                      <a:lnTo>
                        <a:pt x="85" y="505"/>
                      </a:lnTo>
                      <a:lnTo>
                        <a:pt x="49" y="517"/>
                      </a:lnTo>
                      <a:lnTo>
                        <a:pt x="46" y="388"/>
                      </a:lnTo>
                      <a:lnTo>
                        <a:pt x="37" y="260"/>
                      </a:lnTo>
                      <a:lnTo>
                        <a:pt x="22" y="133"/>
                      </a:lnTo>
                      <a:lnTo>
                        <a:pt x="0" y="4"/>
                      </a:lnTo>
                      <a:close/>
                    </a:path>
                  </a:pathLst>
                </a:custGeom>
                <a:solidFill>
                  <a:srgbClr val="33353A"/>
                </a:solidFill>
                <a:ln w="9525">
                  <a:noFill/>
                  <a:round/>
                  <a:headEnd/>
                  <a:tailEnd/>
                </a:ln>
              </p:spPr>
              <p:txBody>
                <a:bodyPr/>
                <a:lstStyle/>
                <a:p>
                  <a:pPr eaLnBrk="1" hangingPunct="1">
                    <a:spcBef>
                      <a:spcPct val="30000"/>
                    </a:spcBef>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grpSp>
          <p:pic>
            <p:nvPicPr>
              <p:cNvPr id="64527" name="Picture 26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0" y="2046"/>
                <a:ext cx="547" cy="1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88900">
                    <a:solidFill>
                      <a:srgbClr val="000000"/>
                    </a:solidFill>
                    <a:miter lim="800000"/>
                    <a:headEnd/>
                    <a:tailEnd/>
                  </a14:hiddenLine>
                </a:ext>
              </a:extLst>
            </p:spPr>
          </p:pic>
        </p:grpSp>
        <p:pic>
          <p:nvPicPr>
            <p:cNvPr id="232" name="Picture 10" descr="DHS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6070" y="2821781"/>
              <a:ext cx="1097756" cy="10965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3" name="Picture 11" descr="SSA Logo"/>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6013" y="1450181"/>
              <a:ext cx="1096566" cy="10965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4" name="Picture 12" descr="DOS 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1" y="4243389"/>
              <a:ext cx="1313260" cy="11370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6" name="AutoShape 249"/>
            <p:cNvSpPr>
              <a:spLocks noChangeArrowheads="1"/>
            </p:cNvSpPr>
            <p:nvPr/>
          </p:nvSpPr>
          <p:spPr bwMode="auto">
            <a:xfrm rot="2233440">
              <a:off x="5531644" y="3956449"/>
              <a:ext cx="782241" cy="411956"/>
            </a:xfrm>
            <a:prstGeom prst="leftRightArrow">
              <a:avLst>
                <a:gd name="adj1" fmla="val 35748"/>
                <a:gd name="adj2" fmla="val 52546"/>
              </a:avLst>
            </a:prstGeom>
            <a:gradFill rotWithShape="1">
              <a:gsLst>
                <a:gs pos="0">
                  <a:schemeClr val="tx1">
                    <a:lumMod val="75000"/>
                    <a:lumOff val="25000"/>
                  </a:schemeClr>
                </a:gs>
                <a:gs pos="50000">
                  <a:schemeClr val="bg1"/>
                </a:gs>
                <a:gs pos="100000">
                  <a:schemeClr val="tx1">
                    <a:lumMod val="75000"/>
                    <a:lumOff val="25000"/>
                  </a:schemeClr>
                </a:gs>
              </a:gsLst>
              <a:lin ang="0" scaled="1"/>
            </a:gradFill>
            <a:ln w="9525">
              <a:noFill/>
              <a:miter lim="800000"/>
              <a:headEnd/>
              <a:tailEnd/>
            </a:ln>
            <a:effectLst/>
          </p:spPr>
          <p:txBody>
            <a:bodyPr wrap="none" anchor="ctr"/>
            <a:lstStyle/>
            <a:p>
              <a:pPr eaLnBrk="1" hangingPunct="1">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pic>
          <p:nvPicPr>
            <p:cNvPr id="64521"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31231" y="1218010"/>
              <a:ext cx="2857500" cy="6465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0" name="Picture 4"/>
            <p:cNvPicPr>
              <a:picLocks noChangeAspect="1" noChangeArrowheads="1"/>
            </p:cNvPicPr>
            <p:nvPr/>
          </p:nvPicPr>
          <p:blipFill>
            <a:blip r:embed="rId8"/>
            <a:stretch>
              <a:fillRect/>
            </a:stretch>
          </p:blipFill>
          <p:spPr bwMode="auto">
            <a:xfrm>
              <a:off x="676654" y="2328863"/>
              <a:ext cx="2187990" cy="2827826"/>
            </a:xfrm>
            <a:prstGeom prst="rect">
              <a:avLst/>
            </a:prstGeom>
            <a:noFill/>
            <a:ln w="28575" cmpd="sng">
              <a:solidFill>
                <a:schemeClr val="tx1">
                  <a:lumMod val="75000"/>
                  <a:lumOff val="25000"/>
                </a:schemeClr>
              </a:solidFill>
              <a:miter lim="800000"/>
              <a:headEnd/>
              <a:tailEnd/>
            </a:ln>
          </p:spPr>
        </p:pic>
        <p:sp>
          <p:nvSpPr>
            <p:cNvPr id="241" name="AutoShape 244"/>
            <p:cNvSpPr>
              <a:spLocks noChangeArrowheads="1"/>
            </p:cNvSpPr>
            <p:nvPr/>
          </p:nvSpPr>
          <p:spPr bwMode="auto">
            <a:xfrm rot="5400000">
              <a:off x="4156473" y="4373167"/>
              <a:ext cx="672703" cy="434578"/>
            </a:xfrm>
            <a:prstGeom prst="rightArrow">
              <a:avLst>
                <a:gd name="adj1" fmla="val 33333"/>
                <a:gd name="adj2" fmla="val 56250"/>
              </a:avLst>
            </a:prstGeom>
            <a:gradFill rotWithShape="1">
              <a:gsLst>
                <a:gs pos="0">
                  <a:schemeClr val="bg1"/>
                </a:gs>
                <a:gs pos="100000">
                  <a:schemeClr val="tx1">
                    <a:lumMod val="75000"/>
                    <a:lumOff val="25000"/>
                  </a:schemeClr>
                </a:gs>
              </a:gsLst>
              <a:lin ang="0" scaled="1"/>
            </a:gradFill>
            <a:ln w="9525">
              <a:noFill/>
              <a:miter lim="800000"/>
              <a:headEnd/>
              <a:tailEnd/>
            </a:ln>
          </p:spPr>
          <p:txBody>
            <a:bodyPr wrap="none" anchor="ctr"/>
            <a:lstStyle/>
            <a:p>
              <a:pPr eaLnBrk="1" hangingPunct="1">
                <a:spcBef>
                  <a:spcPct val="30000"/>
                </a:spcBef>
                <a:defRPr/>
              </a:pPr>
              <a:endParaRPr lang="en-US" sz="1013" dirty="0">
                <a:solidFill>
                  <a:schemeClr val="bg1"/>
                </a:solidFill>
                <a:effectLst>
                  <a:outerShdw blurRad="38100" dist="38100" dir="2700000" algn="tl">
                    <a:srgbClr val="C0C0C0"/>
                  </a:outerShdw>
                </a:effectLst>
                <a:ea typeface="ＭＳ Ｐゴシック" pitchFamily="-80" charset="-128"/>
              </a:endParaRPr>
            </a:p>
          </p:txBody>
        </p:sp>
        <p:sp>
          <p:nvSpPr>
            <p:cNvPr id="243" name="AutoShape 249"/>
            <p:cNvSpPr>
              <a:spLocks noChangeArrowheads="1"/>
            </p:cNvSpPr>
            <p:nvPr/>
          </p:nvSpPr>
          <p:spPr bwMode="auto">
            <a:xfrm>
              <a:off x="5747149" y="3153967"/>
              <a:ext cx="792956" cy="411956"/>
            </a:xfrm>
            <a:prstGeom prst="leftRightArrow">
              <a:avLst>
                <a:gd name="adj1" fmla="val 35748"/>
                <a:gd name="adj2" fmla="val 52546"/>
              </a:avLst>
            </a:prstGeom>
            <a:gradFill rotWithShape="1">
              <a:gsLst>
                <a:gs pos="0">
                  <a:schemeClr val="tx1">
                    <a:lumMod val="75000"/>
                    <a:lumOff val="25000"/>
                  </a:schemeClr>
                </a:gs>
                <a:gs pos="50000">
                  <a:schemeClr val="bg1"/>
                </a:gs>
                <a:gs pos="100000">
                  <a:schemeClr val="tx1">
                    <a:lumMod val="75000"/>
                    <a:lumOff val="25000"/>
                  </a:schemeClr>
                </a:gs>
              </a:gsLst>
              <a:lin ang="0" scaled="1"/>
            </a:gradFill>
            <a:ln w="9525">
              <a:noFill/>
              <a:miter lim="800000"/>
              <a:headEnd/>
              <a:tailEnd/>
            </a:ln>
            <a:effectLst/>
          </p:spPr>
          <p:txBody>
            <a:bodyPr wrap="none" anchor="ctr"/>
            <a:lstStyle/>
            <a:p>
              <a:pPr eaLnBrk="1" hangingPunct="1">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sp>
          <p:nvSpPr>
            <p:cNvPr id="244" name="AutoShape 249"/>
            <p:cNvSpPr>
              <a:spLocks noChangeArrowheads="1"/>
            </p:cNvSpPr>
            <p:nvPr/>
          </p:nvSpPr>
          <p:spPr bwMode="auto">
            <a:xfrm rot="8559612">
              <a:off x="5487592" y="2365774"/>
              <a:ext cx="764381" cy="411956"/>
            </a:xfrm>
            <a:prstGeom prst="leftRightArrow">
              <a:avLst>
                <a:gd name="adj1" fmla="val 35748"/>
                <a:gd name="adj2" fmla="val 52546"/>
              </a:avLst>
            </a:prstGeom>
            <a:gradFill rotWithShape="1">
              <a:gsLst>
                <a:gs pos="0">
                  <a:schemeClr val="tx1">
                    <a:lumMod val="75000"/>
                    <a:lumOff val="25000"/>
                  </a:schemeClr>
                </a:gs>
                <a:gs pos="50000">
                  <a:schemeClr val="bg1"/>
                </a:gs>
                <a:gs pos="100000">
                  <a:schemeClr val="tx1">
                    <a:lumMod val="75000"/>
                    <a:lumOff val="25000"/>
                  </a:schemeClr>
                </a:gs>
              </a:gsLst>
              <a:lin ang="0" scaled="1"/>
            </a:gradFill>
            <a:ln w="9525">
              <a:noFill/>
              <a:miter lim="800000"/>
              <a:headEnd/>
              <a:tailEnd/>
            </a:ln>
            <a:effectLst/>
          </p:spPr>
          <p:txBody>
            <a:bodyPr wrap="none" anchor="ctr"/>
            <a:lstStyle/>
            <a:p>
              <a:pPr eaLnBrk="1" hangingPunct="1">
                <a:defRPr/>
              </a:pPr>
              <a:endParaRPr lang="en-US" sz="1013" dirty="0">
                <a:solidFill>
                  <a:schemeClr val="bg1"/>
                </a:solidFill>
                <a:effectLst>
                  <a:outerShdw blurRad="38100" dist="38100" dir="2700000" algn="tl">
                    <a:srgbClr val="000000"/>
                  </a:outerShdw>
                </a:effectLst>
                <a:ea typeface="ＭＳ Ｐゴシック" pitchFamily="-80" charset="-128"/>
              </a:endParaRPr>
            </a:p>
          </p:txBody>
        </p:sp>
      </p:grpSp>
    </p:spTree>
    <p:extLst>
      <p:ext uri="{BB962C8B-B14F-4D97-AF65-F5344CB8AC3E}">
        <p14:creationId xmlns:p14="http://schemas.microsoft.com/office/powerpoint/2010/main" val="1754666858"/>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3"/>
          <a:stretch>
            <a:fillRect/>
          </a:stretch>
        </p:blipFill>
        <p:spPr>
          <a:xfrm>
            <a:off x="919461" y="1869394"/>
            <a:ext cx="4815701" cy="2756115"/>
          </a:xfrm>
          <a:prstGeom prst="rect">
            <a:avLst/>
          </a:prstGeom>
        </p:spPr>
      </p:pic>
      <p:sp>
        <p:nvSpPr>
          <p:cNvPr id="3" name="TextBox 2"/>
          <p:cNvSpPr txBox="1"/>
          <p:nvPr/>
        </p:nvSpPr>
        <p:spPr>
          <a:xfrm>
            <a:off x="3611375" y="1114597"/>
            <a:ext cx="5057487" cy="646331"/>
          </a:xfrm>
          <a:prstGeom prst="rect">
            <a:avLst/>
          </a:prstGeom>
          <a:noFill/>
        </p:spPr>
        <p:txBody>
          <a:bodyPr wrap="square" rtlCol="0">
            <a:spAutoFit/>
          </a:bodyPr>
          <a:lstStyle/>
          <a:p>
            <a:r>
              <a:rPr lang="en-US" sz="1200" b="1" dirty="0">
                <a:hlinkClick r:id="rId4"/>
              </a:rPr>
              <a:t>https://www.uscis.gov/e-verify</a:t>
            </a:r>
            <a:r>
              <a:rPr lang="en-US" sz="1200" b="1" dirty="0"/>
              <a:t> </a:t>
            </a:r>
            <a:endParaRPr lang="en-US" sz="1200" b="1" dirty="0">
              <a:hlinkClick r:id="rId5"/>
            </a:endParaRPr>
          </a:p>
          <a:p>
            <a:r>
              <a:rPr lang="en-US" sz="1200" b="1" dirty="0">
                <a:hlinkClick r:id="rId5"/>
              </a:rPr>
              <a:t>https://www.uscis.gov/e-verify/e-verify-enrollment-page</a:t>
            </a:r>
            <a:endParaRPr lang="en-US" sz="1200" b="1" dirty="0"/>
          </a:p>
          <a:p>
            <a:r>
              <a:rPr lang="en-US" sz="1200" b="1" dirty="0">
                <a:hlinkClick r:id="rId6"/>
              </a:rPr>
              <a:t>https://www.uscis.gov/e-verify/customer-support/contact-e-verify</a:t>
            </a:r>
            <a:endParaRPr lang="en-US" sz="1200" b="1" dirty="0"/>
          </a:p>
        </p:txBody>
      </p:sp>
      <p:sp>
        <p:nvSpPr>
          <p:cNvPr id="4" name="Title 3">
            <a:extLst>
              <a:ext uri="{FF2B5EF4-FFF2-40B4-BE49-F238E27FC236}">
                <a16:creationId xmlns:a16="http://schemas.microsoft.com/office/drawing/2014/main" id="{1B2A7DC2-CFDD-4D3B-94E0-77FAF1D68239}"/>
              </a:ext>
            </a:extLst>
          </p:cNvPr>
          <p:cNvSpPr>
            <a:spLocks noGrp="1"/>
          </p:cNvSpPr>
          <p:nvPr>
            <p:ph type="title"/>
          </p:nvPr>
        </p:nvSpPr>
        <p:spPr>
          <a:prstGeom prst="rect">
            <a:avLst/>
          </a:prstGeom>
        </p:spPr>
        <p:txBody>
          <a:bodyPr/>
          <a:lstStyle/>
          <a:p>
            <a:r>
              <a:rPr lang="en-US" dirty="0"/>
              <a:t>Online resources</a:t>
            </a:r>
          </a:p>
        </p:txBody>
      </p:sp>
    </p:spTree>
    <p:extLst>
      <p:ext uri="{BB962C8B-B14F-4D97-AF65-F5344CB8AC3E}">
        <p14:creationId xmlns:p14="http://schemas.microsoft.com/office/powerpoint/2010/main" val="1950112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2"/>
          </p:nvPr>
        </p:nvSpPr>
        <p:spPr>
          <a:prstGeom prst="rect">
            <a:avLst/>
          </a:prstGeom>
        </p:spPr>
        <p:txBody>
          <a:bodyPr/>
          <a:lstStyle/>
          <a:p>
            <a:pPr marL="214313" indent="-214313">
              <a:buClr>
                <a:schemeClr val="tx2"/>
              </a:buClr>
              <a:buFont typeface="Arial" panose="020B0604020202020204" pitchFamily="34" charset="0"/>
              <a:buChar char="•"/>
            </a:pPr>
            <a:r>
              <a:rPr lang="en-US" dirty="0"/>
              <a:t>Mandatory for some employers (federal contractors and employers in certain states)</a:t>
            </a:r>
          </a:p>
          <a:p>
            <a:pPr marL="214313" indent="-214313">
              <a:buClr>
                <a:schemeClr val="tx2"/>
              </a:buClr>
              <a:buFont typeface="Arial" panose="020B0604020202020204" pitchFamily="34" charset="0"/>
              <a:buChar char="•"/>
            </a:pPr>
            <a:r>
              <a:rPr lang="en-US" dirty="0"/>
              <a:t>Mandatory for employers who sponsor STEM extension</a:t>
            </a:r>
          </a:p>
          <a:p>
            <a:pPr marL="214313" indent="-214313">
              <a:buClr>
                <a:schemeClr val="tx2"/>
              </a:buClr>
              <a:buFont typeface="Arial" panose="020B0604020202020204" pitchFamily="34" charset="0"/>
              <a:buChar char="•"/>
            </a:pPr>
            <a:r>
              <a:rPr lang="en-US" dirty="0"/>
              <a:t>Trump included funding to support nationwide E-Verify mandate in 2018 budget request  </a:t>
            </a:r>
          </a:p>
          <a:p>
            <a:endParaRPr lang="en-US" dirty="0"/>
          </a:p>
        </p:txBody>
      </p:sp>
      <p:sp>
        <p:nvSpPr>
          <p:cNvPr id="2" name="Title 1"/>
          <p:cNvSpPr>
            <a:spLocks noGrp="1"/>
          </p:cNvSpPr>
          <p:nvPr>
            <p:ph type="title"/>
          </p:nvPr>
        </p:nvSpPr>
        <p:spPr>
          <a:prstGeom prst="rect">
            <a:avLst/>
          </a:prstGeom>
        </p:spPr>
        <p:txBody>
          <a:bodyPr/>
          <a:lstStyle/>
          <a:p>
            <a:r>
              <a:rPr lang="en-US" dirty="0"/>
              <a:t>To e-verify or not to e-verify?</a:t>
            </a:r>
          </a:p>
        </p:txBody>
      </p:sp>
      <p:sp>
        <p:nvSpPr>
          <p:cNvPr id="5" name="TextBox 4"/>
          <p:cNvSpPr txBox="1"/>
          <p:nvPr/>
        </p:nvSpPr>
        <p:spPr>
          <a:xfrm>
            <a:off x="4817935" y="2426296"/>
            <a:ext cx="2170952" cy="1938992"/>
          </a:xfrm>
          <a:prstGeom prst="rect">
            <a:avLst/>
          </a:prstGeom>
          <a:noFill/>
        </p:spPr>
        <p:txBody>
          <a:bodyPr wrap="square" rtlCol="0">
            <a:spAutoFit/>
          </a:bodyPr>
          <a:lstStyle/>
          <a:p>
            <a:r>
              <a:rPr lang="en-US" sz="1800" b="1" u="sng" dirty="0">
                <a:solidFill>
                  <a:srgbClr val="C00000"/>
                </a:solidFill>
              </a:rPr>
              <a:t>CONS</a:t>
            </a:r>
          </a:p>
          <a:p>
            <a:endParaRPr lang="en-US" sz="1800" dirty="0"/>
          </a:p>
          <a:p>
            <a:pPr marL="214313" indent="-214313">
              <a:buClr>
                <a:srgbClr val="C00000"/>
              </a:buClr>
              <a:buFont typeface="Arial" panose="020B0604020202020204" pitchFamily="34" charset="0"/>
              <a:buChar char="•"/>
            </a:pPr>
            <a:r>
              <a:rPr lang="en-US" sz="1200" dirty="0"/>
              <a:t>Increased government scrutiny</a:t>
            </a:r>
          </a:p>
          <a:p>
            <a:pPr marL="214313" indent="-214313">
              <a:buClr>
                <a:srgbClr val="C00000"/>
              </a:buClr>
              <a:buFont typeface="Arial" panose="020B0604020202020204" pitchFamily="34" charset="0"/>
              <a:buChar char="•"/>
            </a:pPr>
            <a:r>
              <a:rPr lang="en-US" sz="1200" dirty="0"/>
              <a:t>Additional expenses for training and data entry</a:t>
            </a:r>
          </a:p>
          <a:p>
            <a:pPr marL="214313" indent="-214313">
              <a:buClr>
                <a:srgbClr val="C00000"/>
              </a:buClr>
              <a:buFont typeface="Arial" panose="020B0604020202020204" pitchFamily="34" charset="0"/>
              <a:buChar char="•"/>
            </a:pPr>
            <a:r>
              <a:rPr lang="en-US" sz="1200" dirty="0"/>
              <a:t>Potential discrimination claims if data entered early</a:t>
            </a:r>
          </a:p>
        </p:txBody>
      </p:sp>
      <p:sp>
        <p:nvSpPr>
          <p:cNvPr id="7" name="TextBox 6"/>
          <p:cNvSpPr txBox="1"/>
          <p:nvPr/>
        </p:nvSpPr>
        <p:spPr>
          <a:xfrm>
            <a:off x="1339335" y="2426296"/>
            <a:ext cx="2607578" cy="2215991"/>
          </a:xfrm>
          <a:prstGeom prst="rect">
            <a:avLst/>
          </a:prstGeom>
          <a:noFill/>
        </p:spPr>
        <p:txBody>
          <a:bodyPr wrap="square" rtlCol="0">
            <a:spAutoFit/>
          </a:bodyPr>
          <a:lstStyle/>
          <a:p>
            <a:r>
              <a:rPr lang="en-US" sz="1800" b="1" u="sng" dirty="0">
                <a:solidFill>
                  <a:schemeClr val="tx2"/>
                </a:solidFill>
              </a:rPr>
              <a:t>PROS</a:t>
            </a:r>
          </a:p>
          <a:p>
            <a:pPr marL="214313" indent="-214313">
              <a:buFont typeface="Arial" panose="020B0604020202020204" pitchFamily="34" charset="0"/>
              <a:buChar char="•"/>
            </a:pPr>
            <a:endParaRPr lang="en-US" sz="1800" dirty="0"/>
          </a:p>
          <a:p>
            <a:pPr marL="214313" indent="-214313">
              <a:buClr>
                <a:schemeClr val="tx2"/>
              </a:buClr>
              <a:buFont typeface="Arial" panose="020B0604020202020204" pitchFamily="34" charset="0"/>
              <a:buChar char="•"/>
            </a:pPr>
            <a:r>
              <a:rPr lang="en-US" sz="1200" dirty="0"/>
              <a:t>Peace of mind</a:t>
            </a:r>
          </a:p>
          <a:p>
            <a:pPr marL="214313" indent="-214313">
              <a:buClr>
                <a:schemeClr val="tx2"/>
              </a:buClr>
              <a:buFont typeface="Arial" panose="020B0604020202020204" pitchFamily="34" charset="0"/>
              <a:buChar char="•"/>
            </a:pPr>
            <a:r>
              <a:rPr lang="en-US" sz="1200" dirty="0"/>
              <a:t>ICE “best practice” and creates rebuttable presumption that employer did not hire unauthorized worker</a:t>
            </a:r>
          </a:p>
          <a:p>
            <a:pPr marL="214313" indent="-214313">
              <a:buClr>
                <a:schemeClr val="tx2"/>
              </a:buClr>
              <a:buFont typeface="Arial" panose="020B0604020202020204" pitchFamily="34" charset="0"/>
              <a:buChar char="•"/>
            </a:pPr>
            <a:r>
              <a:rPr lang="en-US" sz="1200" dirty="0"/>
              <a:t>Elimination of SSA no match letters</a:t>
            </a:r>
          </a:p>
          <a:p>
            <a:pPr marL="214313" indent="-214313">
              <a:buFont typeface="Arial" panose="020B0604020202020204" pitchFamily="34" charset="0"/>
              <a:buChar char="•"/>
            </a:pPr>
            <a:endParaRPr lang="en-US" sz="1800" dirty="0"/>
          </a:p>
        </p:txBody>
      </p:sp>
    </p:spTree>
    <p:extLst>
      <p:ext uri="{BB962C8B-B14F-4D97-AF65-F5344CB8AC3E}">
        <p14:creationId xmlns:p14="http://schemas.microsoft.com/office/powerpoint/2010/main" val="2870301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2"/>
          </p:nvPr>
        </p:nvSpPr>
        <p:spPr>
          <a:prstGeom prst="rect">
            <a:avLst/>
          </a:prstGeom>
        </p:spPr>
        <p:txBody>
          <a:bodyPr>
            <a:normAutofit fontScale="92500" lnSpcReduction="10000"/>
          </a:bodyPr>
          <a:lstStyle/>
          <a:p>
            <a:pPr marL="214313" indent="-214313">
              <a:buClr>
                <a:schemeClr val="tx2"/>
              </a:buClr>
              <a:buFont typeface="Arial" panose="020B0604020202020204" pitchFamily="34" charset="0"/>
              <a:buChar char="•"/>
            </a:pPr>
            <a:r>
              <a:rPr lang="en-US" dirty="0"/>
              <a:t>Compares information from Form I-9 to Department of Homeland Security (DHS), Social Security Administration (SSA), and Department of State (DOS) records to confirm that an individual is authorized to work in the United States.   </a:t>
            </a:r>
          </a:p>
          <a:p>
            <a:pPr marL="214313" indent="-214313">
              <a:buClr>
                <a:schemeClr val="tx2"/>
              </a:buClr>
              <a:buFont typeface="Arial" panose="020B0604020202020204" pitchFamily="34" charset="0"/>
              <a:buChar char="•"/>
            </a:pPr>
            <a:r>
              <a:rPr lang="en-US" dirty="0"/>
              <a:t>Two possible results:</a:t>
            </a:r>
            <a:br>
              <a:rPr lang="en-US" dirty="0"/>
            </a:br>
            <a:endParaRPr lang="en-US" dirty="0"/>
          </a:p>
          <a:p>
            <a:pPr lvl="1">
              <a:buFont typeface="Arial" panose="020B0604020202020204" pitchFamily="34" charset="0"/>
              <a:buChar char="–"/>
            </a:pPr>
            <a:r>
              <a:rPr lang="en-US" b="1" dirty="0">
                <a:solidFill>
                  <a:schemeClr val="tx2"/>
                </a:solidFill>
              </a:rPr>
              <a:t>Employment Authorized</a:t>
            </a:r>
            <a:r>
              <a:rPr lang="en-US" b="1" dirty="0"/>
              <a:t>:  </a:t>
            </a:r>
            <a:r>
              <a:rPr lang="en-US" dirty="0"/>
              <a:t>The information entered by the employer matches with government records</a:t>
            </a:r>
          </a:p>
          <a:p>
            <a:pPr lvl="1">
              <a:buFont typeface="Arial" panose="020B0604020202020204" pitchFamily="34" charset="0"/>
              <a:buChar char="–"/>
            </a:pPr>
            <a:endParaRPr lang="en-US" dirty="0"/>
          </a:p>
          <a:p>
            <a:pPr lvl="1">
              <a:buFont typeface="Arial" panose="020B0604020202020204" pitchFamily="34" charset="0"/>
              <a:buChar char="–"/>
            </a:pPr>
            <a:r>
              <a:rPr lang="en-US" dirty="0"/>
              <a:t>Or . . . </a:t>
            </a:r>
          </a:p>
          <a:p>
            <a:pPr lvl="1"/>
            <a:endParaRPr lang="en-US" dirty="0"/>
          </a:p>
        </p:txBody>
      </p:sp>
      <p:sp>
        <p:nvSpPr>
          <p:cNvPr id="2" name="Title 1"/>
          <p:cNvSpPr>
            <a:spLocks noGrp="1"/>
          </p:cNvSpPr>
          <p:nvPr>
            <p:ph type="title"/>
          </p:nvPr>
        </p:nvSpPr>
        <p:spPr>
          <a:prstGeom prst="rect">
            <a:avLst/>
          </a:prstGeom>
        </p:spPr>
        <p:txBody>
          <a:bodyPr/>
          <a:lstStyle/>
          <a:p>
            <a:r>
              <a:rPr lang="en-US" dirty="0"/>
              <a:t>E-verify overview</a:t>
            </a:r>
          </a:p>
        </p:txBody>
      </p:sp>
    </p:spTree>
    <p:extLst>
      <p:ext uri="{BB962C8B-B14F-4D97-AF65-F5344CB8AC3E}">
        <p14:creationId xmlns:p14="http://schemas.microsoft.com/office/powerpoint/2010/main" val="319401788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551450" y="1014984"/>
            <a:ext cx="2801743" cy="3873843"/>
          </a:xfrm>
          <a:prstGeom prst="rect">
            <a:avLst/>
          </a:prstGeom>
        </p:spPr>
      </p:pic>
      <p:sp>
        <p:nvSpPr>
          <p:cNvPr id="9" name="Text Placeholder 8">
            <a:extLst>
              <a:ext uri="{FF2B5EF4-FFF2-40B4-BE49-F238E27FC236}">
                <a16:creationId xmlns:a16="http://schemas.microsoft.com/office/drawing/2014/main" id="{B994E1A3-E679-4AAB-A432-869FE15638D8}"/>
              </a:ext>
            </a:extLst>
          </p:cNvPr>
          <p:cNvSpPr>
            <a:spLocks noGrp="1"/>
          </p:cNvSpPr>
          <p:nvPr>
            <p:ph sz="quarter" idx="12"/>
          </p:nvPr>
        </p:nvSpPr>
        <p:spPr>
          <a:xfrm>
            <a:off x="519113" y="1014984"/>
            <a:ext cx="4814887" cy="3141805"/>
          </a:xfrm>
          <a:prstGeom prst="rect">
            <a:avLst/>
          </a:prstGeom>
        </p:spPr>
        <p:txBody>
          <a:bodyPr/>
          <a:lstStyle/>
          <a:p>
            <a:r>
              <a:rPr lang="en-US" b="1" dirty="0">
                <a:solidFill>
                  <a:schemeClr val="tx2"/>
                </a:solidFill>
              </a:rPr>
              <a:t>Tentative Non-confirmation (TNC):  </a:t>
            </a:r>
            <a:r>
              <a:rPr lang="en-US" dirty="0"/>
              <a:t>The information entered by the employer does not match with government records.</a:t>
            </a:r>
          </a:p>
          <a:p>
            <a:br>
              <a:rPr lang="en-US" dirty="0"/>
            </a:br>
            <a:r>
              <a:rPr lang="en-US" dirty="0"/>
              <a:t>E-Verify system will generate a </a:t>
            </a:r>
            <a:r>
              <a:rPr lang="en-US" dirty="0">
                <a:solidFill>
                  <a:schemeClr val="tx2"/>
                </a:solidFill>
              </a:rPr>
              <a:t>Further Action Notice</a:t>
            </a:r>
            <a:r>
              <a:rPr lang="en-US" dirty="0">
                <a:solidFill>
                  <a:srgbClr val="C00000"/>
                </a:solidFill>
              </a:rPr>
              <a:t> </a:t>
            </a:r>
            <a:r>
              <a:rPr lang="en-US" dirty="0"/>
              <a:t>for employer to review with employee. If employee wishes to contest the TNC and correct the records, s/he must so indicate on the Further Action Notice. </a:t>
            </a:r>
          </a:p>
        </p:txBody>
      </p:sp>
    </p:spTree>
    <p:extLst>
      <p:ext uri="{BB962C8B-B14F-4D97-AF65-F5344CB8AC3E}">
        <p14:creationId xmlns:p14="http://schemas.microsoft.com/office/powerpoint/2010/main" val="2431853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B994E1A3-E679-4AAB-A432-869FE15638D8}"/>
              </a:ext>
            </a:extLst>
          </p:cNvPr>
          <p:cNvSpPr>
            <a:spLocks noGrp="1"/>
          </p:cNvSpPr>
          <p:nvPr>
            <p:ph sz="quarter" idx="12"/>
          </p:nvPr>
        </p:nvSpPr>
        <p:spPr>
          <a:xfrm>
            <a:off x="889000" y="1045140"/>
            <a:ext cx="2425700" cy="3141805"/>
          </a:xfrm>
          <a:prstGeom prst="rect">
            <a:avLst/>
          </a:prstGeom>
        </p:spPr>
        <p:txBody>
          <a:bodyPr/>
          <a:lstStyle/>
          <a:p>
            <a:r>
              <a:rPr lang="en-US" sz="1800" dirty="0"/>
              <a:t>The employer must go back into the E-Verify system and generate a </a:t>
            </a:r>
            <a:r>
              <a:rPr lang="en-US" sz="1800" b="1" dirty="0">
                <a:solidFill>
                  <a:schemeClr val="tx2"/>
                </a:solidFill>
              </a:rPr>
              <a:t>Referral Date Confirmation</a:t>
            </a:r>
            <a:r>
              <a:rPr lang="en-US" sz="1800" b="1" dirty="0">
                <a:solidFill>
                  <a:srgbClr val="FF0000"/>
                </a:solidFill>
              </a:rPr>
              <a:t> </a:t>
            </a:r>
            <a:r>
              <a:rPr lang="en-US" sz="1800" dirty="0"/>
              <a:t>(employee’s deadline for contacting responsible government agency). </a:t>
            </a:r>
          </a:p>
        </p:txBody>
      </p:sp>
      <p:pic>
        <p:nvPicPr>
          <p:cNvPr id="5" name="Picture 4">
            <a:extLst>
              <a:ext uri="{FF2B5EF4-FFF2-40B4-BE49-F238E27FC236}">
                <a16:creationId xmlns:a16="http://schemas.microsoft.com/office/drawing/2014/main" id="{D7E17104-5002-4EEF-9721-354150F5C714}"/>
              </a:ext>
            </a:extLst>
          </p:cNvPr>
          <p:cNvPicPr>
            <a:picLocks noChangeAspect="1"/>
          </p:cNvPicPr>
          <p:nvPr/>
        </p:nvPicPr>
        <p:blipFill>
          <a:blip r:embed="rId3"/>
          <a:stretch>
            <a:fillRect/>
          </a:stretch>
        </p:blipFill>
        <p:spPr>
          <a:xfrm>
            <a:off x="3443287" y="921960"/>
            <a:ext cx="5133767" cy="3586540"/>
          </a:xfrm>
          <a:prstGeom prst="rect">
            <a:avLst/>
          </a:prstGeom>
        </p:spPr>
      </p:pic>
      <p:sp>
        <p:nvSpPr>
          <p:cNvPr id="7" name="Text Placeholder 8">
            <a:extLst>
              <a:ext uri="{FF2B5EF4-FFF2-40B4-BE49-F238E27FC236}">
                <a16:creationId xmlns:a16="http://schemas.microsoft.com/office/drawing/2014/main" id="{A0421EC5-9D77-48D1-B7FD-D47F85A93639}"/>
              </a:ext>
            </a:extLst>
          </p:cNvPr>
          <p:cNvSpPr txBox="1">
            <a:spLocks/>
          </p:cNvSpPr>
          <p:nvPr/>
        </p:nvSpPr>
        <p:spPr>
          <a:xfrm>
            <a:off x="1016000" y="4225045"/>
            <a:ext cx="7264400" cy="457200"/>
          </a:xfrm>
          <a:prstGeom prst="rect">
            <a:avLst/>
          </a:prstGeom>
        </p:spPr>
        <p:txBody>
          <a:bodyPr lIns="0" tIns="0" rIns="0" bIns="0"/>
          <a:lstStyle>
            <a:lvl1pPr marL="0" indent="0" algn="l" defTabSz="914400" rtl="0" eaLnBrk="1" latinLnBrk="0" hangingPunct="1">
              <a:spcBef>
                <a:spcPct val="20000"/>
              </a:spcBef>
              <a:buFont typeface="Arial" panose="020B0604020202020204" pitchFamily="34" charset="0"/>
              <a:buNone/>
              <a:defRPr sz="1800" b="0" i="0" kern="1200">
                <a:solidFill>
                  <a:schemeClr val="tx1"/>
                </a:solidFill>
                <a:latin typeface="Arial" charset="0"/>
                <a:ea typeface="Arial" charset="0"/>
                <a:cs typeface="Arial" charset="0"/>
              </a:defRPr>
            </a:lvl1pPr>
            <a:lvl2pPr marL="742950" indent="-285750" algn="l" defTabSz="914400" rtl="0" eaLnBrk="1" latinLnBrk="0" hangingPunct="1">
              <a:spcBef>
                <a:spcPct val="20000"/>
              </a:spcBef>
              <a:buFont typeface="Arial" charset="0"/>
              <a:buChar char="•"/>
              <a:defRPr sz="1800" b="0" i="0" kern="1200">
                <a:solidFill>
                  <a:schemeClr val="tx1"/>
                </a:solidFill>
                <a:latin typeface="Arial" charset="0"/>
                <a:ea typeface="Arial" charset="0"/>
                <a:cs typeface="Arial" charset="0"/>
              </a:defRPr>
            </a:lvl2pPr>
            <a:lvl3pPr marL="1143000" indent="-228600" algn="l" defTabSz="914400" rtl="0" eaLnBrk="1" latinLnBrk="0" hangingPunct="1">
              <a:spcBef>
                <a:spcPct val="20000"/>
              </a:spcBef>
              <a:buFont typeface="Helvetica" charset="0"/>
              <a:buChar char="‒"/>
              <a:defRPr sz="1800" b="0" i="0" kern="1200">
                <a:solidFill>
                  <a:schemeClr val="tx1"/>
                </a:solidFill>
                <a:latin typeface="Arial" charset="0"/>
                <a:ea typeface="Arial" charset="0"/>
                <a:cs typeface="Arial" charset="0"/>
              </a:defRPr>
            </a:lvl3pPr>
            <a:lvl4pPr marL="1600200" indent="-228600" algn="l" defTabSz="914400" rtl="0" eaLnBrk="1" latinLnBrk="0" hangingPunct="1">
              <a:spcBef>
                <a:spcPct val="20000"/>
              </a:spcBef>
              <a:buFont typeface="Arial" panose="020B0604020202020204" pitchFamily="34" charset="0"/>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spcBef>
                <a:spcPct val="20000"/>
              </a:spcBef>
              <a:buFont typeface="Arial" panose="020B0604020202020204" pitchFamily="34" charset="0"/>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400" dirty="0"/>
              <a:t>If employee decides not to contest, or employer receives a </a:t>
            </a:r>
            <a:r>
              <a:rPr lang="en-US" sz="1400" b="1" dirty="0">
                <a:solidFill>
                  <a:srgbClr val="FF0000"/>
                </a:solidFill>
              </a:rPr>
              <a:t>Final Non-confirmation </a:t>
            </a:r>
            <a:r>
              <a:rPr lang="en-US" sz="1400" dirty="0"/>
              <a:t>result indicating the employee’s work authorization cannot be confirmed, then employer must terminate.</a:t>
            </a:r>
          </a:p>
        </p:txBody>
      </p:sp>
    </p:spTree>
    <p:extLst>
      <p:ext uri="{BB962C8B-B14F-4D97-AF65-F5344CB8AC3E}">
        <p14:creationId xmlns:p14="http://schemas.microsoft.com/office/powerpoint/2010/main" val="805417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635F4-D825-44A8-B50F-C614A9FE6BFF}"/>
              </a:ext>
            </a:extLst>
          </p:cNvPr>
          <p:cNvSpPr>
            <a:spLocks noGrp="1"/>
          </p:cNvSpPr>
          <p:nvPr>
            <p:ph type="title"/>
          </p:nvPr>
        </p:nvSpPr>
        <p:spPr/>
        <p:txBody>
          <a:bodyPr/>
          <a:lstStyle/>
          <a:p>
            <a:r>
              <a:rPr lang="en-US" dirty="0"/>
              <a:t>Appendix C:</a:t>
            </a:r>
            <a:br>
              <a:rPr lang="en-US" dirty="0"/>
            </a:br>
            <a:r>
              <a:rPr lang="en-US" dirty="0"/>
              <a:t>Employer compliance </a:t>
            </a:r>
            <a:br>
              <a:rPr lang="en-US" dirty="0"/>
            </a:br>
            <a:r>
              <a:rPr lang="en-US" dirty="0"/>
              <a:t>best practices</a:t>
            </a:r>
            <a:br>
              <a:rPr lang="en-US" dirty="0"/>
            </a:br>
            <a:endParaRPr lang="en-US" dirty="0"/>
          </a:p>
        </p:txBody>
      </p:sp>
      <p:sp>
        <p:nvSpPr>
          <p:cNvPr id="3" name="Footer Placeholder 2">
            <a:extLst>
              <a:ext uri="{FF2B5EF4-FFF2-40B4-BE49-F238E27FC236}">
                <a16:creationId xmlns:a16="http://schemas.microsoft.com/office/drawing/2014/main" id="{5DF884B8-DF02-45EF-AD18-9C91B89883F0}"/>
              </a:ext>
            </a:extLst>
          </p:cNvPr>
          <p:cNvSpPr>
            <a:spLocks noGrp="1"/>
          </p:cNvSpPr>
          <p:nvPr>
            <p:ph type="ftr" sz="quarter" idx="4294967295"/>
          </p:nvPr>
        </p:nvSpPr>
        <p:spPr/>
        <p:txBody>
          <a:bodyPr/>
          <a:lstStyle/>
          <a:p>
            <a:pPr algn="r"/>
            <a:r>
              <a:rPr lang="en-US"/>
              <a:t>©SHRM2017</a:t>
            </a:r>
            <a:endParaRPr lang="en-US" dirty="0"/>
          </a:p>
        </p:txBody>
      </p:sp>
    </p:spTree>
    <p:extLst>
      <p:ext uri="{BB962C8B-B14F-4D97-AF65-F5344CB8AC3E}">
        <p14:creationId xmlns:p14="http://schemas.microsoft.com/office/powerpoint/2010/main" val="346209405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D3268FD3-EA35-41A3-B14B-31AB79606B0D}"/>
              </a:ext>
            </a:extLst>
          </p:cNvPr>
          <p:cNvSpPr>
            <a:spLocks noGrp="1"/>
          </p:cNvSpPr>
          <p:nvPr>
            <p:ph sz="quarter" idx="12"/>
          </p:nvPr>
        </p:nvSpPr>
        <p:spPr>
          <a:prstGeom prst="rect">
            <a:avLst/>
          </a:prstGeom>
        </p:spPr>
        <p:txBody>
          <a:bodyPr/>
          <a:lstStyle/>
          <a:p>
            <a:r>
              <a:rPr lang="en-US" dirty="0"/>
              <a:t>Mutual Agreement between Government and Employers (IMAGE) is a voluntary program operated by ICE that “assists employers in targeted sectors develop a more secure and stable workforce… [and] enhances fraudulent document awareness through education and training.”  </a:t>
            </a:r>
          </a:p>
          <a:p>
            <a:endParaRPr lang="en-US" dirty="0"/>
          </a:p>
          <a:p>
            <a:r>
              <a:rPr lang="en-US" dirty="0"/>
              <a:t>IMAGE’s Best Practices (</a:t>
            </a:r>
            <a:r>
              <a:rPr lang="en-US" dirty="0">
                <a:hlinkClick r:id="rId2"/>
              </a:rPr>
              <a:t>https://www.ice.gov/image</a:t>
            </a:r>
            <a:r>
              <a:rPr lang="en-US" dirty="0"/>
              <a:t>) contain many principles that should be incorporated in a sound I-9 Compliance policy.</a:t>
            </a:r>
          </a:p>
          <a:p>
            <a:endParaRPr lang="en-US" dirty="0"/>
          </a:p>
        </p:txBody>
      </p:sp>
    </p:spTree>
    <p:extLst>
      <p:ext uri="{BB962C8B-B14F-4D97-AF65-F5344CB8AC3E}">
        <p14:creationId xmlns:p14="http://schemas.microsoft.com/office/powerpoint/2010/main" val="30768603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739C811C-8B6D-4409-94E0-E100D347091A}"/>
              </a:ext>
            </a:extLst>
          </p:cNvPr>
          <p:cNvSpPr>
            <a:spLocks noGrp="1"/>
          </p:cNvSpPr>
          <p:nvPr>
            <p:ph sz="quarter" idx="12"/>
          </p:nvPr>
        </p:nvSpPr>
        <p:spPr/>
        <p:txBody>
          <a:bodyPr/>
          <a:lstStyle/>
          <a:p>
            <a:r>
              <a:rPr lang="en-US" dirty="0"/>
              <a:t>The agency's worksite enforcement strategy continues to focus on the criminal prosecution of employers who knowingly break the law and the use of I-9 audits and civil fines to encourage compliance.</a:t>
            </a:r>
          </a:p>
          <a:p>
            <a:endParaRPr lang="en-US" dirty="0"/>
          </a:p>
          <a:p>
            <a:r>
              <a:rPr lang="en-US" sz="1800" dirty="0"/>
              <a:t>Source:  </a:t>
            </a:r>
            <a:r>
              <a:rPr lang="en-US" sz="1800" dirty="0">
                <a:hlinkClick r:id="rId2"/>
              </a:rPr>
              <a:t>https://www.hrdive.com/news/ice-worksite-investigations-are-already-double-that-of-last-year/523601</a:t>
            </a:r>
            <a:r>
              <a:rPr lang="en-US" sz="1800" dirty="0"/>
              <a:t> </a:t>
            </a:r>
          </a:p>
          <a:p>
            <a:endParaRPr lang="en-US" dirty="0"/>
          </a:p>
        </p:txBody>
      </p:sp>
      <p:sp>
        <p:nvSpPr>
          <p:cNvPr id="3" name="Title 2">
            <a:extLst>
              <a:ext uri="{FF2B5EF4-FFF2-40B4-BE49-F238E27FC236}">
                <a16:creationId xmlns:a16="http://schemas.microsoft.com/office/drawing/2014/main" id="{97099B29-42C2-4904-B40B-F9126A64FC1A}"/>
              </a:ext>
            </a:extLst>
          </p:cNvPr>
          <p:cNvSpPr>
            <a:spLocks noGrp="1"/>
          </p:cNvSpPr>
          <p:nvPr>
            <p:ph type="title"/>
          </p:nvPr>
        </p:nvSpPr>
        <p:spPr/>
        <p:txBody>
          <a:bodyPr/>
          <a:lstStyle/>
          <a:p>
            <a:r>
              <a:rPr lang="en-US" dirty="0"/>
              <a:t>Enforcement Trends 2018</a:t>
            </a:r>
          </a:p>
        </p:txBody>
      </p:sp>
    </p:spTree>
    <p:extLst>
      <p:ext uri="{BB962C8B-B14F-4D97-AF65-F5344CB8AC3E}">
        <p14:creationId xmlns:p14="http://schemas.microsoft.com/office/powerpoint/2010/main" val="40496039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2"/>
          </p:nvPr>
        </p:nvSpPr>
        <p:spPr>
          <a:prstGeom prst="rect">
            <a:avLst/>
          </a:prstGeom>
        </p:spPr>
        <p:txBody>
          <a:bodyPr/>
          <a:lstStyle/>
          <a:p>
            <a:pPr marL="257175" indent="-257175">
              <a:spcBef>
                <a:spcPts val="1350"/>
              </a:spcBef>
              <a:buClr>
                <a:schemeClr val="tx2"/>
              </a:buClr>
              <a:buFont typeface="+mj-lt"/>
              <a:buAutoNum type="arabicPeriod"/>
            </a:pPr>
            <a:r>
              <a:rPr lang="en-US" dirty="0"/>
              <a:t>Use E-Verify to verify the employment eligibility of all new hires.</a:t>
            </a:r>
          </a:p>
          <a:p>
            <a:pPr marL="257175" indent="-257175">
              <a:spcBef>
                <a:spcPts val="1350"/>
              </a:spcBef>
              <a:buClr>
                <a:schemeClr val="tx2"/>
              </a:buClr>
              <a:buFont typeface="+mj-lt"/>
              <a:buAutoNum type="arabicPeriod"/>
            </a:pPr>
            <a:r>
              <a:rPr lang="en-US" dirty="0"/>
              <a:t>Use the Social Security Number Verification Service (SSNVS) for wage reporting purposes.</a:t>
            </a:r>
          </a:p>
          <a:p>
            <a:pPr marL="257175" indent="-257175">
              <a:spcBef>
                <a:spcPts val="1350"/>
              </a:spcBef>
              <a:buClr>
                <a:schemeClr val="tx2"/>
              </a:buClr>
              <a:buFont typeface="+mj-lt"/>
              <a:buAutoNum type="arabicPeriod"/>
            </a:pPr>
            <a:r>
              <a:rPr lang="en-US" dirty="0"/>
              <a:t>Establish a written hiring and employment eligibility verification policy.</a:t>
            </a:r>
          </a:p>
        </p:txBody>
      </p:sp>
      <p:sp>
        <p:nvSpPr>
          <p:cNvPr id="2" name="Title 1"/>
          <p:cNvSpPr>
            <a:spLocks noGrp="1"/>
          </p:cNvSpPr>
          <p:nvPr>
            <p:ph type="title"/>
          </p:nvPr>
        </p:nvSpPr>
        <p:spPr>
          <a:prstGeom prst="rect">
            <a:avLst/>
          </a:prstGeom>
        </p:spPr>
        <p:txBody>
          <a:bodyPr/>
          <a:lstStyle/>
          <a:p>
            <a:r>
              <a:rPr lang="en-US" dirty="0"/>
              <a:t>IMAGE Best Practices</a:t>
            </a:r>
          </a:p>
        </p:txBody>
      </p:sp>
    </p:spTree>
    <p:extLst>
      <p:ext uri="{BB962C8B-B14F-4D97-AF65-F5344CB8AC3E}">
        <p14:creationId xmlns:p14="http://schemas.microsoft.com/office/powerpoint/2010/main" val="3448964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2"/>
          </p:nvPr>
        </p:nvSpPr>
        <p:spPr>
          <a:prstGeom prst="rect">
            <a:avLst/>
          </a:prstGeom>
        </p:spPr>
        <p:txBody>
          <a:bodyPr/>
          <a:lstStyle/>
          <a:p>
            <a:pPr marL="257175" indent="-257175">
              <a:buClr>
                <a:schemeClr val="tx2"/>
              </a:buClr>
              <a:buFont typeface="+mj-lt"/>
              <a:buAutoNum type="arabicPeriod" startAt="4"/>
            </a:pPr>
            <a:r>
              <a:rPr lang="en-US" dirty="0"/>
              <a:t>Establish an internal compliance and training program related to the hiring and employment verification process.</a:t>
            </a:r>
          </a:p>
          <a:p>
            <a:pPr marL="257175" indent="-257175">
              <a:spcBef>
                <a:spcPts val="1350"/>
              </a:spcBef>
              <a:buClr>
                <a:schemeClr val="tx2"/>
              </a:buClr>
              <a:buFont typeface="+mj-lt"/>
              <a:buAutoNum type="arabicPeriod" startAt="4"/>
            </a:pPr>
            <a:r>
              <a:rPr lang="en-US" dirty="0"/>
              <a:t>Require the Form I-9 and E-Verify process to be conducted only by individuals who have received appropriate training and require a secondary review.</a:t>
            </a:r>
          </a:p>
          <a:p>
            <a:pPr marL="257175" indent="-257175">
              <a:spcBef>
                <a:spcPts val="1350"/>
              </a:spcBef>
              <a:buClr>
                <a:schemeClr val="tx2"/>
              </a:buClr>
              <a:buFont typeface="+mj-lt"/>
              <a:buAutoNum type="arabicPeriod" startAt="4"/>
            </a:pPr>
            <a:r>
              <a:rPr lang="en-US" dirty="0"/>
              <a:t>Arrange for annual Form I-9 audits by an external auditing firm or a trained employee not otherwise involved in the Form I-9 process.</a:t>
            </a:r>
          </a:p>
        </p:txBody>
      </p:sp>
      <p:sp>
        <p:nvSpPr>
          <p:cNvPr id="2" name="Title 1"/>
          <p:cNvSpPr>
            <a:spLocks noGrp="1"/>
          </p:cNvSpPr>
          <p:nvPr>
            <p:ph type="title"/>
          </p:nvPr>
        </p:nvSpPr>
        <p:spPr>
          <a:prstGeom prst="rect">
            <a:avLst/>
          </a:prstGeom>
        </p:spPr>
        <p:txBody>
          <a:bodyPr/>
          <a:lstStyle/>
          <a:p>
            <a:r>
              <a:rPr lang="en-US" dirty="0"/>
              <a:t>IMAGE Best Practices</a:t>
            </a:r>
          </a:p>
        </p:txBody>
      </p:sp>
    </p:spTree>
    <p:extLst>
      <p:ext uri="{BB962C8B-B14F-4D97-AF65-F5344CB8AC3E}">
        <p14:creationId xmlns:p14="http://schemas.microsoft.com/office/powerpoint/2010/main" val="2601024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2"/>
          </p:nvPr>
        </p:nvSpPr>
        <p:spPr>
          <a:prstGeom prst="rect">
            <a:avLst/>
          </a:prstGeom>
        </p:spPr>
        <p:txBody>
          <a:bodyPr/>
          <a:lstStyle/>
          <a:p>
            <a:pPr marL="257175" indent="-257175">
              <a:spcBef>
                <a:spcPts val="1350"/>
              </a:spcBef>
              <a:buClr>
                <a:schemeClr val="tx2"/>
              </a:buClr>
              <a:buFont typeface="+mj-lt"/>
              <a:buAutoNum type="arabicPeriod" startAt="7"/>
            </a:pPr>
            <a:r>
              <a:rPr lang="en-US" dirty="0"/>
              <a:t>Establish a procedure to report to ICE credible information of suspected criminal misconduct in the employment eligibility verification process.</a:t>
            </a:r>
          </a:p>
          <a:p>
            <a:pPr marL="257175" indent="-257175">
              <a:spcBef>
                <a:spcPts val="1350"/>
              </a:spcBef>
              <a:buClr>
                <a:schemeClr val="tx2"/>
              </a:buClr>
              <a:buFont typeface="+mj-lt"/>
              <a:buAutoNum type="arabicPeriod" startAt="7"/>
            </a:pPr>
            <a:r>
              <a:rPr lang="en-US" dirty="0"/>
              <a:t>Ensure that contractors and/or subcontractors establish compliance procedures and policies.</a:t>
            </a:r>
          </a:p>
          <a:p>
            <a:pPr marL="257175" indent="-257175">
              <a:spcBef>
                <a:spcPts val="1350"/>
              </a:spcBef>
              <a:buClr>
                <a:schemeClr val="tx2"/>
              </a:buClr>
              <a:buFont typeface="+mj-lt"/>
              <a:buAutoNum type="arabicPeriod" startAt="7"/>
            </a:pPr>
            <a:r>
              <a:rPr lang="en-US" dirty="0"/>
              <a:t>Establish a protocol for responding to </a:t>
            </a:r>
            <a:br>
              <a:rPr lang="en-US" dirty="0"/>
            </a:br>
            <a:r>
              <a:rPr lang="en-US" dirty="0"/>
              <a:t>“no match” letters and other similar government communications.</a:t>
            </a:r>
          </a:p>
          <a:p>
            <a:endParaRPr lang="en-US" dirty="0"/>
          </a:p>
        </p:txBody>
      </p:sp>
      <p:sp>
        <p:nvSpPr>
          <p:cNvPr id="2" name="Title 1"/>
          <p:cNvSpPr>
            <a:spLocks noGrp="1"/>
          </p:cNvSpPr>
          <p:nvPr>
            <p:ph type="title"/>
          </p:nvPr>
        </p:nvSpPr>
        <p:spPr>
          <a:prstGeom prst="rect">
            <a:avLst/>
          </a:prstGeom>
        </p:spPr>
        <p:txBody>
          <a:bodyPr/>
          <a:lstStyle/>
          <a:p>
            <a:r>
              <a:rPr lang="en-US" dirty="0"/>
              <a:t>IMAGE Best Practices</a:t>
            </a:r>
          </a:p>
        </p:txBody>
      </p:sp>
    </p:spTree>
    <p:extLst>
      <p:ext uri="{BB962C8B-B14F-4D97-AF65-F5344CB8AC3E}">
        <p14:creationId xmlns:p14="http://schemas.microsoft.com/office/powerpoint/2010/main" val="3919990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2"/>
          </p:nvPr>
        </p:nvSpPr>
        <p:spPr>
          <a:prstGeom prst="rect">
            <a:avLst/>
          </a:prstGeom>
        </p:spPr>
        <p:txBody>
          <a:bodyPr/>
          <a:lstStyle/>
          <a:p>
            <a:pPr marL="257175" indent="-257175">
              <a:spcBef>
                <a:spcPts val="1350"/>
              </a:spcBef>
              <a:buClr>
                <a:schemeClr val="tx2"/>
              </a:buClr>
              <a:buFont typeface="+mj-lt"/>
              <a:buAutoNum type="arabicPeriod" startAt="10"/>
            </a:pPr>
            <a:r>
              <a:rPr lang="en-US" dirty="0"/>
              <a:t>Establish a tip line mechanism for employees to report activity relating to the employment of unauthorized workers, and a protocol for responding to credible employee tips.</a:t>
            </a:r>
          </a:p>
          <a:p>
            <a:pPr marL="257175" indent="-257175">
              <a:spcBef>
                <a:spcPts val="1350"/>
              </a:spcBef>
              <a:buClr>
                <a:schemeClr val="tx2"/>
              </a:buClr>
              <a:buFont typeface="+mj-lt"/>
              <a:buAutoNum type="arabicPeriod" startAt="10"/>
            </a:pPr>
            <a:r>
              <a:rPr lang="en-US" dirty="0"/>
              <a:t>Establish and maintain appropriate policies, practices and safeguards to avoid discrimination based on citizenship status or national origin.</a:t>
            </a:r>
          </a:p>
          <a:p>
            <a:pPr marL="257175" indent="-257175">
              <a:spcBef>
                <a:spcPts val="1350"/>
              </a:spcBef>
              <a:buClr>
                <a:schemeClr val="tx2"/>
              </a:buClr>
              <a:buFont typeface="+mj-lt"/>
              <a:buAutoNum type="arabicPeriod" startAt="10"/>
            </a:pPr>
            <a:r>
              <a:rPr lang="en-US" dirty="0"/>
              <a:t>Maintain copies of any documents accepted as proof of identity and/or employment authorization in connection with the I-9 process for all new hires.</a:t>
            </a:r>
          </a:p>
          <a:p>
            <a:endParaRPr lang="en-US" dirty="0"/>
          </a:p>
        </p:txBody>
      </p:sp>
      <p:sp>
        <p:nvSpPr>
          <p:cNvPr id="2" name="Title 1"/>
          <p:cNvSpPr>
            <a:spLocks noGrp="1"/>
          </p:cNvSpPr>
          <p:nvPr>
            <p:ph type="title"/>
          </p:nvPr>
        </p:nvSpPr>
        <p:spPr>
          <a:prstGeom prst="rect">
            <a:avLst/>
          </a:prstGeom>
        </p:spPr>
        <p:txBody>
          <a:bodyPr/>
          <a:lstStyle/>
          <a:p>
            <a:r>
              <a:rPr lang="en-US" dirty="0"/>
              <a:t>IMAGE Best Practices</a:t>
            </a:r>
          </a:p>
        </p:txBody>
      </p:sp>
    </p:spTree>
    <p:extLst>
      <p:ext uri="{BB962C8B-B14F-4D97-AF65-F5344CB8AC3E}">
        <p14:creationId xmlns:p14="http://schemas.microsoft.com/office/powerpoint/2010/main" val="4230425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783049" y="1990795"/>
            <a:ext cx="3806453" cy="397565"/>
          </a:xfrm>
          <a:prstGeom prst="rect">
            <a:avLst/>
          </a:prstGeom>
          <a:noFill/>
        </p:spPr>
        <p:txBody>
          <a:bodyPr wrap="square" rtlCol="0" anchor="b">
            <a:noAutofit/>
          </a:bodyPr>
          <a:lstStyle/>
          <a:p>
            <a:pPr defTabSz="685800"/>
            <a:r>
              <a:rPr lang="en-US" sz="1800" b="1" dirty="0">
                <a:solidFill>
                  <a:srgbClr val="004282"/>
                </a:solidFill>
                <a:latin typeface="+mn-lt"/>
                <a:ea typeface="Arial" charset="0"/>
                <a:cs typeface="Arial" charset="0"/>
              </a:rPr>
              <a:t>Contact Information:</a:t>
            </a:r>
          </a:p>
        </p:txBody>
      </p:sp>
      <p:sp>
        <p:nvSpPr>
          <p:cNvPr id="4" name="Text Box 7">
            <a:extLst>
              <a:ext uri="{FF2B5EF4-FFF2-40B4-BE49-F238E27FC236}">
                <a16:creationId xmlns:a16="http://schemas.microsoft.com/office/drawing/2014/main" id="{3EAC4F30-E1CE-4FB3-B465-DDF45DA91995}"/>
              </a:ext>
            </a:extLst>
          </p:cNvPr>
          <p:cNvSpPr txBox="1">
            <a:spLocks noChangeArrowheads="1"/>
          </p:cNvSpPr>
          <p:nvPr/>
        </p:nvSpPr>
        <p:spPr bwMode="auto">
          <a:xfrm>
            <a:off x="884649" y="2977774"/>
            <a:ext cx="1988313" cy="12977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20574" tIns="20574" rIns="20574" bIns="20574"/>
          <a:lstStyle>
            <a:lvl1pPr>
              <a:spcBef>
                <a:spcPct val="20000"/>
              </a:spcBef>
              <a:buClr>
                <a:schemeClr val="accent2"/>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Arial" panose="020B0604020202020204" pitchFamily="34" charset="0"/>
                <a:ea typeface="ＭＳ Ｐゴシック" panose="020B0600070205080204" pitchFamily="34" charset="-128"/>
              </a:defRPr>
            </a:lvl9pPr>
          </a:lstStyle>
          <a:p>
            <a:pPr>
              <a:buNone/>
            </a:pPr>
            <a:r>
              <a:rPr lang="en-US" sz="1050" dirty="0">
                <a:latin typeface="+mn-lt"/>
              </a:rPr>
              <a:t>8737 Colesville Road, Suite 500</a:t>
            </a:r>
          </a:p>
          <a:p>
            <a:pPr>
              <a:buNone/>
            </a:pPr>
            <a:r>
              <a:rPr lang="en-US" sz="1050" dirty="0">
                <a:latin typeface="+mn-lt"/>
              </a:rPr>
              <a:t>Silver Spring, MD 20910</a:t>
            </a:r>
          </a:p>
          <a:p>
            <a:pPr>
              <a:buNone/>
            </a:pPr>
            <a:r>
              <a:rPr lang="en-US" sz="1050" dirty="0">
                <a:latin typeface="+mn-lt"/>
              </a:rPr>
              <a:t>Tel: + 1 301 917 6900 </a:t>
            </a:r>
            <a:br>
              <a:rPr lang="en-US" sz="1050" dirty="0">
                <a:latin typeface="+mn-lt"/>
              </a:rPr>
            </a:br>
            <a:r>
              <a:rPr lang="en-US" sz="1050" dirty="0">
                <a:latin typeface="+mn-lt"/>
              </a:rPr>
              <a:t>Fax: + 1 301 424 0929</a:t>
            </a:r>
          </a:p>
          <a:p>
            <a:pPr>
              <a:buNone/>
            </a:pPr>
            <a:r>
              <a:rPr lang="en-US" sz="1050" u="sng" dirty="0">
                <a:latin typeface="+mn-lt"/>
                <a:hlinkClick r:id="rId3"/>
              </a:rPr>
              <a:t>byoung@hyimmigration.com</a:t>
            </a:r>
            <a:r>
              <a:rPr lang="en-US" sz="1050" dirty="0">
                <a:latin typeface="+mn-lt"/>
              </a:rPr>
              <a:t> </a:t>
            </a:r>
          </a:p>
          <a:p>
            <a:pPr>
              <a:buNone/>
            </a:pPr>
            <a:r>
              <a:rPr lang="en-US" sz="1050" u="sng" dirty="0">
                <a:latin typeface="+mn-lt"/>
                <a:hlinkClick r:id="rId4"/>
              </a:rPr>
              <a:t>www.hyimmigration.com</a:t>
            </a:r>
            <a:endParaRPr lang="en-US" sz="1050" dirty="0">
              <a:latin typeface="+mn-lt"/>
            </a:endParaRPr>
          </a:p>
          <a:p>
            <a:pPr eaLnBrk="1" hangingPunct="1">
              <a:spcBef>
                <a:spcPct val="0"/>
              </a:spcBef>
              <a:buClrTx/>
              <a:buFontTx/>
              <a:buNone/>
            </a:pPr>
            <a:endParaRPr lang="en-US" altLang="en-US" sz="1050" dirty="0">
              <a:solidFill>
                <a:srgbClr val="000000"/>
              </a:solidFill>
              <a:latin typeface="+mn-lt"/>
            </a:endParaRPr>
          </a:p>
          <a:p>
            <a:pPr eaLnBrk="1" hangingPunct="1">
              <a:spcBef>
                <a:spcPct val="0"/>
              </a:spcBef>
              <a:buClrTx/>
              <a:buFontTx/>
              <a:buNone/>
            </a:pPr>
            <a:endParaRPr lang="en-US" altLang="en-US" sz="1050" dirty="0">
              <a:solidFill>
                <a:srgbClr val="000000"/>
              </a:solidFill>
              <a:latin typeface="+mn-lt"/>
            </a:endParaRPr>
          </a:p>
          <a:p>
            <a:pPr eaLnBrk="1" hangingPunct="1">
              <a:spcBef>
                <a:spcPct val="0"/>
              </a:spcBef>
              <a:buClrTx/>
              <a:buFontTx/>
              <a:buNone/>
            </a:pPr>
            <a:endParaRPr lang="en-US" altLang="en-US" sz="1050" dirty="0">
              <a:latin typeface="+mn-lt"/>
            </a:endParaRPr>
          </a:p>
        </p:txBody>
      </p:sp>
      <p:pic>
        <p:nvPicPr>
          <p:cNvPr id="5" name="Picture 4" descr="cid:image003.png@01CFC860.3FB1B460">
            <a:extLst>
              <a:ext uri="{FF2B5EF4-FFF2-40B4-BE49-F238E27FC236}">
                <a16:creationId xmlns:a16="http://schemas.microsoft.com/office/drawing/2014/main" id="{1A372EA0-D5C8-4EDD-92E8-13F687305CC2}"/>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884649" y="2480077"/>
            <a:ext cx="2215661" cy="340994"/>
          </a:xfrm>
          <a:prstGeom prst="rect">
            <a:avLst/>
          </a:prstGeom>
          <a:noFill/>
          <a:ln>
            <a:noFill/>
          </a:ln>
        </p:spPr>
      </p:pic>
    </p:spTree>
    <p:extLst>
      <p:ext uri="{BB962C8B-B14F-4D97-AF65-F5344CB8AC3E}">
        <p14:creationId xmlns:p14="http://schemas.microsoft.com/office/powerpoint/2010/main" val="190180041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AA9A530-C7A6-4403-8D9A-AFFA889903DF}"/>
              </a:ext>
            </a:extLst>
          </p:cNvPr>
          <p:cNvSpPr txBox="1"/>
          <p:nvPr/>
        </p:nvSpPr>
        <p:spPr>
          <a:xfrm>
            <a:off x="783049" y="1990795"/>
            <a:ext cx="3806453" cy="397565"/>
          </a:xfrm>
          <a:prstGeom prst="rect">
            <a:avLst/>
          </a:prstGeom>
          <a:noFill/>
        </p:spPr>
        <p:txBody>
          <a:bodyPr wrap="square" rtlCol="0" anchor="b">
            <a:noAutofit/>
          </a:bodyPr>
          <a:lstStyle/>
          <a:p>
            <a:pPr defTabSz="685800"/>
            <a:r>
              <a:rPr lang="en-US" sz="1800" b="1" dirty="0">
                <a:solidFill>
                  <a:srgbClr val="004282"/>
                </a:solidFill>
                <a:latin typeface="+mn-lt"/>
                <a:ea typeface="Arial" charset="0"/>
                <a:cs typeface="Arial" charset="0"/>
              </a:rPr>
              <a:t>Thank You!</a:t>
            </a:r>
          </a:p>
        </p:txBody>
      </p:sp>
    </p:spTree>
    <p:extLst>
      <p:ext uri="{BB962C8B-B14F-4D97-AF65-F5344CB8AC3E}">
        <p14:creationId xmlns:p14="http://schemas.microsoft.com/office/powerpoint/2010/main" val="27132064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B765954-052A-4F70-8934-F1D63A8CBABA}"/>
              </a:ext>
            </a:extLst>
          </p:cNvPr>
          <p:cNvSpPr>
            <a:spLocks noGrp="1"/>
          </p:cNvSpPr>
          <p:nvPr>
            <p:ph type="body" sz="quarter" idx="10"/>
          </p:nvPr>
        </p:nvSpPr>
        <p:spPr/>
        <p:txBody>
          <a:bodyPr/>
          <a:lstStyle/>
          <a:p>
            <a:r>
              <a:rPr lang="en-US" dirty="0"/>
              <a:t>Overview of </a:t>
            </a:r>
            <a:br>
              <a:rPr lang="en-US" dirty="0"/>
            </a:br>
            <a:r>
              <a:rPr lang="en-US" dirty="0"/>
              <a:t>I-9 employment verification process</a:t>
            </a:r>
          </a:p>
        </p:txBody>
      </p:sp>
    </p:spTree>
    <p:extLst>
      <p:ext uri="{BB962C8B-B14F-4D97-AF65-F5344CB8AC3E}">
        <p14:creationId xmlns:p14="http://schemas.microsoft.com/office/powerpoint/2010/main" val="402197790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GUID" val="31422583-f0c8-49dd-b807-20d294889ffe"/>
</p:tagLst>
</file>

<file path=ppt/theme/theme1.xml><?xml version="1.0" encoding="utf-8"?>
<a:theme xmlns:a="http://schemas.openxmlformats.org/drawingml/2006/main" name="Custom Design">
  <a:themeElements>
    <a:clrScheme name="SHRM17">
      <a:dk1>
        <a:srgbClr val="000000"/>
      </a:dk1>
      <a:lt1>
        <a:srgbClr val="FFFFFF"/>
      </a:lt1>
      <a:dk2>
        <a:srgbClr val="8D1997"/>
      </a:dk2>
      <a:lt2>
        <a:srgbClr val="EEECE1"/>
      </a:lt2>
      <a:accent1>
        <a:srgbClr val="00B123"/>
      </a:accent1>
      <a:accent2>
        <a:srgbClr val="C0504D"/>
      </a:accent2>
      <a:accent3>
        <a:srgbClr val="9BBB59"/>
      </a:accent3>
      <a:accent4>
        <a:srgbClr val="8064A2"/>
      </a:accent4>
      <a:accent5>
        <a:srgbClr val="4BACC6"/>
      </a:accent5>
      <a:accent6>
        <a:srgbClr val="F79646"/>
      </a:accent6>
      <a:hlink>
        <a:srgbClr val="FAAF42"/>
      </a:hlink>
      <a:folHlink>
        <a:srgbClr val="80008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1263</TotalTime>
  <Words>4272</Words>
  <Application>Microsoft Office PowerPoint</Application>
  <PresentationFormat>On-screen Show (16:9)</PresentationFormat>
  <Paragraphs>447</Paragraphs>
  <Slides>85</Slides>
  <Notes>36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85</vt:i4>
      </vt:variant>
    </vt:vector>
  </HeadingPairs>
  <TitlesOfParts>
    <vt:vector size="93" baseType="lpstr">
      <vt:lpstr>ＭＳ Ｐゴシック</vt:lpstr>
      <vt:lpstr>Arial</vt:lpstr>
      <vt:lpstr>Arial Black</vt:lpstr>
      <vt:lpstr>Calibri</vt:lpstr>
      <vt:lpstr>Helvetica</vt:lpstr>
      <vt:lpstr>Times New Roman</vt:lpstr>
      <vt:lpstr>Wingdings</vt:lpstr>
      <vt:lpstr>Custom Design</vt:lpstr>
      <vt:lpstr>PowerPoint Presentation</vt:lpstr>
      <vt:lpstr>PowerPoint Presentation</vt:lpstr>
      <vt:lpstr>Workplace Application</vt:lpstr>
      <vt:lpstr>PowerPoint Presentation</vt:lpstr>
      <vt:lpstr>PowerPoint Presentation</vt:lpstr>
      <vt:lpstr>PowerPoint Presentation</vt:lpstr>
      <vt:lpstr>Enforcement Trends 2018 </vt:lpstr>
      <vt:lpstr>Enforcement Trends 2018</vt:lpstr>
      <vt:lpstr>PowerPoint Presentation</vt:lpstr>
      <vt:lpstr>Immigration Reform &amp; Control Act of 1986 (IRCA) </vt:lpstr>
      <vt:lpstr>Form I-9</vt:lpstr>
      <vt:lpstr>PowerPoint Presentation</vt:lpstr>
      <vt:lpstr>Acceptable Documents</vt:lpstr>
      <vt:lpstr>PowerPoint Presentation</vt:lpstr>
      <vt:lpstr>Don’t Leave Home Without It!</vt:lpstr>
      <vt:lpstr>PowerPoint Presentation</vt:lpstr>
      <vt:lpstr>What’s new? </vt:lpstr>
      <vt:lpstr>What’s new? </vt:lpstr>
      <vt:lpstr>What’s new? </vt:lpstr>
      <vt:lpstr>What’s new?</vt:lpstr>
      <vt:lpstr>PowerPoint Presentation</vt:lpstr>
      <vt:lpstr>Common Mistakes: What’s Wrong With This I-9?</vt:lpstr>
      <vt:lpstr>Common Mistakes: What’s Wrong With This I-9? </vt:lpstr>
      <vt:lpstr>Common Mistakes: What’s Wrong With This I-9?</vt:lpstr>
      <vt:lpstr>Common Mistakes:</vt:lpstr>
      <vt:lpstr>Special Case:   TPS (Temporary Protected Status)</vt:lpstr>
      <vt:lpstr>Common Mistakes: Document Authenticity Issues</vt:lpstr>
      <vt:lpstr>What’s Wrong With This Green Card?</vt:lpstr>
      <vt:lpstr>What’s Wrong With This Green Card?</vt:lpstr>
      <vt:lpstr>What’s Wrong With This Green Card?</vt:lpstr>
      <vt:lpstr>What’s Wrong With This Green Card?</vt:lpstr>
      <vt:lpstr>What’s Wrong With This Green Card?</vt:lpstr>
      <vt:lpstr>This is what a real green card looks like!</vt:lpstr>
      <vt:lpstr>Common Mistakes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When can employers expect the government to come knocking on the door?</vt:lpstr>
      <vt:lpstr>PowerPoint Presentation</vt:lpstr>
      <vt:lpstr>Administration Priority?</vt:lpstr>
      <vt:lpstr>New E-Verify Website Launched in April 2018</vt:lpstr>
      <vt:lpstr>PowerPoint Presentation</vt:lpstr>
      <vt:lpstr>Or Not A Priority?</vt:lpstr>
      <vt:lpstr>Tension between I-9 verification and avoiding discrimination</vt:lpstr>
      <vt:lpstr>Immigration Related Discrimination </vt:lpstr>
      <vt:lpstr>Immigration Related Discrimination </vt:lpstr>
      <vt:lpstr>Immigration Related Discrimination </vt:lpstr>
      <vt:lpstr>Immigration Related Discrimination </vt:lpstr>
      <vt:lpstr>Appendix A: I-9 Audits </vt:lpstr>
      <vt:lpstr>What happens in an I-9 Inspection (Audit)?</vt:lpstr>
      <vt:lpstr>I-9 Inspections</vt:lpstr>
      <vt:lpstr>Notice of Inspection (NOI) </vt:lpstr>
      <vt:lpstr>Subpoena </vt:lpstr>
      <vt:lpstr>Notice of suspect documents </vt:lpstr>
      <vt:lpstr>Other possible notices</vt:lpstr>
      <vt:lpstr>Next steps  After Receiving Notice Of Suspect Documents</vt:lpstr>
      <vt:lpstr>Sample negotiated termination schedule</vt:lpstr>
      <vt:lpstr>Notice of Inspection Results </vt:lpstr>
      <vt:lpstr>Warning Notice </vt:lpstr>
      <vt:lpstr>Attachment to warning notice  </vt:lpstr>
      <vt:lpstr>Notice of Intent to Fine (NIF)</vt:lpstr>
      <vt:lpstr>Penalties for Knowingly Hire / Continuing to Employ Violations</vt:lpstr>
      <vt:lpstr>Penalties for Substantive/ Uncorrected Technical Violations (“paperwork violations”)</vt:lpstr>
      <vt:lpstr>Appendix B: E-Verify </vt:lpstr>
      <vt:lpstr>PowerPoint Presentation</vt:lpstr>
      <vt:lpstr>Online resources</vt:lpstr>
      <vt:lpstr>To e-verify or not to e-verify?</vt:lpstr>
      <vt:lpstr>E-verify overview</vt:lpstr>
      <vt:lpstr>PowerPoint Presentation</vt:lpstr>
      <vt:lpstr>PowerPoint Presentation</vt:lpstr>
      <vt:lpstr>Appendix C: Employer compliance  best practices </vt:lpstr>
      <vt:lpstr>PowerPoint Presentation</vt:lpstr>
      <vt:lpstr>IMAGE Best Practices</vt:lpstr>
      <vt:lpstr>IMAGE Best Practices</vt:lpstr>
      <vt:lpstr>IMAGE Best Practices</vt:lpstr>
      <vt:lpstr>IMAGE Best Practices</vt:lpstr>
      <vt:lpstr>PowerPoint Presentation</vt:lpstr>
      <vt:lpstr>PowerPoint Presentation</vt:lpstr>
    </vt:vector>
  </TitlesOfParts>
  <Company>Earmark Media Services</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Software Manager</dc:creator>
  <cp:lastModifiedBy>Becki Young</cp:lastModifiedBy>
  <cp:revision>165</cp:revision>
  <dcterms:created xsi:type="dcterms:W3CDTF">2010-12-21T15:10:09Z</dcterms:created>
  <dcterms:modified xsi:type="dcterms:W3CDTF">2018-06-12T16:01:50Z</dcterms:modified>
</cp:coreProperties>
</file>