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5" r:id="rId1"/>
  </p:sldMasterIdLst>
  <p:notesMasterIdLst>
    <p:notesMasterId r:id="rId44"/>
  </p:notesMasterIdLst>
  <p:sldIdLst>
    <p:sldId id="392" r:id="rId2"/>
    <p:sldId id="412" r:id="rId3"/>
    <p:sldId id="356" r:id="rId4"/>
    <p:sldId id="413" r:id="rId5"/>
    <p:sldId id="414" r:id="rId6"/>
    <p:sldId id="417" r:id="rId7"/>
    <p:sldId id="415" r:id="rId8"/>
    <p:sldId id="416" r:id="rId9"/>
    <p:sldId id="418" r:id="rId10"/>
    <p:sldId id="420" r:id="rId11"/>
    <p:sldId id="422" r:id="rId12"/>
    <p:sldId id="421" r:id="rId13"/>
    <p:sldId id="423" r:id="rId14"/>
    <p:sldId id="419" r:id="rId15"/>
    <p:sldId id="354" r:id="rId16"/>
    <p:sldId id="358" r:id="rId17"/>
    <p:sldId id="393" r:id="rId18"/>
    <p:sldId id="402" r:id="rId19"/>
    <p:sldId id="394" r:id="rId20"/>
    <p:sldId id="305" r:id="rId21"/>
    <p:sldId id="427" r:id="rId22"/>
    <p:sldId id="429" r:id="rId23"/>
    <p:sldId id="434" r:id="rId24"/>
    <p:sldId id="426" r:id="rId25"/>
    <p:sldId id="425" r:id="rId26"/>
    <p:sldId id="432" r:id="rId27"/>
    <p:sldId id="433" r:id="rId28"/>
    <p:sldId id="441" r:id="rId29"/>
    <p:sldId id="440" r:id="rId30"/>
    <p:sldId id="442" r:id="rId31"/>
    <p:sldId id="438" r:id="rId32"/>
    <p:sldId id="436" r:id="rId33"/>
    <p:sldId id="411" r:id="rId34"/>
    <p:sldId id="395" r:id="rId35"/>
    <p:sldId id="430" r:id="rId36"/>
    <p:sldId id="443" r:id="rId37"/>
    <p:sldId id="444" r:id="rId38"/>
    <p:sldId id="445" r:id="rId39"/>
    <p:sldId id="439" r:id="rId40"/>
    <p:sldId id="379" r:id="rId41"/>
    <p:sldId id="424" r:id="rId42"/>
    <p:sldId id="381"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39D42FA6-70ED-434C-9668-2A16CBA688C3}">
          <p14:sldIdLst>
            <p14:sldId id="392"/>
            <p14:sldId id="412"/>
            <p14:sldId id="356"/>
            <p14:sldId id="413"/>
            <p14:sldId id="414"/>
            <p14:sldId id="417"/>
            <p14:sldId id="415"/>
            <p14:sldId id="416"/>
            <p14:sldId id="418"/>
            <p14:sldId id="420"/>
            <p14:sldId id="422"/>
            <p14:sldId id="421"/>
            <p14:sldId id="423"/>
            <p14:sldId id="419"/>
            <p14:sldId id="354"/>
            <p14:sldId id="358"/>
            <p14:sldId id="393"/>
            <p14:sldId id="402"/>
            <p14:sldId id="394"/>
            <p14:sldId id="305"/>
            <p14:sldId id="427"/>
            <p14:sldId id="429"/>
            <p14:sldId id="434"/>
            <p14:sldId id="426"/>
            <p14:sldId id="425"/>
            <p14:sldId id="432"/>
            <p14:sldId id="433"/>
            <p14:sldId id="441"/>
            <p14:sldId id="440"/>
            <p14:sldId id="442"/>
            <p14:sldId id="438"/>
            <p14:sldId id="436"/>
            <p14:sldId id="411"/>
            <p14:sldId id="395"/>
            <p14:sldId id="430"/>
            <p14:sldId id="443"/>
            <p14:sldId id="444"/>
            <p14:sldId id="445"/>
            <p14:sldId id="439"/>
            <p14:sldId id="379"/>
            <p14:sldId id="424"/>
            <p14:sldId id="381"/>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rienne Weil" initials="AW" lastIdx="12" clrIdx="0"/>
  <p:cmAuthor id="1" name="Sandra Grossman" initials="SG"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2259"/>
    <a:srgbClr val="1637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8725" autoAdjust="0"/>
  </p:normalViewPr>
  <p:slideViewPr>
    <p:cSldViewPr snapToGrid="0" snapToObjects="1">
      <p:cViewPr varScale="1">
        <p:scale>
          <a:sx n="85" d="100"/>
          <a:sy n="85" d="100"/>
        </p:scale>
        <p:origin x="-1360" y="-9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commentAuthors" Target="commentAuthors.xml"/><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AE64BC-2F1D-443E-88A7-29943209A54E}" type="datetimeFigureOut">
              <a:rPr lang="en-US" smtClean="0"/>
              <a:pPr/>
              <a:t>11/12/17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304687-E9C1-4EA5-B20B-8CFAD4CD3857}" type="slidenum">
              <a:rPr lang="en-US" smtClean="0"/>
              <a:pPr/>
              <a:t>‹#›</a:t>
            </a:fld>
            <a:endParaRPr lang="en-US" dirty="0"/>
          </a:p>
        </p:txBody>
      </p:sp>
    </p:spTree>
    <p:extLst>
      <p:ext uri="{BB962C8B-B14F-4D97-AF65-F5344CB8AC3E}">
        <p14:creationId xmlns:p14="http://schemas.microsoft.com/office/powerpoint/2010/main" val="805756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 Id="rId3" Type="http://schemas.openxmlformats.org/officeDocument/2006/relationships/hyperlink" Target="https://www.uscis.gov/sites/default/files/ocomm/ilink/0-0-0-10948.html%230-0-0-1337"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DREAM Act, should it become law, would also repeal </a:t>
            </a:r>
            <a:r>
              <a:rPr lang="en-US" sz="1200" b="0" i="0" u="none" strike="noStrike" kern="1200" dirty="0">
                <a:solidFill>
                  <a:schemeClr val="tx1"/>
                </a:solidFill>
                <a:effectLst/>
                <a:latin typeface="+mn-lt"/>
                <a:ea typeface="+mn-ea"/>
                <a:cs typeface="+mn-cs"/>
                <a:hlinkClick r:id="rId3"/>
              </a:rPr>
              <a:t>Section 505</a:t>
            </a:r>
            <a:r>
              <a:rPr lang="en-US" sz="1200" b="0" i="0" kern="1200" dirty="0">
                <a:solidFill>
                  <a:schemeClr val="tx1"/>
                </a:solidFill>
                <a:effectLst/>
                <a:latin typeface="+mn-lt"/>
                <a:ea typeface="+mn-ea"/>
                <a:cs typeface="+mn-cs"/>
              </a:rPr>
              <a:t> of the Illegal Immigration Reform and Immigrant Responsibility Act of 1996 (IIRIRA). That provision discourages states from offering in-state tuition or other higher education benefits to undocumented students by requiring any state that does so to also offer the same tuition rates to citizens and lawful permanent residents who graduated from the state’s high schools but who do not now live in the state.</a:t>
            </a:r>
          </a:p>
          <a:p>
            <a:r>
              <a:rPr lang="en-US" sz="1200" b="0" i="0" kern="1200" dirty="0">
                <a:solidFill>
                  <a:schemeClr val="tx1"/>
                </a:solidFill>
                <a:effectLst/>
                <a:latin typeface="+mn-lt"/>
                <a:ea typeface="+mn-ea"/>
                <a:cs typeface="+mn-cs"/>
              </a:rPr>
              <a:t>While the DREAM Act would not require states to provide in-state tuition to undocumented college students, it would repeal the IIRIRA stipulation that forces the states supporting undocumented students to support former state residents as well. This repeal would return authority for such a decision back to the states.</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In the time since IIRIRA became law, nearly 20 state legislatures have decided it is worth the Section 505 penalty to offer undocumented college students and all other high school graduates from that state living elsewhere in-state tuition rates at public colleges and universities through their own state version of the DREAM Act. In these cases, state laws take precedent over the federal government’s provisions.</a:t>
            </a:r>
          </a:p>
          <a:p>
            <a:endParaRPr lang="en-US" dirty="0"/>
          </a:p>
        </p:txBody>
      </p:sp>
      <p:sp>
        <p:nvSpPr>
          <p:cNvPr id="4" name="Slide Number Placeholder 3"/>
          <p:cNvSpPr>
            <a:spLocks noGrp="1"/>
          </p:cNvSpPr>
          <p:nvPr>
            <p:ph type="sldNum" sz="quarter" idx="10"/>
          </p:nvPr>
        </p:nvSpPr>
        <p:spPr/>
        <p:txBody>
          <a:bodyPr/>
          <a:lstStyle/>
          <a:p>
            <a:fld id="{38304687-E9C1-4EA5-B20B-8CFAD4CD3857}" type="slidenum">
              <a:rPr lang="en-US" smtClean="0"/>
              <a:pPr/>
              <a:t>6</a:t>
            </a:fld>
            <a:endParaRPr lang="en-US" dirty="0"/>
          </a:p>
        </p:txBody>
      </p:sp>
    </p:spTree>
    <p:extLst>
      <p:ext uri="{BB962C8B-B14F-4D97-AF65-F5344CB8AC3E}">
        <p14:creationId xmlns:p14="http://schemas.microsoft.com/office/powerpoint/2010/main" val="119066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a sampling </a:t>
            </a:r>
          </a:p>
        </p:txBody>
      </p:sp>
      <p:sp>
        <p:nvSpPr>
          <p:cNvPr id="4" name="Slide Number Placeholder 3"/>
          <p:cNvSpPr>
            <a:spLocks noGrp="1"/>
          </p:cNvSpPr>
          <p:nvPr>
            <p:ph type="sldNum" sz="quarter" idx="10"/>
          </p:nvPr>
        </p:nvSpPr>
        <p:spPr/>
        <p:txBody>
          <a:bodyPr/>
          <a:lstStyle/>
          <a:p>
            <a:fld id="{38304687-E9C1-4EA5-B20B-8CFAD4CD3857}" type="slidenum">
              <a:rPr lang="en-US" smtClean="0"/>
              <a:pPr/>
              <a:t>12</a:t>
            </a:fld>
            <a:endParaRPr lang="en-US" dirty="0"/>
          </a:p>
        </p:txBody>
      </p:sp>
    </p:spTree>
    <p:extLst>
      <p:ext uri="{BB962C8B-B14F-4D97-AF65-F5344CB8AC3E}">
        <p14:creationId xmlns:p14="http://schemas.microsoft.com/office/powerpoint/2010/main" val="3692890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a sampling </a:t>
            </a:r>
          </a:p>
        </p:txBody>
      </p:sp>
      <p:sp>
        <p:nvSpPr>
          <p:cNvPr id="4" name="Slide Number Placeholder 3"/>
          <p:cNvSpPr>
            <a:spLocks noGrp="1"/>
          </p:cNvSpPr>
          <p:nvPr>
            <p:ph type="sldNum" sz="quarter" idx="10"/>
          </p:nvPr>
        </p:nvSpPr>
        <p:spPr/>
        <p:txBody>
          <a:bodyPr/>
          <a:lstStyle/>
          <a:p>
            <a:fld id="{38304687-E9C1-4EA5-B20B-8CFAD4CD3857}" type="slidenum">
              <a:rPr lang="en-US" smtClean="0"/>
              <a:pPr/>
              <a:t>13</a:t>
            </a:fld>
            <a:endParaRPr lang="en-US" dirty="0"/>
          </a:p>
        </p:txBody>
      </p:sp>
    </p:spTree>
    <p:extLst>
      <p:ext uri="{BB962C8B-B14F-4D97-AF65-F5344CB8AC3E}">
        <p14:creationId xmlns:p14="http://schemas.microsoft.com/office/powerpoint/2010/main" val="2895018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32 law enforcement agencies</a:t>
            </a:r>
            <a:r>
              <a:rPr lang="en-US" baseline="0" dirty="0"/>
              <a:t> in 16 states which have 287g agreements: https://www.ice.gov/factsheets/287g</a:t>
            </a:r>
            <a:endParaRPr lang="en-US" dirty="0"/>
          </a:p>
        </p:txBody>
      </p:sp>
      <p:sp>
        <p:nvSpPr>
          <p:cNvPr id="4" name="Slide Number Placeholder 3"/>
          <p:cNvSpPr>
            <a:spLocks noGrp="1"/>
          </p:cNvSpPr>
          <p:nvPr>
            <p:ph type="sldNum" sz="quarter" idx="10"/>
          </p:nvPr>
        </p:nvSpPr>
        <p:spPr/>
        <p:txBody>
          <a:bodyPr/>
          <a:lstStyle/>
          <a:p>
            <a:fld id="{38304687-E9C1-4EA5-B20B-8CFAD4CD3857}" type="slidenum">
              <a:rPr lang="en-US" smtClean="0"/>
              <a:pPr/>
              <a:t>17</a:t>
            </a:fld>
            <a:endParaRPr lang="en-US" dirty="0"/>
          </a:p>
        </p:txBody>
      </p:sp>
    </p:spTree>
    <p:extLst>
      <p:ext uri="{BB962C8B-B14F-4D97-AF65-F5344CB8AC3E}">
        <p14:creationId xmlns:p14="http://schemas.microsoft.com/office/powerpoint/2010/main" val="3074806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32 law enforcement agencies</a:t>
            </a:r>
            <a:r>
              <a:rPr lang="en-US" baseline="0" dirty="0"/>
              <a:t> in 16 states which have 287g agreements: https://www.ice.gov/factsheets/287g</a:t>
            </a:r>
            <a:endParaRPr lang="en-US" dirty="0"/>
          </a:p>
        </p:txBody>
      </p:sp>
      <p:sp>
        <p:nvSpPr>
          <p:cNvPr id="4" name="Slide Number Placeholder 3"/>
          <p:cNvSpPr>
            <a:spLocks noGrp="1"/>
          </p:cNvSpPr>
          <p:nvPr>
            <p:ph type="sldNum" sz="quarter" idx="10"/>
          </p:nvPr>
        </p:nvSpPr>
        <p:spPr/>
        <p:txBody>
          <a:bodyPr/>
          <a:lstStyle/>
          <a:p>
            <a:fld id="{38304687-E9C1-4EA5-B20B-8CFAD4CD3857}" type="slidenum">
              <a:rPr lang="en-US" smtClean="0"/>
              <a:pPr/>
              <a:t>18</a:t>
            </a:fld>
            <a:endParaRPr lang="en-US" dirty="0"/>
          </a:p>
        </p:txBody>
      </p:sp>
    </p:spTree>
    <p:extLst>
      <p:ext uri="{BB962C8B-B14F-4D97-AF65-F5344CB8AC3E}">
        <p14:creationId xmlns:p14="http://schemas.microsoft.com/office/powerpoint/2010/main" val="3074806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F64DB1-FB28-4167-BFE0-2CC5C975024D}" type="datetime1">
              <a:rPr lang="en-US" smtClean="0"/>
              <a:t>11/12/17</a:t>
            </a:fld>
            <a:endParaRPr lang="en-US" dirty="0"/>
          </a:p>
        </p:txBody>
      </p:sp>
      <p:sp>
        <p:nvSpPr>
          <p:cNvPr id="5" name="Footer Placeholder 4"/>
          <p:cNvSpPr>
            <a:spLocks noGrp="1"/>
          </p:cNvSpPr>
          <p:nvPr>
            <p:ph type="ftr" sz="quarter" idx="11"/>
          </p:nvPr>
        </p:nvSpPr>
        <p:spPr>
          <a:xfrm>
            <a:off x="2396319" y="329308"/>
            <a:ext cx="3086292" cy="309201"/>
          </a:xfrm>
        </p:spPr>
        <p:txBody>
          <a:bodyPr/>
          <a:lstStyle/>
          <a:p>
            <a:endParaRPr lang="en-US" dirty="0"/>
          </a:p>
        </p:txBody>
      </p:sp>
      <p:sp>
        <p:nvSpPr>
          <p:cNvPr id="6" name="Slide Number Placeholder 5"/>
          <p:cNvSpPr>
            <a:spLocks noGrp="1"/>
          </p:cNvSpPr>
          <p:nvPr>
            <p:ph type="sldNum" sz="quarter" idx="12"/>
          </p:nvPr>
        </p:nvSpPr>
        <p:spPr>
          <a:xfrm>
            <a:off x="1434703" y="798973"/>
            <a:ext cx="802005" cy="503578"/>
          </a:xfrm>
        </p:spPr>
        <p:txBody>
          <a:bodyPr/>
          <a:lstStyle/>
          <a:p>
            <a:fld id="{4FAB73BC-B049-4115-A692-8D63A059BFB8}" type="slidenum">
              <a:rPr lang="en-US" smtClean="0"/>
              <a:pPr/>
              <a:t>‹#›</a:t>
            </a:fld>
            <a:endParaRPr lang="en-US" dirty="0"/>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8" name="Picture 2">
            <a:extLst>
              <a:ext uri="{FF2B5EF4-FFF2-40B4-BE49-F238E27FC236}">
                <a16:creationId xmlns:a16="http://schemas.microsoft.com/office/drawing/2014/main" xmlns="" id="{DD2818D1-D321-485C-BE42-E2F817A8661B}"/>
              </a:ext>
            </a:extLst>
          </p:cNvPr>
          <p:cNvPicPr>
            <a:picLocks noChangeAspect="1" noChangeArrowheads="1"/>
          </p:cNvPicPr>
          <p:nvPr userDrawn="1"/>
        </p:nvPicPr>
        <p:blipFill>
          <a:blip r:embed="rId2">
            <a:lum bright="40000" contrast="-66000"/>
            <a:extLst>
              <a:ext uri="{28A0092B-C50C-407E-A947-70E740481C1C}">
                <a14:useLocalDpi xmlns:a14="http://schemas.microsoft.com/office/drawing/2010/main" val="0"/>
              </a:ext>
            </a:extLst>
          </a:blip>
          <a:srcRect/>
          <a:stretch>
            <a:fillRect/>
          </a:stretch>
        </p:blipFill>
        <p:spPr bwMode="auto">
          <a:xfrm>
            <a:off x="5000625" y="1040607"/>
            <a:ext cx="3381375" cy="474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655582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afterEffect">
                                  <p:stCondLst>
                                    <p:cond delay="0"/>
                                  </p:stCondLst>
                                  <p:childTnLst>
                                    <p:set>
                                      <p:cBhvr rctx="PPT">
                                        <p:cTn id="6" dur="indefinite"/>
                                        <p:tgtEl>
                                          <p:spTgt spid="8"/>
                                        </p:tgtEl>
                                        <p:attrNameLst>
                                          <p:attrName>style.opacity</p:attrName>
                                        </p:attrNameLst>
                                      </p:cBhvr>
                                      <p:to>
                                        <p:strVal val="0.5"/>
                                      </p:to>
                                    </p:set>
                                    <p:animEffect filter="image" prLst="opacity: 0.5">
                                      <p:cBhvr rctx="IE">
                                        <p:cTn id="7" dur="indefinite"/>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AE702A-0D72-492E-9988-09E08315639D}" type="datetime1">
              <a:rPr lang="en-US" smtClean="0"/>
              <a:t>11/12/17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4E2B5C-C0CD-A54D-88A2-7BEF2867A895}" type="slidenum">
              <a:rPr lang="en-US" smtClean="0"/>
              <a:pPr/>
              <a:t>‹#›</a:t>
            </a:fld>
            <a:endParaRPr lang="en-US" dirty="0"/>
          </a:p>
        </p:txBody>
      </p:sp>
    </p:spTree>
    <p:extLst>
      <p:ext uri="{BB962C8B-B14F-4D97-AF65-F5344CB8AC3E}">
        <p14:creationId xmlns:p14="http://schemas.microsoft.com/office/powerpoint/2010/main" val="2944823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6A932F-D07C-4E19-BF04-525BF7584A44}" type="datetime1">
              <a:rPr lang="en-US" smtClean="0"/>
              <a:t>11/12/17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4E2B5C-C0CD-A54D-88A2-7BEF2867A895}" type="slidenum">
              <a:rPr lang="en-US" smtClean="0"/>
              <a:pPr/>
              <a:t>‹#›</a:t>
            </a:fld>
            <a:endParaRPr lang="en-US" dirty="0"/>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59581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D909926-B26C-4926-A5BE-E44C00D33A13}" type="datetime1">
              <a:rPr lang="en-US" smtClean="0"/>
              <a:t>11/12/17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3249823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68029"/>
            <a:ext cx="8229600" cy="773834"/>
          </a:xfrm>
        </p:spPr>
        <p:txBody>
          <a:bodyPr>
            <a:noAutofit/>
          </a:bodyPr>
          <a:lstStyle>
            <a:lvl1pPr algn="l">
              <a:defRPr sz="2800" b="0" i="0">
                <a:solidFill>
                  <a:schemeClr val="accent2"/>
                </a:solidFill>
                <a:latin typeface="+mj-lt"/>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457200" y="2395850"/>
            <a:ext cx="8229600" cy="3960500"/>
          </a:xfrm>
        </p:spPr>
        <p:txBody>
          <a:bodyPr/>
          <a:lstStyle>
            <a:lvl1pPr>
              <a:defRPr sz="2400" b="0" i="0">
                <a:latin typeface="+mn-lt"/>
                <a:cs typeface="Arial" panose="020B0604020202020204" pitchFamily="34" charset="0"/>
              </a:defRPr>
            </a:lvl1pPr>
            <a:lvl2pPr marL="742950" indent="-285750">
              <a:buFont typeface="Wingdings" panose="05000000000000000000" pitchFamily="2" charset="2"/>
              <a:buChar char="§"/>
              <a:defRPr b="0" i="0">
                <a:latin typeface="+mn-lt"/>
                <a:cs typeface="Arial" panose="020B0604020202020204" pitchFamily="34" charset="0"/>
              </a:defRPr>
            </a:lvl2pPr>
            <a:lvl3pPr marL="1143000" indent="-228600">
              <a:buFont typeface="Courier New" panose="02070309020205020404" pitchFamily="49" charset="0"/>
              <a:buChar char="o"/>
              <a:defRPr sz="2000" b="0" i="0">
                <a:latin typeface="+mn-lt"/>
                <a:cs typeface="Arial" panose="020B0604020202020204" pitchFamily="34" charset="0"/>
              </a:defRPr>
            </a:lvl3pPr>
            <a:lvl4pPr>
              <a:defRPr sz="1800" b="0" i="0">
                <a:latin typeface="+mn-lt"/>
                <a:cs typeface="Arial" panose="020B0604020202020204" pitchFamily="34" charset="0"/>
              </a:defRPr>
            </a:lvl4pPr>
            <a:lvl5pPr>
              <a:defRPr sz="1800" b="0" i="0">
                <a:latin typeface="+mn-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D64CA0D-25C8-4271-BC52-92B9381D3B71}" type="datetime1">
              <a:rPr lang="en-US" smtClean="0"/>
              <a:t>11/12/17</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24E2B5C-C0CD-A54D-88A2-7BEF2867A895}" type="slidenum">
              <a:rPr lang="en-US" smtClean="0"/>
              <a:pPr/>
              <a:t>‹#›</a:t>
            </a:fld>
            <a:endParaRPr lang="en-US" dirty="0"/>
          </a:p>
        </p:txBody>
      </p:sp>
      <p:sp>
        <p:nvSpPr>
          <p:cNvPr id="13" name="Content Placeholder 12"/>
          <p:cNvSpPr>
            <a:spLocks noGrp="1"/>
          </p:cNvSpPr>
          <p:nvPr>
            <p:ph sz="quarter" idx="15"/>
          </p:nvPr>
        </p:nvSpPr>
        <p:spPr>
          <a:xfrm>
            <a:off x="457200" y="1841863"/>
            <a:ext cx="8229600" cy="554299"/>
          </a:xfrm>
        </p:spPr>
        <p:txBody>
          <a:bodyPr>
            <a:noAutofit/>
          </a:bodyPr>
          <a:lstStyle>
            <a:lvl1pPr marL="0" indent="0" algn="l">
              <a:buNone/>
              <a:defRPr sz="2400" b="0" i="0">
                <a:solidFill>
                  <a:srgbClr val="C00000"/>
                </a:solidFill>
                <a:latin typeface="+mn-lt"/>
                <a:cs typeface="Arial" panose="020B0604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6773237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Rectangle 7"/>
          <p:cNvSpPr/>
          <p:nvPr userDrawn="1"/>
        </p:nvSpPr>
        <p:spPr>
          <a:xfrm>
            <a:off x="0" y="1"/>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7" name="Picture 6" descr="BottomCurve.png"/>
          <p:cNvPicPr>
            <a:picLocks noChangeAspect="1"/>
          </p:cNvPicPr>
          <p:nvPr userDrawn="1"/>
        </p:nvPicPr>
        <p:blipFill>
          <a:blip r:embed="rId2"/>
          <a:stretch>
            <a:fillRect/>
          </a:stretch>
        </p:blipFill>
        <p:spPr>
          <a:xfrm>
            <a:off x="0" y="4126992"/>
            <a:ext cx="9144000" cy="2731008"/>
          </a:xfrm>
          <a:prstGeom prst="rect">
            <a:avLst/>
          </a:prstGeom>
        </p:spPr>
      </p:pic>
      <p:sp>
        <p:nvSpPr>
          <p:cNvPr id="9" name="Title Placeholder 1"/>
          <p:cNvSpPr>
            <a:spLocks noGrp="1"/>
          </p:cNvSpPr>
          <p:nvPr>
            <p:ph type="title"/>
          </p:nvPr>
        </p:nvSpPr>
        <p:spPr>
          <a:xfrm>
            <a:off x="457200" y="606180"/>
            <a:ext cx="8229600" cy="3300306"/>
          </a:xfrm>
          <a:prstGeom prst="rect">
            <a:avLst/>
          </a:prstGeom>
        </p:spPr>
        <p:txBody>
          <a:bodyPr vert="horz" lIns="91440" tIns="45720" rIns="91440" bIns="45720" rtlCol="0" anchor="ctr">
            <a:normAutofit/>
          </a:bodyPr>
          <a:lstStyle>
            <a:lvl1pPr>
              <a:defRPr sz="4000">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7448593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2194560"/>
            <a:ext cx="3657600" cy="3977640"/>
          </a:xfrm>
        </p:spPr>
        <p:txBody>
          <a:bodyPr/>
          <a:lstStyle>
            <a:lvl1pPr>
              <a:defRPr sz="2000">
                <a:latin typeface="MS Reference Sans Serif" panose="020B0604030504040204" pitchFamily="34" charset="0"/>
              </a:defRPr>
            </a:lvl1pPr>
            <a:lvl2pPr>
              <a:defRPr sz="1800">
                <a:latin typeface="MS Reference Sans Serif" panose="020B0604030504040204" pitchFamily="34" charset="0"/>
              </a:defRPr>
            </a:lvl2pPr>
            <a:lvl3pPr>
              <a:defRPr sz="1600">
                <a:latin typeface="MS Reference Sans Serif" panose="020B0604030504040204" pitchFamily="34" charset="0"/>
              </a:defRPr>
            </a:lvl3pPr>
            <a:lvl4pPr>
              <a:defRPr sz="1600">
                <a:latin typeface="MS Reference Sans Serif" panose="020B0604030504040204" pitchFamily="34" charset="0"/>
              </a:defRPr>
            </a:lvl4pPr>
            <a:lvl5pPr>
              <a:defRPr sz="1600">
                <a:latin typeface="MS Reference Sans Serif" panose="020B0604030504040204" pitchFamily="34"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atin typeface="MS Reference Sans Serif" panose="020B0604030504040204" pitchFamily="34" charset="0"/>
              </a:defRPr>
            </a:lvl1pPr>
            <a:lvl2pPr>
              <a:defRPr sz="1800">
                <a:latin typeface="MS Reference Sans Serif" panose="020B0604030504040204" pitchFamily="34" charset="0"/>
              </a:defRPr>
            </a:lvl2pPr>
            <a:lvl3pPr>
              <a:defRPr sz="1600">
                <a:latin typeface="MS Reference Sans Serif" panose="020B0604030504040204" pitchFamily="34" charset="0"/>
              </a:defRPr>
            </a:lvl3pPr>
            <a:lvl4pPr>
              <a:defRPr sz="1600">
                <a:latin typeface="MS Reference Sans Serif" panose="020B0604030504040204" pitchFamily="34" charset="0"/>
              </a:defRPr>
            </a:lvl4pPr>
            <a:lvl5pPr>
              <a:defRPr sz="1600">
                <a:latin typeface="MS Reference Sans Serif" panose="020B0604030504040204" pitchFamily="34"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0A8CD43-6D1E-435B-BD41-25B153ED4E6F}" type="datetime1">
              <a:rPr lang="en-US" smtClean="0"/>
              <a:t>11/12/17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4E2B5C-C0CD-A54D-88A2-7BEF2867A895}" type="slidenum">
              <a:rPr lang="en-US" smtClean="0"/>
              <a:pPr/>
              <a:t>‹#›</a:t>
            </a:fld>
            <a:endParaRPr lang="en-US" dirty="0"/>
          </a:p>
        </p:txBody>
      </p:sp>
      <p:sp>
        <p:nvSpPr>
          <p:cNvPr id="9" name="Title 1"/>
          <p:cNvSpPr>
            <a:spLocks noGrp="1"/>
          </p:cNvSpPr>
          <p:nvPr>
            <p:ph type="title"/>
          </p:nvPr>
        </p:nvSpPr>
        <p:spPr>
          <a:xfrm>
            <a:off x="457200" y="1068029"/>
            <a:ext cx="8229600" cy="773834"/>
          </a:xfrm>
        </p:spPr>
        <p:txBody>
          <a:bodyPr>
            <a:normAutofit/>
          </a:bodyPr>
          <a:lstStyle>
            <a:lvl1pPr algn="l">
              <a:defRPr sz="3200">
                <a:solidFill>
                  <a:schemeClr val="accent2"/>
                </a:solidFill>
              </a:defRPr>
            </a:lvl1pPr>
          </a:lstStyle>
          <a:p>
            <a:r>
              <a:rPr lang="en-US" dirty="0"/>
              <a:t>Click to edit Master title style</a:t>
            </a:r>
          </a:p>
        </p:txBody>
      </p:sp>
    </p:spTree>
    <p:extLst>
      <p:ext uri="{BB962C8B-B14F-4D97-AF65-F5344CB8AC3E}">
        <p14:creationId xmlns:p14="http://schemas.microsoft.com/office/powerpoint/2010/main" val="3332927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CE467B-2433-4E85-8348-DE0C7703DF10}" type="datetime1">
              <a:rPr lang="en-US" smtClean="0"/>
              <a:t>11/12/17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07304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225E0B-B74A-4ED8-801A-0C0D0168F00C}" type="datetime1">
              <a:rPr lang="en-US" smtClean="0"/>
              <a:t>11/12/17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4E2B5C-C0CD-A54D-88A2-7BEF2867A895}" type="slidenum">
              <a:rPr lang="en-US" smtClean="0"/>
              <a:pPr/>
              <a:t>‹#›</a:t>
            </a:fld>
            <a:endParaRPr lang="en-US" dirty="0"/>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17241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0A8CD43-6D1E-435B-BD41-25B153ED4E6F}" type="datetime1">
              <a:rPr lang="en-US" smtClean="0"/>
              <a:t>11/12/17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4E2B5C-C0CD-A54D-88A2-7BEF2867A895}" type="slidenum">
              <a:rPr lang="en-US" smtClean="0"/>
              <a:pPr/>
              <a:t>‹#›</a:t>
            </a:fld>
            <a:endParaRPr lang="en-US" dirty="0"/>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15802194"/>
      </p:ext>
    </p:extLst>
  </p:cSld>
  <p:clrMapOvr>
    <a:masterClrMapping/>
  </p:clrMapOvr>
  <p:extLst>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ACA41B-671B-480C-B949-AD2A3584D43C}" type="datetime1">
              <a:rPr lang="en-US" smtClean="0"/>
              <a:t>11/12/17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24E2B5C-C0CD-A54D-88A2-7BEF2867A895}" type="slidenum">
              <a:rPr lang="en-US" smtClean="0"/>
              <a:pPr/>
              <a:t>‹#›</a:t>
            </a:fld>
            <a:endParaRPr lang="en-US" dirty="0"/>
          </a:p>
        </p:txBody>
      </p:sp>
    </p:spTree>
    <p:extLst>
      <p:ext uri="{BB962C8B-B14F-4D97-AF65-F5344CB8AC3E}">
        <p14:creationId xmlns:p14="http://schemas.microsoft.com/office/powerpoint/2010/main" val="3680409435"/>
      </p:ext>
    </p:extLst>
  </p:cSld>
  <p:clrMapOvr>
    <a:masterClrMapping/>
  </p:clrMapOvr>
  <p:extLst>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CEA315F-A694-4F11-8D7F-8B79096A4CEB}" type="datetime1">
              <a:rPr lang="en-US" smtClean="0"/>
              <a:t>11/12/17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24E2B5C-C0CD-A54D-88A2-7BEF2867A895}" type="slidenum">
              <a:rPr lang="en-US" smtClean="0"/>
              <a:pPr/>
              <a:t>‹#›</a:t>
            </a:fld>
            <a:endParaRPr lang="en-US" dirty="0"/>
          </a:p>
        </p:txBody>
      </p:sp>
    </p:spTree>
    <p:extLst>
      <p:ext uri="{BB962C8B-B14F-4D97-AF65-F5344CB8AC3E}">
        <p14:creationId xmlns:p14="http://schemas.microsoft.com/office/powerpoint/2010/main" val="1105500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CA8C72-AFE4-4ED3-94F1-B0FED9992601}" type="datetime1">
              <a:rPr lang="en-US" smtClean="0"/>
              <a:t>11/12/17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24E2B5C-C0CD-A54D-88A2-7BEF2867A895}" type="slidenum">
              <a:rPr lang="en-US" smtClean="0"/>
              <a:pPr/>
              <a:t>‹#›</a:t>
            </a:fld>
            <a:endParaRPr lang="en-US" dirty="0"/>
          </a:p>
        </p:txBody>
      </p:sp>
    </p:spTree>
    <p:extLst>
      <p:ext uri="{BB962C8B-B14F-4D97-AF65-F5344CB8AC3E}">
        <p14:creationId xmlns:p14="http://schemas.microsoft.com/office/powerpoint/2010/main" val="3765966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FF200FD-B6EB-41A5-B8AA-E325963ECDB5}" type="datetime1">
              <a:rPr lang="en-US" smtClean="0"/>
              <a:t>11/12/17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4E2B5C-C0CD-A54D-88A2-7BEF2867A895}" type="slidenum">
              <a:rPr lang="en-US" smtClean="0"/>
              <a:pPr/>
              <a:t>‹#›</a:t>
            </a:fld>
            <a:endParaRPr lang="en-US" dirty="0"/>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19074301"/>
      </p:ext>
    </p:extLst>
  </p:cSld>
  <p:clrMapOvr>
    <a:masterClrMapping/>
  </p:clrMapOvr>
  <p:extLst>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C8DE7207-0C66-4FCE-B35E-AB8BBBFFAAB8}" type="datetime1">
              <a:rPr lang="en-US" smtClean="0"/>
              <a:t>11/12/17</a:t>
            </a:fld>
            <a:endParaRPr lang="en-US" dirty="0"/>
          </a:p>
        </p:txBody>
      </p:sp>
      <p:sp>
        <p:nvSpPr>
          <p:cNvPr id="6" name="Footer Placeholder 5"/>
          <p:cNvSpPr>
            <a:spLocks noGrp="1"/>
          </p:cNvSpPr>
          <p:nvPr>
            <p:ph type="ftr" sz="quarter" idx="11"/>
          </p:nvPr>
        </p:nvSpPr>
        <p:spPr>
          <a:xfrm>
            <a:off x="1437530" y="318641"/>
            <a:ext cx="3251553" cy="320931"/>
          </a:xfrm>
        </p:spPr>
        <p:txBody>
          <a:bodyPr/>
          <a:lstStyle/>
          <a:p>
            <a:endParaRPr lang="en-US" dirty="0"/>
          </a:p>
        </p:txBody>
      </p:sp>
      <p:sp>
        <p:nvSpPr>
          <p:cNvPr id="7" name="Slide Number Placeholder 6"/>
          <p:cNvSpPr>
            <a:spLocks noGrp="1"/>
          </p:cNvSpPr>
          <p:nvPr>
            <p:ph type="sldNum" sz="quarter" idx="12"/>
          </p:nvPr>
        </p:nvSpPr>
        <p:spPr/>
        <p:txBody>
          <a:bodyPr/>
          <a:lstStyle/>
          <a:p>
            <a:fld id="{724E2B5C-C0CD-A54D-88A2-7BEF2867A895}" type="slidenum">
              <a:rPr lang="en-US" smtClean="0"/>
              <a:pPr/>
              <a:t>‹#›</a:t>
            </a:fld>
            <a:endParaRPr lang="en-US" dirty="0"/>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1084528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7">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D909926-B26C-4926-A5BE-E44C00D33A13}" type="datetime1">
              <a:rPr lang="en-US" smtClean="0"/>
              <a:t>11/12/17</a:t>
            </a:fld>
            <a:endParaRPr lang="en-US" dirty="0"/>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4FAB73BC-B049-4115-A692-8D63A059BFB8}" type="slidenum">
              <a:rPr lang="en-US" smtClean="0"/>
              <a:pPr/>
              <a:t>‹#›</a:t>
            </a:fld>
            <a:endParaRPr lang="en-US" dirty="0"/>
          </a:p>
        </p:txBody>
      </p:sp>
      <p:sp>
        <p:nvSpPr>
          <p:cNvPr id="11" name="TextBox 10">
            <a:extLst>
              <a:ext uri="{FF2B5EF4-FFF2-40B4-BE49-F238E27FC236}">
                <a16:creationId xmlns:a16="http://schemas.microsoft.com/office/drawing/2014/main" xmlns="" id="{E0BA2917-F01B-472A-A9B2-B0D307BAFD9D}"/>
              </a:ext>
            </a:extLst>
          </p:cNvPr>
          <p:cNvSpPr txBox="1"/>
          <p:nvPr userDrawn="1"/>
        </p:nvSpPr>
        <p:spPr>
          <a:xfrm>
            <a:off x="8176208" y="6329171"/>
            <a:ext cx="711202" cy="261610"/>
          </a:xfrm>
          <a:prstGeom prst="rect">
            <a:avLst/>
          </a:prstGeom>
          <a:noFill/>
        </p:spPr>
        <p:txBody>
          <a:bodyPr wrap="square" rtlCol="0">
            <a:spAutoFit/>
          </a:bodyPr>
          <a:lstStyle/>
          <a:p>
            <a:pPr algn="r"/>
            <a:fld id="{C9B063BE-A10A-0B4B-AC9F-CA971A5258F3}" type="slidenum">
              <a:rPr lang="en-US" sz="1050" b="0" smtClean="0">
                <a:solidFill>
                  <a:schemeClr val="bg1"/>
                </a:solidFill>
                <a:latin typeface="Arial"/>
                <a:cs typeface="Arial"/>
              </a:rPr>
              <a:t>‹#›</a:t>
            </a:fld>
            <a:endParaRPr lang="en-US" sz="1050" b="0" dirty="0">
              <a:solidFill>
                <a:schemeClr val="bg1"/>
              </a:solidFill>
              <a:latin typeface="Arial"/>
              <a:cs typeface="Arial"/>
            </a:endParaRPr>
          </a:p>
        </p:txBody>
      </p:sp>
    </p:spTree>
    <p:extLst>
      <p:ext uri="{BB962C8B-B14F-4D97-AF65-F5344CB8AC3E}">
        <p14:creationId xmlns:p14="http://schemas.microsoft.com/office/powerpoint/2010/main" val="100819483"/>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 id="2147483917" r:id="rId12"/>
    <p:sldLayoutId id="2147483918" r:id="rId13"/>
    <p:sldLayoutId id="2147483791" r:id="rId14"/>
    <p:sldLayoutId id="2147483681" r:id="rId15"/>
  </p:sldLayoutIdLst>
  <p:hf sldNum="0" hdr="0" ftr="0" dt="0"/>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6.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hyperlink" Target="https://www.nafsa.org/findresources/Default.aspx?id=32632"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7.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jpg"/><Relationship Id="rId3"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hyimmigration.com/" TargetMode="External"/><Relationship Id="rId4" Type="http://schemas.openxmlformats.org/officeDocument/2006/relationships/image" Target="../media/image9.png"/><Relationship Id="rId1" Type="http://schemas.openxmlformats.org/officeDocument/2006/relationships/slideLayout" Target="../slideLayouts/slideLayout6.xml"/><Relationship Id="rId2" Type="http://schemas.openxmlformats.org/officeDocument/2006/relationships/hyperlink" Target="mailto:byoung@hyimmigration.com"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0.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8285" y="288855"/>
            <a:ext cx="7593330" cy="3035808"/>
          </a:xfrm>
        </p:spPr>
        <p:txBody>
          <a:bodyPr/>
          <a:lstStyle/>
          <a:p>
            <a:r>
              <a:rPr lang="en-US" sz="4000" dirty="0"/>
              <a:t>Breaking Immigration Law Developments Under the New Administration</a:t>
            </a:r>
            <a:endParaRPr lang="en-PH" sz="4000" dirty="0"/>
          </a:p>
        </p:txBody>
      </p:sp>
      <p:sp>
        <p:nvSpPr>
          <p:cNvPr id="12" name="Text Placeholder 3"/>
          <p:cNvSpPr>
            <a:spLocks noGrp="1"/>
          </p:cNvSpPr>
          <p:nvPr>
            <p:ph type="subTitle" idx="1"/>
          </p:nvPr>
        </p:nvSpPr>
        <p:spPr>
          <a:xfrm>
            <a:off x="538285" y="3425373"/>
            <a:ext cx="5918454" cy="1134941"/>
          </a:xfrm>
        </p:spPr>
        <p:txBody>
          <a:bodyPr>
            <a:noAutofit/>
          </a:bodyPr>
          <a:lstStyle/>
          <a:p>
            <a:pPr>
              <a:lnSpc>
                <a:spcPct val="100000"/>
              </a:lnSpc>
              <a:spcBef>
                <a:spcPts val="600"/>
              </a:spcBef>
            </a:pPr>
            <a:endParaRPr lang="en-PH" sz="1400" dirty="0">
              <a:solidFill>
                <a:schemeClr val="accent2"/>
              </a:solidFill>
              <a:cs typeface="Arial" panose="020B0604020202020204" pitchFamily="34" charset="0"/>
            </a:endParaRPr>
          </a:p>
          <a:p>
            <a:pPr>
              <a:lnSpc>
                <a:spcPct val="100000"/>
              </a:lnSpc>
              <a:spcBef>
                <a:spcPts val="600"/>
              </a:spcBef>
            </a:pPr>
            <a:r>
              <a:rPr lang="en-PH" sz="1400" dirty="0">
                <a:solidFill>
                  <a:schemeClr val="accent2"/>
                </a:solidFill>
                <a:cs typeface="Arial" panose="020B0604020202020204" pitchFamily="34" charset="0"/>
              </a:rPr>
              <a:t>Presented by:</a:t>
            </a:r>
          </a:p>
          <a:p>
            <a:pPr>
              <a:lnSpc>
                <a:spcPct val="100000"/>
              </a:lnSpc>
              <a:spcBef>
                <a:spcPts val="600"/>
              </a:spcBef>
            </a:pPr>
            <a:r>
              <a:rPr lang="en-PH" sz="1400" dirty="0">
                <a:cs typeface="Arial" panose="020B0604020202020204" pitchFamily="34" charset="0"/>
              </a:rPr>
              <a:t>Becki L. Young, Esq., Hammond Young Immigration Law LLC</a:t>
            </a:r>
          </a:p>
          <a:p>
            <a:pPr>
              <a:lnSpc>
                <a:spcPct val="100000"/>
              </a:lnSpc>
              <a:spcBef>
                <a:spcPts val="600"/>
              </a:spcBef>
            </a:pPr>
            <a:r>
              <a:rPr lang="en-PH" sz="1400" dirty="0">
                <a:cs typeface="Arial" panose="020B0604020202020204" pitchFamily="34" charset="0"/>
              </a:rPr>
              <a:t>Sandra Grossman, Esq., Grossman Law, LLC</a:t>
            </a:r>
          </a:p>
          <a:p>
            <a:pPr>
              <a:lnSpc>
                <a:spcPct val="100000"/>
              </a:lnSpc>
              <a:spcBef>
                <a:spcPts val="600"/>
              </a:spcBef>
            </a:pPr>
            <a:endParaRPr lang="en-PH" sz="1400" dirty="0">
              <a:solidFill>
                <a:srgbClr val="162259"/>
              </a:solidFill>
              <a:cs typeface="Arial" panose="020B0604020202020204" pitchFamily="34" charset="0"/>
            </a:endParaRPr>
          </a:p>
          <a:p>
            <a:pPr>
              <a:lnSpc>
                <a:spcPct val="100000"/>
              </a:lnSpc>
              <a:spcBef>
                <a:spcPts val="600"/>
              </a:spcBef>
            </a:pPr>
            <a:r>
              <a:rPr lang="en-US" sz="1400" b="1" dirty="0"/>
              <a:t>NAFSA Region VIII Annual Meeting</a:t>
            </a:r>
          </a:p>
          <a:p>
            <a:pPr>
              <a:lnSpc>
                <a:spcPct val="100000"/>
              </a:lnSpc>
              <a:spcBef>
                <a:spcPts val="600"/>
              </a:spcBef>
            </a:pPr>
            <a:r>
              <a:rPr lang="en-PH" sz="1400" b="1" dirty="0"/>
              <a:t>November 15, 2017</a:t>
            </a:r>
          </a:p>
          <a:p>
            <a:pPr algn="ctr">
              <a:lnSpc>
                <a:spcPct val="100000"/>
              </a:lnSpc>
              <a:spcBef>
                <a:spcPts val="600"/>
              </a:spcBef>
            </a:pPr>
            <a:endParaRPr lang="en-PH" sz="1400" dirty="0">
              <a:solidFill>
                <a:srgbClr val="C00000"/>
              </a:solidFill>
              <a:cs typeface="Arial" panose="020B0604020202020204" pitchFamily="34" charset="0"/>
            </a:endParaRPr>
          </a:p>
        </p:txBody>
      </p:sp>
      <p:sp>
        <p:nvSpPr>
          <p:cNvPr id="4" name="Rectangle 3">
            <a:extLst>
              <a:ext uri="{FF2B5EF4-FFF2-40B4-BE49-F238E27FC236}">
                <a16:creationId xmlns:a16="http://schemas.microsoft.com/office/drawing/2014/main" xmlns="" id="{326D4C2E-C60D-4AB5-821D-83129B9AFC0B}"/>
              </a:ext>
            </a:extLst>
          </p:cNvPr>
          <p:cNvSpPr/>
          <p:nvPr/>
        </p:nvSpPr>
        <p:spPr>
          <a:xfrm>
            <a:off x="0" y="0"/>
            <a:ext cx="9143999" cy="1059180"/>
          </a:xfrm>
          <a:prstGeom prst="rect">
            <a:avLst/>
          </a:prstGeom>
          <a:solidFill>
            <a:srgbClr val="009ABE"/>
          </a:solidFill>
          <a:ln>
            <a:solidFill>
              <a:srgbClr val="009A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xmlns="" id="{3AEB44BF-2D6D-4DE0-8934-CEBB8F8C9F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233" y="0"/>
            <a:ext cx="7262949" cy="1059180"/>
          </a:xfrm>
          <a:prstGeom prst="rect">
            <a:avLst/>
          </a:prstGeom>
          <a:effectLst>
            <a:reflection endPos="0" dir="5400000" sy="-100000" algn="bl" rotWithShape="0"/>
          </a:effectLst>
        </p:spPr>
      </p:pic>
    </p:spTree>
    <p:extLst>
      <p:ext uri="{BB962C8B-B14F-4D97-AF65-F5344CB8AC3E}">
        <p14:creationId xmlns:p14="http://schemas.microsoft.com/office/powerpoint/2010/main" val="1626499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a:t>Presidential PROCLAMATION: </a:t>
            </a:r>
          </a:p>
        </p:txBody>
      </p:sp>
      <p:sp>
        <p:nvSpPr>
          <p:cNvPr id="7" name="Content Placeholder 6"/>
          <p:cNvSpPr>
            <a:spLocks noGrp="1"/>
          </p:cNvSpPr>
          <p:nvPr>
            <p:ph idx="1"/>
          </p:nvPr>
        </p:nvSpPr>
        <p:spPr>
          <a:xfrm>
            <a:off x="353506" y="1754827"/>
            <a:ext cx="8229600" cy="3960500"/>
          </a:xfrm>
        </p:spPr>
        <p:txBody>
          <a:bodyPr/>
          <a:lstStyle/>
          <a:p>
            <a:r>
              <a:rPr lang="en-US" dirty="0"/>
              <a:t>Enhancing Vetting Capabilities and Processes for Detecting Attempted Entry Into the United States by Terrorists or Other Public-Safety Threats (09/24/17):</a:t>
            </a:r>
          </a:p>
          <a:p>
            <a:endParaRPr lang="en-PH" dirty="0"/>
          </a:p>
        </p:txBody>
      </p:sp>
      <p:sp>
        <p:nvSpPr>
          <p:cNvPr id="6" name="Rectangle 2"/>
          <p:cNvSpPr>
            <a:spLocks noChangeArrowheads="1"/>
          </p:cNvSpPr>
          <p:nvPr/>
        </p:nvSpPr>
        <p:spPr bwMode="auto">
          <a:xfrm>
            <a:off x="209550" y="2957118"/>
            <a:ext cx="8258175" cy="3612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742950" marR="0" lvl="1" indent="-285750" defTabSz="914400" fontAlgn="base">
              <a:lnSpc>
                <a:spcPct val="90000"/>
              </a:lnSpc>
              <a:spcBef>
                <a:spcPts val="500"/>
              </a:spcBef>
              <a:spcAft>
                <a:spcPct val="0"/>
              </a:spcAft>
              <a:buClrTx/>
              <a:buSzTx/>
              <a:buFont typeface="Wingdings" panose="05000000000000000000" pitchFamily="2" charset="2"/>
              <a:buChar char="§"/>
              <a:tabLst/>
            </a:pPr>
            <a:r>
              <a:rPr lang="en-US" dirty="0"/>
              <a:t>On September 24, 2017, President Trump issued a presidential proclamation establishing a new travel ban with visa restrictions on Chad, Iran, Libya, North Korea, Somalia, Syria, Venezuela, and Yemen. </a:t>
            </a:r>
          </a:p>
          <a:p>
            <a:pPr marL="742950" marR="0" lvl="1" indent="-285750" defTabSz="914400" fontAlgn="base">
              <a:lnSpc>
                <a:spcPct val="90000"/>
              </a:lnSpc>
              <a:spcBef>
                <a:spcPts val="500"/>
              </a:spcBef>
              <a:spcAft>
                <a:spcPct val="0"/>
              </a:spcAft>
              <a:buClrTx/>
              <a:buSzTx/>
              <a:buFont typeface="Wingdings" panose="05000000000000000000" pitchFamily="2" charset="2"/>
              <a:buChar char="§"/>
              <a:tabLst/>
            </a:pPr>
            <a:r>
              <a:rPr lang="en-US" dirty="0"/>
              <a:t>New countries:</a:t>
            </a:r>
          </a:p>
          <a:p>
            <a:pPr marL="1200150" lvl="2" indent="-285750" defTabSz="914400" fontAlgn="base">
              <a:lnSpc>
                <a:spcPct val="90000"/>
              </a:lnSpc>
              <a:spcBef>
                <a:spcPts val="500"/>
              </a:spcBef>
              <a:spcAft>
                <a:spcPct val="0"/>
              </a:spcAft>
              <a:buFont typeface="Wingdings" panose="05000000000000000000" pitchFamily="2" charset="2"/>
              <a:buChar char="§"/>
            </a:pPr>
            <a:r>
              <a:rPr lang="en-US" b="1" dirty="0"/>
              <a:t>Chad</a:t>
            </a:r>
            <a:r>
              <a:rPr lang="en-US" dirty="0"/>
              <a:t>: Suspends the entry of immigrants and temporary visitors on business or tourist visas (B-1/B-2).</a:t>
            </a:r>
          </a:p>
          <a:p>
            <a:pPr marL="1200150" lvl="2" indent="-285750" defTabSz="914400" fontAlgn="base">
              <a:lnSpc>
                <a:spcPct val="90000"/>
              </a:lnSpc>
              <a:spcBef>
                <a:spcPts val="500"/>
              </a:spcBef>
              <a:spcAft>
                <a:spcPct val="0"/>
              </a:spcAft>
              <a:buFont typeface="Wingdings" panose="05000000000000000000" pitchFamily="2" charset="2"/>
              <a:buChar char="§"/>
            </a:pPr>
            <a:r>
              <a:rPr lang="en-US" b="1" dirty="0"/>
              <a:t>North Korea</a:t>
            </a:r>
            <a:r>
              <a:rPr lang="en-US" dirty="0"/>
              <a:t>: Suspends the entry of all immigrants and nonimmigrants.</a:t>
            </a:r>
          </a:p>
          <a:p>
            <a:pPr marL="1200150" lvl="2" indent="-285750" defTabSz="914400" fontAlgn="base">
              <a:lnSpc>
                <a:spcPct val="90000"/>
              </a:lnSpc>
              <a:spcBef>
                <a:spcPts val="500"/>
              </a:spcBef>
              <a:spcAft>
                <a:spcPct val="0"/>
              </a:spcAft>
              <a:buFont typeface="Wingdings" panose="05000000000000000000" pitchFamily="2" charset="2"/>
              <a:buChar char="§"/>
            </a:pPr>
            <a:r>
              <a:rPr lang="en-US" b="1" dirty="0"/>
              <a:t>Venezuela</a:t>
            </a:r>
            <a:r>
              <a:rPr lang="en-US" dirty="0"/>
              <a:t>: Suspends the entry of certain government officials and their family members on business or tourist visas (B-1/B-2).</a:t>
            </a:r>
          </a:p>
          <a:p>
            <a:pPr marL="742950" marR="0" lvl="1" indent="-285750" defTabSz="914400" fontAlgn="base">
              <a:lnSpc>
                <a:spcPct val="90000"/>
              </a:lnSpc>
              <a:spcBef>
                <a:spcPts val="500"/>
              </a:spcBef>
              <a:spcAft>
                <a:spcPct val="0"/>
              </a:spcAft>
              <a:buClrTx/>
              <a:buSzTx/>
              <a:buFont typeface="Wingdings" panose="05000000000000000000" pitchFamily="2" charset="2"/>
              <a:buChar char="§"/>
              <a:tabLst/>
            </a:pPr>
            <a:endParaRPr lang="en-US" sz="1100" dirty="0">
              <a:cs typeface="Arial" panose="020B0604020202020204" pitchFamily="34" charset="0"/>
            </a:endParaRPr>
          </a:p>
          <a:p>
            <a:pPr marL="742950" marR="0" lvl="1" indent="-285750" defTabSz="914400" fontAlgn="base">
              <a:lnSpc>
                <a:spcPct val="90000"/>
              </a:lnSpc>
              <a:spcBef>
                <a:spcPts val="500"/>
              </a:spcBef>
              <a:spcAft>
                <a:spcPct val="0"/>
              </a:spcAft>
              <a:buClrTx/>
              <a:buSzTx/>
              <a:buFont typeface="Wingdings" panose="05000000000000000000" pitchFamily="2" charset="2"/>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74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a:t>Presidential PROCLAMATION: </a:t>
            </a:r>
          </a:p>
        </p:txBody>
      </p:sp>
      <p:sp>
        <p:nvSpPr>
          <p:cNvPr id="7" name="Content Placeholder 6"/>
          <p:cNvSpPr>
            <a:spLocks noGrp="1"/>
          </p:cNvSpPr>
          <p:nvPr>
            <p:ph idx="1"/>
          </p:nvPr>
        </p:nvSpPr>
        <p:spPr>
          <a:xfrm>
            <a:off x="353506" y="1735974"/>
            <a:ext cx="8229600" cy="3960500"/>
          </a:xfrm>
        </p:spPr>
        <p:txBody>
          <a:bodyPr/>
          <a:lstStyle/>
          <a:p>
            <a:r>
              <a:rPr lang="en-PH" dirty="0"/>
              <a:t>Country Guide continued… </a:t>
            </a:r>
          </a:p>
        </p:txBody>
      </p:sp>
      <p:sp>
        <p:nvSpPr>
          <p:cNvPr id="6" name="Rectangle 2"/>
          <p:cNvSpPr>
            <a:spLocks noChangeArrowheads="1"/>
          </p:cNvSpPr>
          <p:nvPr/>
        </p:nvSpPr>
        <p:spPr bwMode="auto">
          <a:xfrm>
            <a:off x="457200" y="1953102"/>
            <a:ext cx="8258175" cy="4212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endParaRPr lang="en-US" sz="1200" dirty="0"/>
          </a:p>
          <a:p>
            <a:pPr marL="285750" indent="-285750" fontAlgn="base">
              <a:buFont typeface="Arial" panose="020B0604020202020204" pitchFamily="34" charset="0"/>
              <a:buChar char="•"/>
            </a:pPr>
            <a:r>
              <a:rPr lang="en-US" sz="1400" dirty="0"/>
              <a:t>Countries impacted by earlier bans which are included in this most recent proclamation:</a:t>
            </a:r>
          </a:p>
          <a:p>
            <a:pPr marL="742950" lvl="1" indent="-285750" fontAlgn="base">
              <a:buFont typeface="Arial" panose="020B0604020202020204" pitchFamily="34" charset="0"/>
              <a:buChar char="•"/>
            </a:pPr>
            <a:r>
              <a:rPr lang="en-US" sz="1400" b="1" dirty="0"/>
              <a:t>Iran</a:t>
            </a:r>
            <a:r>
              <a:rPr lang="en-US" sz="1400" dirty="0"/>
              <a:t>: Suspends the entry of immigrants and all nonimmigrants, except F (student), M (vocational student) and J (exchange visitor) visas, though they are subject to enhanced screening.</a:t>
            </a:r>
          </a:p>
          <a:p>
            <a:pPr marL="742950" lvl="1" indent="-285750" fontAlgn="base">
              <a:buFont typeface="Arial" panose="020B0604020202020204" pitchFamily="34" charset="0"/>
              <a:buChar char="•"/>
            </a:pPr>
            <a:r>
              <a:rPr lang="en-US" sz="1400" b="1" dirty="0"/>
              <a:t>Libya</a:t>
            </a:r>
            <a:r>
              <a:rPr lang="en-US" sz="1400" dirty="0"/>
              <a:t>: Suspends the entry of immigrants and temporary visitors on business or tourist visas (B-1/B-2).</a:t>
            </a:r>
          </a:p>
          <a:p>
            <a:pPr marL="742950" lvl="1" indent="-285750" fontAlgn="base">
              <a:buFont typeface="Arial" panose="020B0604020202020204" pitchFamily="34" charset="0"/>
              <a:buChar char="•"/>
            </a:pPr>
            <a:r>
              <a:rPr lang="en-US" sz="1400" b="1" dirty="0"/>
              <a:t>Somalia</a:t>
            </a:r>
            <a:r>
              <a:rPr lang="en-US" sz="1400" dirty="0"/>
              <a:t>: Suspends the entry of immigrants, and requires enhanced screening of all nonimmigrants.</a:t>
            </a:r>
          </a:p>
          <a:p>
            <a:pPr marL="742950" lvl="1" indent="-285750" fontAlgn="base">
              <a:buFont typeface="Arial" panose="020B0604020202020204" pitchFamily="34" charset="0"/>
              <a:buChar char="•"/>
            </a:pPr>
            <a:r>
              <a:rPr lang="en-US" sz="1400" b="1" dirty="0"/>
              <a:t>Syria</a:t>
            </a:r>
            <a:r>
              <a:rPr lang="en-US" sz="1400" dirty="0"/>
              <a:t>: Suspends the entry of all immigrants and nonimmigrants.</a:t>
            </a:r>
          </a:p>
          <a:p>
            <a:pPr marL="742950" lvl="1" indent="-285750" fontAlgn="base">
              <a:buFont typeface="Arial" panose="020B0604020202020204" pitchFamily="34" charset="0"/>
              <a:buChar char="•"/>
            </a:pPr>
            <a:r>
              <a:rPr lang="en-US" sz="1400" b="1" dirty="0"/>
              <a:t>Yemen</a:t>
            </a:r>
            <a:r>
              <a:rPr lang="en-US" sz="1400" dirty="0"/>
              <a:t>: Suspends the entry of immigrants and temporary visitors on business or tourist visas (B-1/B-2).</a:t>
            </a:r>
          </a:p>
          <a:p>
            <a:pPr marL="742950" lvl="1" indent="-285750" fontAlgn="base">
              <a:buFont typeface="Arial" panose="020B0604020202020204" pitchFamily="34" charset="0"/>
              <a:buChar char="•"/>
            </a:pPr>
            <a:r>
              <a:rPr lang="en-US" sz="1400" b="1" dirty="0"/>
              <a:t>Iraq</a:t>
            </a:r>
            <a:r>
              <a:rPr lang="en-US" sz="1400" dirty="0"/>
              <a:t>: Requires enhanced screening of all individuals seeking to enter the United States.</a:t>
            </a:r>
          </a:p>
          <a:p>
            <a:pPr lvl="1" fontAlgn="base"/>
            <a:endParaRPr lang="en-US" sz="1400" dirty="0"/>
          </a:p>
          <a:p>
            <a:pPr fontAlgn="base"/>
            <a:r>
              <a:rPr lang="en-US" sz="1400" dirty="0"/>
              <a:t>Nationals of Sudan, who were impacted by earlier versions of the travel ban, are not included in the proclamation.</a:t>
            </a:r>
          </a:p>
          <a:p>
            <a:pPr marL="742950" marR="0" lvl="1" indent="-285750" defTabSz="914400" fontAlgn="base">
              <a:lnSpc>
                <a:spcPct val="90000"/>
              </a:lnSpc>
              <a:spcBef>
                <a:spcPts val="500"/>
              </a:spcBef>
              <a:spcAft>
                <a:spcPct val="0"/>
              </a:spcAft>
              <a:buClrTx/>
              <a:buSzTx/>
              <a:buFont typeface="Wingdings" panose="05000000000000000000" pitchFamily="2" charset="2"/>
              <a:buChar char="§"/>
              <a:tabLst/>
            </a:pPr>
            <a:endParaRPr lang="en-US" sz="1400" dirty="0">
              <a:cs typeface="Arial" panose="020B0604020202020204" pitchFamily="34" charset="0"/>
            </a:endParaRPr>
          </a:p>
          <a:p>
            <a:pPr marL="742950" marR="0" lvl="1" indent="-285750" defTabSz="914400" fontAlgn="base">
              <a:lnSpc>
                <a:spcPct val="90000"/>
              </a:lnSpc>
              <a:spcBef>
                <a:spcPts val="500"/>
              </a:spcBef>
              <a:spcAft>
                <a:spcPct val="0"/>
              </a:spcAft>
              <a:buClrTx/>
              <a:buSzTx/>
              <a:buFont typeface="Wingdings" panose="05000000000000000000" pitchFamily="2" charset="2"/>
              <a:buChar char="§"/>
              <a:tabLst/>
            </a:pP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65080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a:t>Presidential PROCLAMATION: </a:t>
            </a:r>
          </a:p>
        </p:txBody>
      </p:sp>
      <p:sp>
        <p:nvSpPr>
          <p:cNvPr id="7" name="Content Placeholder 6"/>
          <p:cNvSpPr>
            <a:spLocks noGrp="1"/>
          </p:cNvSpPr>
          <p:nvPr>
            <p:ph idx="1"/>
          </p:nvPr>
        </p:nvSpPr>
        <p:spPr>
          <a:xfrm>
            <a:off x="457200" y="1575718"/>
            <a:ext cx="8229600" cy="3960500"/>
          </a:xfrm>
        </p:spPr>
        <p:txBody>
          <a:bodyPr/>
          <a:lstStyle/>
          <a:p>
            <a:r>
              <a:rPr lang="en-US" dirty="0"/>
              <a:t>Some Exceptions Apply to Nationals from All Countries </a:t>
            </a:r>
            <a:endParaRPr lang="en-PH" dirty="0"/>
          </a:p>
        </p:txBody>
      </p:sp>
      <p:sp>
        <p:nvSpPr>
          <p:cNvPr id="6" name="Rectangle 2"/>
          <p:cNvSpPr>
            <a:spLocks noChangeArrowheads="1"/>
          </p:cNvSpPr>
          <p:nvPr/>
        </p:nvSpPr>
        <p:spPr bwMode="auto">
          <a:xfrm>
            <a:off x="209550" y="4484202"/>
            <a:ext cx="8258175" cy="558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742950" marR="0" lvl="1" indent="-285750" defTabSz="914400" fontAlgn="base">
              <a:lnSpc>
                <a:spcPct val="90000"/>
              </a:lnSpc>
              <a:spcBef>
                <a:spcPts val="500"/>
              </a:spcBef>
              <a:spcAft>
                <a:spcPct val="0"/>
              </a:spcAft>
              <a:buClrTx/>
              <a:buSzTx/>
              <a:buFont typeface="Wingdings" panose="05000000000000000000" pitchFamily="2" charset="2"/>
              <a:buChar char="§"/>
              <a:tabLst/>
            </a:pPr>
            <a:endParaRPr lang="en-US" sz="1100" dirty="0">
              <a:cs typeface="Arial" panose="020B0604020202020204" pitchFamily="34" charset="0"/>
            </a:endParaRPr>
          </a:p>
          <a:p>
            <a:pPr marL="742950" marR="0" lvl="1" indent="-285750" defTabSz="914400" fontAlgn="base">
              <a:lnSpc>
                <a:spcPct val="90000"/>
              </a:lnSpc>
              <a:spcBef>
                <a:spcPts val="500"/>
              </a:spcBef>
              <a:spcAft>
                <a:spcPct val="0"/>
              </a:spcAft>
              <a:buClrTx/>
              <a:buSzTx/>
              <a:buFont typeface="Wingdings" panose="05000000000000000000" pitchFamily="2" charset="2"/>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2">
            <a:extLst>
              <a:ext uri="{FF2B5EF4-FFF2-40B4-BE49-F238E27FC236}">
                <a16:creationId xmlns:a16="http://schemas.microsoft.com/office/drawing/2014/main" xmlns="" id="{31E3C3EE-2E9B-496E-9FB7-A946A2D89DA7}"/>
              </a:ext>
            </a:extLst>
          </p:cNvPr>
          <p:cNvSpPr/>
          <p:nvPr/>
        </p:nvSpPr>
        <p:spPr>
          <a:xfrm>
            <a:off x="523874" y="2258255"/>
            <a:ext cx="7943851" cy="3785652"/>
          </a:xfrm>
          <a:prstGeom prst="rect">
            <a:avLst/>
          </a:prstGeom>
        </p:spPr>
        <p:txBody>
          <a:bodyPr wrap="square">
            <a:spAutoFit/>
          </a:bodyPr>
          <a:lstStyle/>
          <a:p>
            <a:pPr marL="171450" indent="-171450">
              <a:buFont typeface="Arial" panose="020B0604020202020204" pitchFamily="34" charset="0"/>
              <a:buChar char="•"/>
            </a:pPr>
            <a:r>
              <a:rPr lang="en-US" sz="1600" dirty="0"/>
              <a:t>Any national who was in the United States on the applicable effective date of the order, regardless of immigration status; </a:t>
            </a:r>
          </a:p>
          <a:p>
            <a:pPr marL="171450" indent="-171450">
              <a:buFont typeface="Arial" panose="020B0604020202020204" pitchFamily="34" charset="0"/>
              <a:buChar char="•"/>
            </a:pPr>
            <a:r>
              <a:rPr lang="en-US" sz="1600" dirty="0"/>
              <a:t>Any national who had a valid visa on the applicable effective date of the order; </a:t>
            </a:r>
          </a:p>
          <a:p>
            <a:pPr marL="171450" indent="-171450">
              <a:buFont typeface="Arial" panose="020B0604020202020204" pitchFamily="34" charset="0"/>
              <a:buChar char="•"/>
            </a:pPr>
            <a:r>
              <a:rPr lang="en-US" sz="1600" dirty="0"/>
              <a:t>Any national who qualifies for a visa or other valid travel document under section 6(d) of the order; </a:t>
            </a:r>
          </a:p>
          <a:p>
            <a:pPr marL="171450" indent="-171450">
              <a:buFont typeface="Arial" panose="020B0604020202020204" pitchFamily="34" charset="0"/>
              <a:buChar char="•"/>
            </a:pPr>
            <a:r>
              <a:rPr lang="en-US" sz="1600" dirty="0"/>
              <a:t>Any lawful permanent resident (LPR) of the United States; </a:t>
            </a:r>
          </a:p>
          <a:p>
            <a:pPr marL="171450" indent="-171450">
              <a:buFont typeface="Arial" panose="020B0604020202020204" pitchFamily="34" charset="0"/>
              <a:buChar char="•"/>
            </a:pPr>
            <a:r>
              <a:rPr lang="en-US" sz="1600" dirty="0"/>
              <a:t>Any dual national of a country designated under the order when traveling on a passport issued by a non-designated country; </a:t>
            </a:r>
          </a:p>
          <a:p>
            <a:pPr marL="171450" indent="-171450">
              <a:buFont typeface="Arial" panose="020B0604020202020204" pitchFamily="34" charset="0"/>
              <a:buChar char="•"/>
            </a:pPr>
            <a:r>
              <a:rPr lang="en-US" sz="1600" dirty="0"/>
              <a:t>Any applicant traveling on certain diplomatic visas; except certain Venezuelan government officials and their family members traveling on a diplomatic-type B-1, B-2, or B1/B2 visas;</a:t>
            </a:r>
          </a:p>
          <a:p>
            <a:pPr marL="171450" indent="-171450">
              <a:buFont typeface="Arial" panose="020B0604020202020204" pitchFamily="34" charset="0"/>
              <a:buChar char="•"/>
            </a:pPr>
            <a:r>
              <a:rPr lang="en-US" sz="1600" dirty="0"/>
              <a:t>Any applicant who has been granted asylum; admitted to the United States as a refugee; or has been granted withholding of removal, advance parole, or protection under the Convention Against Torture.</a:t>
            </a:r>
          </a:p>
        </p:txBody>
      </p:sp>
    </p:spTree>
    <p:extLst>
      <p:ext uri="{BB962C8B-B14F-4D97-AF65-F5344CB8AC3E}">
        <p14:creationId xmlns:p14="http://schemas.microsoft.com/office/powerpoint/2010/main" val="4275651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a:t>Presidential PROCLAMATION:  </a:t>
            </a:r>
          </a:p>
        </p:txBody>
      </p:sp>
      <p:sp>
        <p:nvSpPr>
          <p:cNvPr id="7" name="Content Placeholder 6"/>
          <p:cNvSpPr>
            <a:spLocks noGrp="1"/>
          </p:cNvSpPr>
          <p:nvPr>
            <p:ph idx="1"/>
          </p:nvPr>
        </p:nvSpPr>
        <p:spPr>
          <a:xfrm>
            <a:off x="485775" y="1651133"/>
            <a:ext cx="8229600" cy="3960500"/>
          </a:xfrm>
        </p:spPr>
        <p:txBody>
          <a:bodyPr/>
          <a:lstStyle/>
          <a:p>
            <a:r>
              <a:rPr lang="en-US" dirty="0"/>
              <a:t>Students</a:t>
            </a:r>
            <a:endParaRPr lang="en-PH" dirty="0"/>
          </a:p>
        </p:txBody>
      </p:sp>
      <p:sp>
        <p:nvSpPr>
          <p:cNvPr id="6" name="Rectangle 2"/>
          <p:cNvSpPr>
            <a:spLocks noChangeArrowheads="1"/>
          </p:cNvSpPr>
          <p:nvPr/>
        </p:nvSpPr>
        <p:spPr bwMode="auto">
          <a:xfrm>
            <a:off x="209550" y="4484202"/>
            <a:ext cx="8258175" cy="558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742950" marR="0" lvl="1" indent="-285750" defTabSz="914400" fontAlgn="base">
              <a:lnSpc>
                <a:spcPct val="90000"/>
              </a:lnSpc>
              <a:spcBef>
                <a:spcPts val="500"/>
              </a:spcBef>
              <a:spcAft>
                <a:spcPct val="0"/>
              </a:spcAft>
              <a:buClrTx/>
              <a:buSzTx/>
              <a:buFont typeface="Wingdings" panose="05000000000000000000" pitchFamily="2" charset="2"/>
              <a:buChar char="§"/>
              <a:tabLst/>
            </a:pPr>
            <a:endParaRPr lang="en-US" sz="1100" dirty="0">
              <a:cs typeface="Arial" panose="020B0604020202020204" pitchFamily="34" charset="0"/>
            </a:endParaRPr>
          </a:p>
          <a:p>
            <a:pPr marL="742950" marR="0" lvl="1" indent="-285750" defTabSz="914400" fontAlgn="base">
              <a:lnSpc>
                <a:spcPct val="90000"/>
              </a:lnSpc>
              <a:spcBef>
                <a:spcPts val="500"/>
              </a:spcBef>
              <a:spcAft>
                <a:spcPct val="0"/>
              </a:spcAft>
              <a:buClrTx/>
              <a:buSzTx/>
              <a:buFont typeface="Wingdings" panose="05000000000000000000" pitchFamily="2" charset="2"/>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2">
            <a:extLst>
              <a:ext uri="{FF2B5EF4-FFF2-40B4-BE49-F238E27FC236}">
                <a16:creationId xmlns:a16="http://schemas.microsoft.com/office/drawing/2014/main" xmlns="" id="{31E3C3EE-2E9B-496E-9FB7-A946A2D89DA7}"/>
              </a:ext>
            </a:extLst>
          </p:cNvPr>
          <p:cNvSpPr/>
          <p:nvPr/>
        </p:nvSpPr>
        <p:spPr>
          <a:xfrm>
            <a:off x="800099" y="2162078"/>
            <a:ext cx="7943851" cy="4216539"/>
          </a:xfrm>
          <a:prstGeom prst="rect">
            <a:avLst/>
          </a:prstGeom>
        </p:spPr>
        <p:txBody>
          <a:bodyPr wrap="square">
            <a:spAutoFit/>
          </a:bodyPr>
          <a:lstStyle/>
          <a:p>
            <a:pPr marL="171450" indent="-171450">
              <a:buFont typeface="Arial" panose="020B0604020202020204" pitchFamily="34" charset="0"/>
              <a:buChar char="•"/>
            </a:pPr>
            <a:r>
              <a:rPr lang="en-US" sz="2800" dirty="0"/>
              <a:t>Any student with a valid visa who was temporarily outside of the US when the executive order went into effect, can return to school.</a:t>
            </a:r>
          </a:p>
          <a:p>
            <a:endParaRPr lang="en-US" sz="2800" dirty="0"/>
          </a:p>
          <a:p>
            <a:pPr marL="171450" indent="-171450">
              <a:buFont typeface="Arial" panose="020B0604020202020204" pitchFamily="34" charset="0"/>
              <a:buChar char="•"/>
            </a:pPr>
            <a:r>
              <a:rPr lang="en-US" sz="2800" dirty="0"/>
              <a:t>May still be subject to extreme vetting.</a:t>
            </a:r>
          </a:p>
          <a:p>
            <a:pPr marL="171450" indent="-171450">
              <a:buFont typeface="Arial" panose="020B0604020202020204" pitchFamily="34" charset="0"/>
              <a:buChar char="•"/>
            </a:pPr>
            <a:endParaRPr lang="en-US" sz="2800" dirty="0"/>
          </a:p>
          <a:p>
            <a:pPr marL="171450" indent="-171450">
              <a:buFont typeface="Arial" panose="020B0604020202020204" pitchFamily="34" charset="0"/>
              <a:buChar char="•"/>
            </a:pPr>
            <a:r>
              <a:rPr lang="en-US" sz="2800" dirty="0"/>
              <a:t>Prepare students for consular and border interviews.</a:t>
            </a:r>
          </a:p>
          <a:p>
            <a:pPr marL="171450" indent="-171450">
              <a:buFont typeface="Arial" panose="020B0604020202020204" pitchFamily="34" charset="0"/>
              <a:buChar char="•"/>
            </a:pPr>
            <a:endParaRPr lang="en-US" sz="1600" dirty="0"/>
          </a:p>
        </p:txBody>
      </p:sp>
    </p:spTree>
    <p:extLst>
      <p:ext uri="{BB962C8B-B14F-4D97-AF65-F5344CB8AC3E}">
        <p14:creationId xmlns:p14="http://schemas.microsoft.com/office/powerpoint/2010/main" val="2850993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a:t>OTHER IMMIGRATION-RELATED</a:t>
            </a:r>
            <a:br>
              <a:rPr lang="en-PH" dirty="0"/>
            </a:br>
            <a:r>
              <a:rPr lang="en-PH" dirty="0"/>
              <a:t>Executive Orders</a:t>
            </a:r>
          </a:p>
        </p:txBody>
      </p:sp>
    </p:spTree>
    <p:extLst>
      <p:ext uri="{BB962C8B-B14F-4D97-AF65-F5344CB8AC3E}">
        <p14:creationId xmlns:p14="http://schemas.microsoft.com/office/powerpoint/2010/main" val="3686624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a:t>Presidential Executive Order: </a:t>
            </a:r>
          </a:p>
        </p:txBody>
      </p:sp>
      <p:sp>
        <p:nvSpPr>
          <p:cNvPr id="5" name="Content Placeholder 4"/>
          <p:cNvSpPr>
            <a:spLocks noGrp="1"/>
          </p:cNvSpPr>
          <p:nvPr>
            <p:ph idx="1"/>
          </p:nvPr>
        </p:nvSpPr>
        <p:spPr>
          <a:xfrm>
            <a:off x="457200" y="2197887"/>
            <a:ext cx="8229600" cy="3960500"/>
          </a:xfrm>
        </p:spPr>
        <p:txBody>
          <a:bodyPr/>
          <a:lstStyle/>
          <a:p>
            <a:endParaRPr lang="en-PH" dirty="0"/>
          </a:p>
          <a:p>
            <a:r>
              <a:rPr lang="en-PH" dirty="0"/>
              <a:t>Withdraws federal funding for sanctuary cities</a:t>
            </a:r>
          </a:p>
          <a:p>
            <a:r>
              <a:rPr lang="en-PH" dirty="0"/>
              <a:t>Prioritizes criminal removals</a:t>
            </a:r>
          </a:p>
          <a:p>
            <a:r>
              <a:rPr lang="en-PH" dirty="0"/>
              <a:t>Increases hiring of ICE agents</a:t>
            </a:r>
          </a:p>
          <a:p>
            <a:r>
              <a:rPr lang="en-PH" dirty="0"/>
              <a:t>Empowers state and local law enforcement to enforce federal immigration laws and reinstitutes the “Secure Communities” program</a:t>
            </a:r>
          </a:p>
        </p:txBody>
      </p:sp>
      <p:sp>
        <p:nvSpPr>
          <p:cNvPr id="7" name="Content Placeholder 6"/>
          <p:cNvSpPr>
            <a:spLocks noGrp="1"/>
          </p:cNvSpPr>
          <p:nvPr>
            <p:ph sz="quarter" idx="15"/>
          </p:nvPr>
        </p:nvSpPr>
        <p:spPr>
          <a:xfrm>
            <a:off x="457200" y="1719315"/>
            <a:ext cx="8229600" cy="554299"/>
          </a:xfrm>
        </p:spPr>
        <p:txBody>
          <a:bodyPr/>
          <a:lstStyle/>
          <a:p>
            <a:r>
              <a:rPr lang="en-PH" b="0" dirty="0"/>
              <a:t>Enhancing Public Safety in the Interior of the United States (1/25/2017): </a:t>
            </a:r>
          </a:p>
        </p:txBody>
      </p:sp>
    </p:spTree>
    <p:extLst>
      <p:ext uri="{BB962C8B-B14F-4D97-AF65-F5344CB8AC3E}">
        <p14:creationId xmlns:p14="http://schemas.microsoft.com/office/powerpoint/2010/main" val="35752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1112"/>
            <a:ext cx="8229600" cy="773834"/>
          </a:xfrm>
        </p:spPr>
        <p:txBody>
          <a:bodyPr/>
          <a:lstStyle/>
          <a:p>
            <a:r>
              <a:rPr lang="en-PH" dirty="0"/>
              <a:t>Presidential Executive Order: </a:t>
            </a:r>
          </a:p>
        </p:txBody>
      </p:sp>
      <p:sp>
        <p:nvSpPr>
          <p:cNvPr id="5" name="Content Placeholder 4"/>
          <p:cNvSpPr>
            <a:spLocks noGrp="1"/>
          </p:cNvSpPr>
          <p:nvPr>
            <p:ph idx="1"/>
          </p:nvPr>
        </p:nvSpPr>
        <p:spPr>
          <a:xfrm>
            <a:off x="457200" y="1886803"/>
            <a:ext cx="8229600" cy="3960500"/>
          </a:xfrm>
        </p:spPr>
        <p:txBody>
          <a:bodyPr/>
          <a:lstStyle/>
          <a:p>
            <a:endParaRPr lang="en-PH" dirty="0"/>
          </a:p>
          <a:p>
            <a:r>
              <a:rPr lang="en-PH" dirty="0"/>
              <a:t>Construction of border wall </a:t>
            </a:r>
          </a:p>
          <a:p>
            <a:r>
              <a:rPr lang="en-PH" dirty="0"/>
              <a:t>End of “catch and release” (requires detention for immigration violators)</a:t>
            </a:r>
          </a:p>
          <a:p>
            <a:r>
              <a:rPr lang="en-PH" dirty="0"/>
              <a:t>Increases hiring of CBP agents</a:t>
            </a:r>
          </a:p>
          <a:p>
            <a:r>
              <a:rPr lang="en-PH" dirty="0"/>
              <a:t>Empowers state and local law enforcement to enforce federal immigration laws</a:t>
            </a:r>
          </a:p>
        </p:txBody>
      </p:sp>
      <p:sp>
        <p:nvSpPr>
          <p:cNvPr id="7" name="Content Placeholder 6"/>
          <p:cNvSpPr>
            <a:spLocks noGrp="1"/>
          </p:cNvSpPr>
          <p:nvPr>
            <p:ph sz="quarter" idx="15"/>
          </p:nvPr>
        </p:nvSpPr>
        <p:spPr>
          <a:xfrm>
            <a:off x="457200" y="1332816"/>
            <a:ext cx="8229600" cy="795011"/>
          </a:xfrm>
        </p:spPr>
        <p:txBody>
          <a:bodyPr/>
          <a:lstStyle/>
          <a:p>
            <a:r>
              <a:rPr lang="en-PH" dirty="0"/>
              <a:t>Border Security and Immigration Enforcement Improvements (1/25/2017):</a:t>
            </a:r>
          </a:p>
        </p:txBody>
      </p:sp>
    </p:spTree>
    <p:extLst>
      <p:ext uri="{BB962C8B-B14F-4D97-AF65-F5344CB8AC3E}">
        <p14:creationId xmlns:p14="http://schemas.microsoft.com/office/powerpoint/2010/main" val="2597184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8408"/>
            <a:ext cx="8229600" cy="773834"/>
          </a:xfrm>
        </p:spPr>
        <p:txBody>
          <a:bodyPr/>
          <a:lstStyle/>
          <a:p>
            <a:r>
              <a:rPr lang="en-US" dirty="0"/>
              <a:t>DHS Implementation memos:</a:t>
            </a:r>
          </a:p>
        </p:txBody>
      </p:sp>
      <p:sp>
        <p:nvSpPr>
          <p:cNvPr id="3" name="Content Placeholder 2"/>
          <p:cNvSpPr>
            <a:spLocks noGrp="1"/>
          </p:cNvSpPr>
          <p:nvPr>
            <p:ph idx="1"/>
          </p:nvPr>
        </p:nvSpPr>
        <p:spPr>
          <a:xfrm>
            <a:off x="362932" y="1736286"/>
            <a:ext cx="8229600" cy="3960500"/>
          </a:xfrm>
        </p:spPr>
        <p:txBody>
          <a:bodyPr>
            <a:noAutofit/>
          </a:bodyPr>
          <a:lstStyle/>
          <a:p>
            <a:r>
              <a:rPr lang="en-US" dirty="0"/>
              <a:t>Announces new removal priorities, which include any undocumented person, and removable lawfully present noncitizens who: (1) have been convicted of any criminal offense; (2) have unresolved criminal charges; (3) have committed acts which constitute a chargeable offense; (4) have engaged in fraud or misrepresentation; (5) have abused any public benefit system; (6) are subject to a final order of removal; or (7) in the judgment of an immigration officer, pose a risk to public safety or national security.</a:t>
            </a:r>
          </a:p>
        </p:txBody>
      </p:sp>
      <p:sp>
        <p:nvSpPr>
          <p:cNvPr id="4" name="Content Placeholder 3"/>
          <p:cNvSpPr>
            <a:spLocks noGrp="1"/>
          </p:cNvSpPr>
          <p:nvPr>
            <p:ph sz="quarter" idx="15"/>
          </p:nvPr>
        </p:nvSpPr>
        <p:spPr>
          <a:xfrm>
            <a:off x="457200" y="1181987"/>
            <a:ext cx="8229600" cy="554299"/>
          </a:xfrm>
        </p:spPr>
        <p:txBody>
          <a:bodyPr/>
          <a:lstStyle/>
          <a:p>
            <a:r>
              <a:rPr lang="en-US" dirty="0"/>
              <a:t>Enforcement of Laws for Nat’l Interest (2/20/17)</a:t>
            </a:r>
          </a:p>
        </p:txBody>
      </p:sp>
    </p:spTree>
    <p:extLst>
      <p:ext uri="{BB962C8B-B14F-4D97-AF65-F5344CB8AC3E}">
        <p14:creationId xmlns:p14="http://schemas.microsoft.com/office/powerpoint/2010/main" val="2266274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DHS Implementation memos:</a:t>
            </a:r>
          </a:p>
        </p:txBody>
      </p:sp>
      <p:sp>
        <p:nvSpPr>
          <p:cNvPr id="3" name="Content Placeholder 2"/>
          <p:cNvSpPr>
            <a:spLocks noGrp="1"/>
          </p:cNvSpPr>
          <p:nvPr>
            <p:ph idx="1"/>
          </p:nvPr>
        </p:nvSpPr>
        <p:spPr/>
        <p:txBody>
          <a:bodyPr>
            <a:noAutofit/>
          </a:bodyPr>
          <a:lstStyle/>
          <a:p>
            <a:r>
              <a:rPr lang="en-US" dirty="0"/>
              <a:t>Reauthorizes 287(g) agreements, which deputize local law enforcement officials to act as “immigration officers” in investigating, identifying, arresting, detaining noncitizens.</a:t>
            </a:r>
          </a:p>
          <a:p>
            <a:r>
              <a:rPr lang="en-US" dirty="0"/>
              <a:t>Discourages use of Prosecutorial Discretion.</a:t>
            </a:r>
          </a:p>
          <a:p>
            <a:r>
              <a:rPr lang="en-US" dirty="0"/>
              <a:t>Authorizes hiring of 10,000 ICE Officers.</a:t>
            </a:r>
          </a:p>
        </p:txBody>
      </p:sp>
      <p:sp>
        <p:nvSpPr>
          <p:cNvPr id="4" name="Content Placeholder 3"/>
          <p:cNvSpPr>
            <a:spLocks noGrp="1"/>
          </p:cNvSpPr>
          <p:nvPr>
            <p:ph sz="quarter" idx="15"/>
          </p:nvPr>
        </p:nvSpPr>
        <p:spPr/>
        <p:txBody>
          <a:bodyPr/>
          <a:lstStyle/>
          <a:p>
            <a:r>
              <a:rPr lang="en-US" dirty="0"/>
              <a:t>Enforcement of Laws for Nat’l Interest (2/20/17)</a:t>
            </a:r>
          </a:p>
        </p:txBody>
      </p:sp>
    </p:spTree>
    <p:extLst>
      <p:ext uri="{BB962C8B-B14F-4D97-AF65-F5344CB8AC3E}">
        <p14:creationId xmlns:p14="http://schemas.microsoft.com/office/powerpoint/2010/main" val="22662745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0128"/>
            <a:ext cx="8229600" cy="773834"/>
          </a:xfrm>
        </p:spPr>
        <p:txBody>
          <a:bodyPr/>
          <a:lstStyle/>
          <a:p>
            <a:r>
              <a:rPr lang="en-US" dirty="0"/>
              <a:t>DHS Implementation memos:</a:t>
            </a:r>
          </a:p>
        </p:txBody>
      </p:sp>
      <p:sp>
        <p:nvSpPr>
          <p:cNvPr id="3" name="Content Placeholder 2"/>
          <p:cNvSpPr>
            <a:spLocks noGrp="1"/>
          </p:cNvSpPr>
          <p:nvPr>
            <p:ph idx="1"/>
          </p:nvPr>
        </p:nvSpPr>
        <p:spPr>
          <a:xfrm>
            <a:off x="532614" y="1839669"/>
            <a:ext cx="8229600" cy="3960500"/>
          </a:xfrm>
        </p:spPr>
        <p:txBody>
          <a:bodyPr>
            <a:normAutofit fontScale="85000" lnSpcReduction="10000"/>
          </a:bodyPr>
          <a:lstStyle/>
          <a:p>
            <a:r>
              <a:rPr lang="en-US" dirty="0"/>
              <a:t>Authorizes detention of recent entrants (&lt;2 years).</a:t>
            </a:r>
          </a:p>
          <a:p>
            <a:r>
              <a:rPr lang="en-US" dirty="0"/>
              <a:t>Authorizes hiring of 5,000 CBP/Border Patrol officers.</a:t>
            </a:r>
          </a:p>
          <a:p>
            <a:r>
              <a:rPr lang="en-US" dirty="0"/>
              <a:t>Announces plan to expand the use of Expedited Removal (removal without a hearing of individuals who do not express fear of return to their country, or cannot prove presence in the US for at least 2 years).</a:t>
            </a:r>
          </a:p>
          <a:p>
            <a:r>
              <a:rPr lang="en-US" dirty="0"/>
              <a:t>Heightens standards for “Credible Fear” determinations for asylum seekers.</a:t>
            </a:r>
          </a:p>
          <a:p>
            <a:r>
              <a:rPr lang="en-US" dirty="0"/>
              <a:t>Expands detention centers at the US-Mexico Border.</a:t>
            </a:r>
          </a:p>
          <a:p>
            <a:r>
              <a:rPr lang="en-US" dirty="0"/>
              <a:t>Discourages use of Parole unless for urgent humanitarian reasons or significant public benefit.</a:t>
            </a:r>
          </a:p>
          <a:p>
            <a:pPr lvl="1"/>
            <a:endParaRPr lang="en-US" dirty="0"/>
          </a:p>
        </p:txBody>
      </p:sp>
      <p:sp>
        <p:nvSpPr>
          <p:cNvPr id="4" name="Content Placeholder 3"/>
          <p:cNvSpPr>
            <a:spLocks noGrp="1"/>
          </p:cNvSpPr>
          <p:nvPr>
            <p:ph sz="quarter" idx="15"/>
          </p:nvPr>
        </p:nvSpPr>
        <p:spPr>
          <a:xfrm>
            <a:off x="532614" y="1153706"/>
            <a:ext cx="8229600" cy="554299"/>
          </a:xfrm>
        </p:spPr>
        <p:txBody>
          <a:bodyPr/>
          <a:lstStyle/>
          <a:p>
            <a:r>
              <a:rPr lang="en-US" dirty="0"/>
              <a:t>Border Security &amp; Interior Enforcement (2/20/17):</a:t>
            </a:r>
          </a:p>
        </p:txBody>
      </p:sp>
    </p:spTree>
    <p:extLst>
      <p:ext uri="{BB962C8B-B14F-4D97-AF65-F5344CB8AC3E}">
        <p14:creationId xmlns:p14="http://schemas.microsoft.com/office/powerpoint/2010/main" val="2038068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764373"/>
            <a:ext cx="4697072" cy="1293028"/>
          </a:xfrm>
        </p:spPr>
        <p:txBody>
          <a:bodyPr vert="horz" lIns="91440" tIns="45720" rIns="91440" bIns="45720" rtlCol="0" anchor="ctr">
            <a:normAutofit/>
          </a:bodyPr>
          <a:lstStyle/>
          <a:p>
            <a:pPr algn="r"/>
            <a:r>
              <a:rPr lang="en-US" sz="4000" dirty="0"/>
              <a:t>SANDRA GROSSMAN</a:t>
            </a:r>
          </a:p>
        </p:txBody>
      </p:sp>
      <p:sp>
        <p:nvSpPr>
          <p:cNvPr id="7" name="Text Placeholder 6"/>
          <p:cNvSpPr>
            <a:spLocks noGrp="1"/>
          </p:cNvSpPr>
          <p:nvPr>
            <p:ph type="body" idx="1"/>
          </p:nvPr>
        </p:nvSpPr>
        <p:spPr>
          <a:xfrm>
            <a:off x="640080" y="2194561"/>
            <a:ext cx="4697072" cy="4024125"/>
          </a:xfrm>
        </p:spPr>
        <p:txBody>
          <a:bodyPr vert="horz" lIns="91440" tIns="45720" rIns="91440" bIns="45720" rtlCol="0">
            <a:normAutofit fontScale="55000" lnSpcReduction="20000"/>
          </a:bodyPr>
          <a:lstStyle/>
          <a:p>
            <a:r>
              <a:rPr lang="en-US" b="1" dirty="0">
                <a:solidFill>
                  <a:schemeClr val="tx1"/>
                </a:solidFill>
              </a:rPr>
              <a:t>Sandra Grossman</a:t>
            </a:r>
            <a:r>
              <a:rPr lang="en-US" dirty="0">
                <a:solidFill>
                  <a:schemeClr val="tx1"/>
                </a:solidFill>
              </a:rPr>
              <a:t> is the Managing Partner of Grossman Law, LLC, a full-service, immigration law firm operating in Bethesda, Maryland. She is an experienced litigator, having successfully represented individuals in many aspects of immigration law before the immigration courts, Board of Immigration Appeals, and the Federal District Courts. Ms. Grossman represents clients in the area of deportation defense, detention and bond issues, the immigration consequences of criminal convictions, consular processing, requests under the Freedom of Information Act (FOIA), waivers of inadmissibility, asylum, adjustment of status and naturalization applications, extraordinary ability and artist’s visas, among many other matters. </a:t>
            </a:r>
          </a:p>
          <a:p>
            <a:r>
              <a:rPr lang="en-US" dirty="0">
                <a:solidFill>
                  <a:schemeClr val="tx1"/>
                </a:solidFill>
              </a:rPr>
              <a:t>She is a Former Adjunct Associate Professor in Immigration Law at the Washington College of Law, American University. Ms. Grossman publishes and speaks frequently on the topic of immigration law and is a member of the Editorial Board of Bender’s Immigration Bulletin as well as a regular contributor to the Huffington Post. Ms. Grossman is a Member of the American Immigration Lawyers Association (AILA). She is a frequent invited lecturer at AILA conferences and events. She was Vice Chair of AILA’s Asylum and Refugee Committee (2016-2017). </a:t>
            </a:r>
          </a:p>
          <a:p>
            <a:r>
              <a:rPr lang="en-US" dirty="0">
                <a:solidFill>
                  <a:schemeClr val="tx1"/>
                </a:solidFill>
              </a:rPr>
              <a:t>Ms. Grossman graduated from the Georgetown University Law Center (JD). She is a native Spanish and English speaker and is conversant in French. </a:t>
            </a:r>
          </a:p>
        </p:txBody>
      </p:sp>
      <p:pic>
        <p:nvPicPr>
          <p:cNvPr id="3" name="Picture 2">
            <a:extLst>
              <a:ext uri="{FF2B5EF4-FFF2-40B4-BE49-F238E27FC236}">
                <a16:creationId xmlns:a16="http://schemas.microsoft.com/office/drawing/2014/main" xmlns="" id="{C0E25AF2-6121-4EAC-A326-ABA295A1A65B}"/>
              </a:ext>
            </a:extLst>
          </p:cNvPr>
          <p:cNvPicPr>
            <a:picLocks noChangeAspect="1"/>
          </p:cNvPicPr>
          <p:nvPr/>
        </p:nvPicPr>
        <p:blipFill>
          <a:blip r:embed="rId2"/>
          <a:stretch>
            <a:fillRect/>
          </a:stretch>
        </p:blipFill>
        <p:spPr>
          <a:xfrm>
            <a:off x="5462587" y="2194561"/>
            <a:ext cx="2847975" cy="2781300"/>
          </a:xfrm>
          <a:prstGeom prst="rect">
            <a:avLst/>
          </a:prstGeom>
        </p:spPr>
      </p:pic>
    </p:spTree>
    <p:extLst>
      <p:ext uri="{BB962C8B-B14F-4D97-AF65-F5344CB8AC3E}">
        <p14:creationId xmlns:p14="http://schemas.microsoft.com/office/powerpoint/2010/main" val="30897346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Content Placeholder 3"/>
          <p:cNvPicPr>
            <a:picLocks/>
          </p:cNvPicPr>
          <p:nvPr/>
        </p:nvPicPr>
        <p:blipFill rotWithShape="1">
          <a:blip r:embed="rId2" cstate="print">
            <a:extLst>
              <a:ext uri="{28A0092B-C50C-407E-A947-70E740481C1C}">
                <a14:useLocalDpi xmlns:a14="http://schemas.microsoft.com/office/drawing/2010/main" val="0"/>
              </a:ext>
            </a:extLst>
          </a:blip>
          <a:srcRect/>
          <a:stretch/>
        </p:blipFill>
        <p:spPr>
          <a:xfrm>
            <a:off x="5650992" y="1699325"/>
            <a:ext cx="2852928" cy="3566160"/>
          </a:xfrm>
          <a:prstGeom prst="rect">
            <a:avLst/>
          </a:prstGeom>
        </p:spPr>
      </p:pic>
      <p:sp>
        <p:nvSpPr>
          <p:cNvPr id="2" name="Title 1"/>
          <p:cNvSpPr>
            <a:spLocks noGrp="1"/>
          </p:cNvSpPr>
          <p:nvPr>
            <p:ph type="title"/>
          </p:nvPr>
        </p:nvSpPr>
        <p:spPr>
          <a:xfrm>
            <a:off x="640080" y="764373"/>
            <a:ext cx="4697072" cy="1293028"/>
          </a:xfrm>
        </p:spPr>
        <p:txBody>
          <a:bodyPr vert="horz" lIns="91440" tIns="45720" rIns="91440" bIns="45720" rtlCol="0" anchor="ctr">
            <a:normAutofit/>
          </a:bodyPr>
          <a:lstStyle/>
          <a:p>
            <a:pPr algn="r"/>
            <a:r>
              <a:rPr lang="en-US" sz="4000" dirty="0"/>
              <a:t>Becki Young</a:t>
            </a:r>
          </a:p>
        </p:txBody>
      </p:sp>
      <p:sp>
        <p:nvSpPr>
          <p:cNvPr id="7" name="Text Placeholder 6"/>
          <p:cNvSpPr>
            <a:spLocks noGrp="1"/>
          </p:cNvSpPr>
          <p:nvPr>
            <p:ph type="body" idx="1"/>
          </p:nvPr>
        </p:nvSpPr>
        <p:spPr>
          <a:xfrm>
            <a:off x="640080" y="2194561"/>
            <a:ext cx="4697072" cy="4024125"/>
          </a:xfrm>
        </p:spPr>
        <p:txBody>
          <a:bodyPr vert="horz" lIns="91440" tIns="45720" rIns="91440" bIns="45720" rtlCol="0">
            <a:normAutofit/>
          </a:bodyPr>
          <a:lstStyle/>
          <a:p>
            <a:pPr>
              <a:lnSpc>
                <a:spcPct val="70000"/>
              </a:lnSpc>
            </a:pPr>
            <a:r>
              <a:rPr lang="en-US" sz="1400" b="1" dirty="0">
                <a:solidFill>
                  <a:schemeClr val="tx1"/>
                </a:solidFill>
              </a:rPr>
              <a:t>Becki L. Young</a:t>
            </a:r>
            <a:r>
              <a:rPr lang="en-US" sz="1400" dirty="0">
                <a:solidFill>
                  <a:schemeClr val="tx1"/>
                </a:solidFill>
              </a:rPr>
              <a:t>, co-founder of Hammond Young Immigration Law and head of the firm's Hospitality Practice, is a seasoned business immigration attorney with 20 years of experience in the field.  She has represented more than 100 of the world's most prominent hotels and restaurants, and facilitated the sponsorship of foreign professionals, trainees, interns and individuals of "extraordinary ability." In addition to her hospitality practice, Ms. Young regularly provides immigration law advice to clients in a broad range of industries.</a:t>
            </a:r>
            <a:br>
              <a:rPr lang="en-US" sz="1400" dirty="0">
                <a:solidFill>
                  <a:schemeClr val="tx1"/>
                </a:solidFill>
              </a:rPr>
            </a:br>
            <a:r>
              <a:rPr lang="en-US" sz="1400" dirty="0">
                <a:solidFill>
                  <a:schemeClr val="tx1"/>
                </a:solidFill>
              </a:rPr>
              <a:t/>
            </a:r>
            <a:br>
              <a:rPr lang="en-US" sz="1400" dirty="0">
                <a:solidFill>
                  <a:schemeClr val="tx1"/>
                </a:solidFill>
              </a:rPr>
            </a:br>
            <a:r>
              <a:rPr lang="en-US" sz="1400" dirty="0">
                <a:solidFill>
                  <a:schemeClr val="tx1"/>
                </a:solidFill>
              </a:rPr>
              <a:t>Ms. Young is an active member of the American Immigration Lawyers Association (AILA). She frequently speaks at legal, business and hospitality conferences, and regularly contributes insight through published articles and commentary.  She is highly recommended (Band 3) by Chambers &amp; Partners and recognized as a Leading Legal Practitioner in Corporate Immigration by Who's Who Legal. Hammond Young Immigration Law LLC is rated Tier 1 National and Washington DC for Immigration Law by US News &amp; World Report / Best Lawyers.</a:t>
            </a:r>
          </a:p>
        </p:txBody>
      </p:sp>
    </p:spTree>
    <p:extLst>
      <p:ext uri="{BB962C8B-B14F-4D97-AF65-F5344CB8AC3E}">
        <p14:creationId xmlns:p14="http://schemas.microsoft.com/office/powerpoint/2010/main" val="1666921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a:t>Optional Practical Training</a:t>
            </a:r>
          </a:p>
        </p:txBody>
      </p:sp>
    </p:spTree>
    <p:extLst>
      <p:ext uri="{BB962C8B-B14F-4D97-AF65-F5344CB8AC3E}">
        <p14:creationId xmlns:p14="http://schemas.microsoft.com/office/powerpoint/2010/main" val="1376395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CC764B-5E56-4E11-9695-1289918F14CA}"/>
              </a:ext>
            </a:extLst>
          </p:cNvPr>
          <p:cNvSpPr>
            <a:spLocks noGrp="1"/>
          </p:cNvSpPr>
          <p:nvPr>
            <p:ph type="title"/>
          </p:nvPr>
        </p:nvSpPr>
        <p:spPr>
          <a:xfrm>
            <a:off x="457200" y="492994"/>
            <a:ext cx="8229600" cy="773834"/>
          </a:xfrm>
        </p:spPr>
        <p:txBody>
          <a:bodyPr/>
          <a:lstStyle/>
          <a:p>
            <a:r>
              <a:rPr lang="en-US" dirty="0"/>
              <a:t>Optional practical training (OPT) for F-1 Students</a:t>
            </a:r>
          </a:p>
        </p:txBody>
      </p:sp>
      <p:sp>
        <p:nvSpPr>
          <p:cNvPr id="3" name="Content Placeholder 2">
            <a:extLst>
              <a:ext uri="{FF2B5EF4-FFF2-40B4-BE49-F238E27FC236}">
                <a16:creationId xmlns:a16="http://schemas.microsoft.com/office/drawing/2014/main" xmlns="" id="{63ED646B-7749-43D9-A128-496176FD1512}"/>
              </a:ext>
            </a:extLst>
          </p:cNvPr>
          <p:cNvSpPr>
            <a:spLocks noGrp="1"/>
          </p:cNvSpPr>
          <p:nvPr>
            <p:ph idx="1"/>
          </p:nvPr>
        </p:nvSpPr>
        <p:spPr>
          <a:xfrm>
            <a:off x="457200" y="2416897"/>
            <a:ext cx="8229600" cy="3740653"/>
          </a:xfrm>
        </p:spPr>
        <p:txBody>
          <a:bodyPr>
            <a:normAutofit/>
          </a:bodyPr>
          <a:lstStyle/>
          <a:p>
            <a:r>
              <a:rPr lang="en-US" dirty="0"/>
              <a:t>F-1 students eligible for12 months of OPT employment during studies (Pre-Completion) and/or after completion of studies (Post-Completion) </a:t>
            </a:r>
          </a:p>
          <a:p>
            <a:r>
              <a:rPr lang="en-US" dirty="0"/>
              <a:t>Pre-Completion:  After one full academic year</a:t>
            </a:r>
          </a:p>
          <a:p>
            <a:pPr lvl="1"/>
            <a:r>
              <a:rPr lang="en-US" dirty="0"/>
              <a:t>Part-time while school is in session; full-time when not in session</a:t>
            </a:r>
          </a:p>
          <a:p>
            <a:r>
              <a:rPr lang="en-US" dirty="0"/>
              <a:t>Post-Completion:  After completion of studies </a:t>
            </a:r>
          </a:p>
          <a:p>
            <a:pPr lvl="1"/>
            <a:r>
              <a:rPr lang="en-US" dirty="0"/>
              <a:t>Either part-time or full-time  </a:t>
            </a:r>
          </a:p>
          <a:p>
            <a:endParaRPr lang="en-US" dirty="0"/>
          </a:p>
        </p:txBody>
      </p:sp>
      <p:sp>
        <p:nvSpPr>
          <p:cNvPr id="4" name="Content Placeholder 3">
            <a:extLst>
              <a:ext uri="{FF2B5EF4-FFF2-40B4-BE49-F238E27FC236}">
                <a16:creationId xmlns:a16="http://schemas.microsoft.com/office/drawing/2014/main" xmlns="" id="{21647E4A-3545-4E2C-BCAC-D10A5315A990}"/>
              </a:ext>
            </a:extLst>
          </p:cNvPr>
          <p:cNvSpPr>
            <a:spLocks noGrp="1"/>
          </p:cNvSpPr>
          <p:nvPr>
            <p:ph sz="quarter" idx="15"/>
          </p:nvPr>
        </p:nvSpPr>
        <p:spPr>
          <a:xfrm>
            <a:off x="457200" y="1454946"/>
            <a:ext cx="8229600" cy="773833"/>
          </a:xfrm>
        </p:spPr>
        <p:txBody>
          <a:bodyPr/>
          <a:lstStyle/>
          <a:p>
            <a:r>
              <a:rPr lang="en-US" dirty="0"/>
              <a:t>OPT is temporary employment for F-1 students that is directly related to the student’s major area of study.</a:t>
            </a:r>
          </a:p>
        </p:txBody>
      </p:sp>
    </p:spTree>
    <p:extLst>
      <p:ext uri="{BB962C8B-B14F-4D97-AF65-F5344CB8AC3E}">
        <p14:creationId xmlns:p14="http://schemas.microsoft.com/office/powerpoint/2010/main" val="2273068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47C962-9C1A-4708-AACB-8306D457BDB0}"/>
              </a:ext>
            </a:extLst>
          </p:cNvPr>
          <p:cNvSpPr>
            <a:spLocks noGrp="1"/>
          </p:cNvSpPr>
          <p:nvPr>
            <p:ph type="title"/>
          </p:nvPr>
        </p:nvSpPr>
        <p:spPr>
          <a:xfrm>
            <a:off x="457200" y="596689"/>
            <a:ext cx="8229600" cy="773834"/>
          </a:xfrm>
        </p:spPr>
        <p:txBody>
          <a:bodyPr/>
          <a:lstStyle/>
          <a:p>
            <a:r>
              <a:rPr lang="en-US" dirty="0"/>
              <a:t>STEM OPT Extension</a:t>
            </a:r>
          </a:p>
        </p:txBody>
      </p:sp>
      <p:sp>
        <p:nvSpPr>
          <p:cNvPr id="3" name="Content Placeholder 2">
            <a:extLst>
              <a:ext uri="{FF2B5EF4-FFF2-40B4-BE49-F238E27FC236}">
                <a16:creationId xmlns:a16="http://schemas.microsoft.com/office/drawing/2014/main" xmlns="" id="{3217FB92-362E-4973-B553-6EAE994B6E20}"/>
              </a:ext>
            </a:extLst>
          </p:cNvPr>
          <p:cNvSpPr>
            <a:spLocks noGrp="1"/>
          </p:cNvSpPr>
          <p:nvPr>
            <p:ph idx="1"/>
          </p:nvPr>
        </p:nvSpPr>
        <p:spPr>
          <a:xfrm>
            <a:off x="457200" y="1745712"/>
            <a:ext cx="8338008" cy="3960500"/>
          </a:xfrm>
        </p:spPr>
        <p:txBody>
          <a:bodyPr>
            <a:normAutofit/>
          </a:bodyPr>
          <a:lstStyle/>
          <a:p>
            <a:r>
              <a:rPr lang="en-US" dirty="0"/>
              <a:t>F-1 Students who have earned degrees in a STEM field may apply for a 24-month extension in Post-Completion OPT if they meet the following criteria: </a:t>
            </a:r>
            <a:br>
              <a:rPr lang="en-US" dirty="0"/>
            </a:br>
            <a:endParaRPr lang="en-US" dirty="0"/>
          </a:p>
          <a:p>
            <a:pPr lvl="1"/>
            <a:r>
              <a:rPr lang="en-US" sz="2400" dirty="0"/>
              <a:t>Degree on STEM Designated Degree Program List (see </a:t>
            </a:r>
            <a:r>
              <a:rPr lang="en-US" sz="2400" dirty="0">
                <a:hlinkClick r:id="rId2"/>
              </a:rPr>
              <a:t>www.nafsa.org/findresources/Default.aspx?id=32632</a:t>
            </a:r>
            <a:r>
              <a:rPr lang="en-US" sz="2400" dirty="0"/>
              <a:t>)</a:t>
            </a:r>
          </a:p>
          <a:p>
            <a:pPr lvl="1"/>
            <a:r>
              <a:rPr lang="en-US" sz="2400" dirty="0"/>
              <a:t>e-Verify employer</a:t>
            </a:r>
          </a:p>
          <a:p>
            <a:pPr lvl="1"/>
            <a:r>
              <a:rPr lang="en-US" sz="2400" dirty="0"/>
              <a:t>Initial grant of post-completion OPT based on STEM degree</a:t>
            </a:r>
          </a:p>
        </p:txBody>
      </p:sp>
      <p:sp>
        <p:nvSpPr>
          <p:cNvPr id="4" name="Content Placeholder 3">
            <a:extLst>
              <a:ext uri="{FF2B5EF4-FFF2-40B4-BE49-F238E27FC236}">
                <a16:creationId xmlns:a16="http://schemas.microsoft.com/office/drawing/2014/main" xmlns="" id="{5CA14549-4412-4526-A5A9-9F4017C4A293}"/>
              </a:ext>
            </a:extLst>
          </p:cNvPr>
          <p:cNvSpPr>
            <a:spLocks noGrp="1"/>
          </p:cNvSpPr>
          <p:nvPr>
            <p:ph sz="quarter" idx="15"/>
          </p:nvPr>
        </p:nvSpPr>
        <p:spPr>
          <a:xfrm>
            <a:off x="457200" y="1191413"/>
            <a:ext cx="8229600" cy="554299"/>
          </a:xfrm>
        </p:spPr>
        <p:txBody>
          <a:bodyPr/>
          <a:lstStyle/>
          <a:p>
            <a:r>
              <a:rPr lang="en-US" dirty="0"/>
              <a:t>Requirements</a:t>
            </a:r>
          </a:p>
        </p:txBody>
      </p:sp>
    </p:spTree>
    <p:extLst>
      <p:ext uri="{BB962C8B-B14F-4D97-AF65-F5344CB8AC3E}">
        <p14:creationId xmlns:p14="http://schemas.microsoft.com/office/powerpoint/2010/main" val="1498894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a:t>H-1B and other </a:t>
            </a:r>
            <a:br>
              <a:rPr lang="en-PH" dirty="0"/>
            </a:br>
            <a:r>
              <a:rPr lang="en-PH" dirty="0"/>
              <a:t>working Visas</a:t>
            </a:r>
          </a:p>
        </p:txBody>
      </p:sp>
    </p:spTree>
    <p:extLst>
      <p:ext uri="{BB962C8B-B14F-4D97-AF65-F5344CB8AC3E}">
        <p14:creationId xmlns:p14="http://schemas.microsoft.com/office/powerpoint/2010/main" val="29327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565AA2-D656-4E62-93D1-145FB494A690}"/>
              </a:ext>
            </a:extLst>
          </p:cNvPr>
          <p:cNvSpPr>
            <a:spLocks noGrp="1"/>
          </p:cNvSpPr>
          <p:nvPr>
            <p:ph type="title"/>
          </p:nvPr>
        </p:nvSpPr>
        <p:spPr>
          <a:xfrm>
            <a:off x="457200" y="549554"/>
            <a:ext cx="8229600" cy="773834"/>
          </a:xfrm>
        </p:spPr>
        <p:txBody>
          <a:bodyPr/>
          <a:lstStyle/>
          <a:p>
            <a:r>
              <a:rPr lang="en-US" dirty="0"/>
              <a:t>H-1B Visa Program</a:t>
            </a:r>
          </a:p>
        </p:txBody>
      </p:sp>
      <p:sp>
        <p:nvSpPr>
          <p:cNvPr id="3" name="Content Placeholder 2">
            <a:extLst>
              <a:ext uri="{FF2B5EF4-FFF2-40B4-BE49-F238E27FC236}">
                <a16:creationId xmlns:a16="http://schemas.microsoft.com/office/drawing/2014/main" xmlns="" id="{C3E42789-051B-4626-BDF3-B34C06964263}"/>
              </a:ext>
            </a:extLst>
          </p:cNvPr>
          <p:cNvSpPr>
            <a:spLocks noGrp="1"/>
          </p:cNvSpPr>
          <p:nvPr>
            <p:ph idx="1"/>
          </p:nvPr>
        </p:nvSpPr>
        <p:spPr>
          <a:xfrm>
            <a:off x="457200" y="2697707"/>
            <a:ext cx="8229600" cy="3099583"/>
          </a:xfrm>
        </p:spPr>
        <p:txBody>
          <a:bodyPr>
            <a:normAutofit/>
          </a:bodyPr>
          <a:lstStyle/>
          <a:p>
            <a:r>
              <a:rPr lang="en-US" dirty="0"/>
              <a:t>Mostly STEM fields </a:t>
            </a:r>
          </a:p>
          <a:p>
            <a:r>
              <a:rPr lang="en-US" dirty="0"/>
              <a:t>Majority technology companies</a:t>
            </a:r>
          </a:p>
          <a:p>
            <a:r>
              <a:rPr lang="en-US" dirty="0"/>
              <a:t>Annual Total: 85,000  </a:t>
            </a:r>
          </a:p>
          <a:p>
            <a:pPr lvl="1"/>
            <a:r>
              <a:rPr lang="en-US" sz="2400" dirty="0"/>
              <a:t>Regular Cap: 65,000</a:t>
            </a:r>
          </a:p>
          <a:p>
            <a:pPr lvl="1"/>
            <a:r>
              <a:rPr lang="en-US" sz="2400" dirty="0"/>
              <a:t>U.S. Master’s Exemption: 20,000  </a:t>
            </a:r>
          </a:p>
        </p:txBody>
      </p:sp>
      <p:sp>
        <p:nvSpPr>
          <p:cNvPr id="4" name="Content Placeholder 3">
            <a:extLst>
              <a:ext uri="{FF2B5EF4-FFF2-40B4-BE49-F238E27FC236}">
                <a16:creationId xmlns:a16="http://schemas.microsoft.com/office/drawing/2014/main" xmlns="" id="{6EBAE919-D74D-41F5-8885-E3EFE202B761}"/>
              </a:ext>
            </a:extLst>
          </p:cNvPr>
          <p:cNvSpPr>
            <a:spLocks noGrp="1"/>
          </p:cNvSpPr>
          <p:nvPr>
            <p:ph sz="quarter" idx="15"/>
          </p:nvPr>
        </p:nvSpPr>
        <p:spPr>
          <a:xfrm>
            <a:off x="457200" y="1033354"/>
            <a:ext cx="8229600" cy="1414904"/>
          </a:xfrm>
        </p:spPr>
        <p:txBody>
          <a:bodyPr/>
          <a:lstStyle/>
          <a:p>
            <a:r>
              <a:rPr lang="en-US" dirty="0"/>
              <a:t>Allows companies in the United States to hire foreign workers for occupations that require highly specialized knowledge and a bachelor’s degree in the specialty field, or its equivalent. </a:t>
            </a:r>
          </a:p>
        </p:txBody>
      </p:sp>
    </p:spTree>
    <p:extLst>
      <p:ext uri="{BB962C8B-B14F-4D97-AF65-F5344CB8AC3E}">
        <p14:creationId xmlns:p14="http://schemas.microsoft.com/office/powerpoint/2010/main" val="41398773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C46C1-C146-445E-8F3B-E51C506B7B94}"/>
              </a:ext>
            </a:extLst>
          </p:cNvPr>
          <p:cNvSpPr>
            <a:spLocks noGrp="1"/>
          </p:cNvSpPr>
          <p:nvPr>
            <p:ph type="title"/>
          </p:nvPr>
        </p:nvSpPr>
        <p:spPr>
          <a:xfrm>
            <a:off x="457200" y="681112"/>
            <a:ext cx="8229600" cy="773834"/>
          </a:xfrm>
        </p:spPr>
        <p:txBody>
          <a:bodyPr/>
          <a:lstStyle/>
          <a:p>
            <a:r>
              <a:rPr lang="en-US" dirty="0"/>
              <a:t>H-1B Visa Program</a:t>
            </a:r>
          </a:p>
        </p:txBody>
      </p:sp>
      <p:sp>
        <p:nvSpPr>
          <p:cNvPr id="3" name="Content Placeholder 2">
            <a:extLst>
              <a:ext uri="{FF2B5EF4-FFF2-40B4-BE49-F238E27FC236}">
                <a16:creationId xmlns:a16="http://schemas.microsoft.com/office/drawing/2014/main" xmlns="" id="{8020FF79-5D23-4A40-8542-FFFCB747C5DB}"/>
              </a:ext>
            </a:extLst>
          </p:cNvPr>
          <p:cNvSpPr>
            <a:spLocks noGrp="1"/>
          </p:cNvSpPr>
          <p:nvPr>
            <p:ph idx="1"/>
          </p:nvPr>
        </p:nvSpPr>
        <p:spPr>
          <a:xfrm>
            <a:off x="457200" y="2127520"/>
            <a:ext cx="8229600" cy="3960500"/>
          </a:xfrm>
        </p:spPr>
        <p:txBody>
          <a:bodyPr>
            <a:normAutofit fontScale="92500" lnSpcReduction="10000"/>
          </a:bodyPr>
          <a:lstStyle/>
          <a:p>
            <a:r>
              <a:rPr lang="en-US" dirty="0"/>
              <a:t>Job must require a specialty degree:</a:t>
            </a:r>
            <a:br>
              <a:rPr lang="en-US" dirty="0"/>
            </a:br>
            <a:endParaRPr lang="en-US" dirty="0"/>
          </a:p>
          <a:p>
            <a:pPr marL="914400" lvl="1" indent="-457200">
              <a:buFont typeface="+mj-lt"/>
              <a:buAutoNum type="arabicPeriod"/>
            </a:pPr>
            <a:r>
              <a:rPr lang="en-US" sz="2400" dirty="0"/>
              <a:t>Bachelor’s is normal requirement (OOH) OR</a:t>
            </a:r>
            <a:br>
              <a:rPr lang="en-US" sz="2400" dirty="0"/>
            </a:br>
            <a:endParaRPr lang="en-US" sz="2400" dirty="0"/>
          </a:p>
          <a:p>
            <a:pPr marL="914400" lvl="1" indent="-457200">
              <a:buFont typeface="+mj-lt"/>
              <a:buAutoNum type="arabicPeriod"/>
            </a:pPr>
            <a:r>
              <a:rPr lang="en-US" sz="2400" dirty="0"/>
              <a:t>Industry standard OR</a:t>
            </a:r>
            <a:br>
              <a:rPr lang="en-US" sz="2400" dirty="0"/>
            </a:br>
            <a:endParaRPr lang="en-US" sz="2400" dirty="0"/>
          </a:p>
          <a:p>
            <a:pPr marL="914400" lvl="1" indent="-457200">
              <a:buFont typeface="+mj-lt"/>
              <a:buAutoNum type="arabicPeriod"/>
            </a:pPr>
            <a:r>
              <a:rPr lang="en-US" sz="2400" dirty="0"/>
              <a:t>Employer’s requirements OR</a:t>
            </a:r>
            <a:br>
              <a:rPr lang="en-US" sz="2400" dirty="0"/>
            </a:br>
            <a:endParaRPr lang="en-US" sz="2400" dirty="0"/>
          </a:p>
          <a:p>
            <a:pPr marL="914400" lvl="1" indent="-457200">
              <a:buFont typeface="+mj-lt"/>
              <a:buAutoNum type="arabicPeriod"/>
            </a:pPr>
            <a:r>
              <a:rPr lang="en-US" sz="2400" dirty="0"/>
              <a:t>Specialized and complex duties.</a:t>
            </a:r>
          </a:p>
        </p:txBody>
      </p:sp>
      <p:sp>
        <p:nvSpPr>
          <p:cNvPr id="4" name="Content Placeholder 3">
            <a:extLst>
              <a:ext uri="{FF2B5EF4-FFF2-40B4-BE49-F238E27FC236}">
                <a16:creationId xmlns:a16="http://schemas.microsoft.com/office/drawing/2014/main" xmlns="" id="{E1E9F0F5-6FFA-4CB0-A419-AF72DD768DDF}"/>
              </a:ext>
            </a:extLst>
          </p:cNvPr>
          <p:cNvSpPr>
            <a:spLocks noGrp="1"/>
          </p:cNvSpPr>
          <p:nvPr>
            <p:ph sz="quarter" idx="15"/>
          </p:nvPr>
        </p:nvSpPr>
        <p:spPr>
          <a:xfrm>
            <a:off x="457200" y="1371098"/>
            <a:ext cx="8229600" cy="554299"/>
          </a:xfrm>
        </p:spPr>
        <p:txBody>
          <a:bodyPr/>
          <a:lstStyle/>
          <a:p>
            <a:r>
              <a:rPr lang="en-US" dirty="0"/>
              <a:t>H-1B Specialty Occupation Requirements</a:t>
            </a:r>
          </a:p>
        </p:txBody>
      </p:sp>
    </p:spTree>
    <p:extLst>
      <p:ext uri="{BB962C8B-B14F-4D97-AF65-F5344CB8AC3E}">
        <p14:creationId xmlns:p14="http://schemas.microsoft.com/office/powerpoint/2010/main" val="3380389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5DFC33-3548-49B7-B899-53FF71804DDB}"/>
              </a:ext>
            </a:extLst>
          </p:cNvPr>
          <p:cNvSpPr>
            <a:spLocks noGrp="1"/>
          </p:cNvSpPr>
          <p:nvPr>
            <p:ph type="title"/>
          </p:nvPr>
        </p:nvSpPr>
        <p:spPr>
          <a:xfrm>
            <a:off x="457200" y="568409"/>
            <a:ext cx="8229600" cy="773834"/>
          </a:xfrm>
        </p:spPr>
        <p:txBody>
          <a:bodyPr/>
          <a:lstStyle/>
          <a:p>
            <a:r>
              <a:rPr lang="en-US" dirty="0"/>
              <a:t>H-1B Visa program</a:t>
            </a:r>
          </a:p>
        </p:txBody>
      </p:sp>
      <p:sp>
        <p:nvSpPr>
          <p:cNvPr id="3" name="Content Placeholder 2">
            <a:extLst>
              <a:ext uri="{FF2B5EF4-FFF2-40B4-BE49-F238E27FC236}">
                <a16:creationId xmlns:a16="http://schemas.microsoft.com/office/drawing/2014/main" xmlns="" id="{C9B48970-FF0D-4440-89DD-DA58BE776B2E}"/>
              </a:ext>
            </a:extLst>
          </p:cNvPr>
          <p:cNvSpPr>
            <a:spLocks noGrp="1"/>
          </p:cNvSpPr>
          <p:nvPr>
            <p:ph idx="1"/>
          </p:nvPr>
        </p:nvSpPr>
        <p:spPr>
          <a:xfrm>
            <a:off x="532614" y="1865795"/>
            <a:ext cx="8229600" cy="3960500"/>
          </a:xfrm>
        </p:spPr>
        <p:txBody>
          <a:bodyPr>
            <a:normAutofit fontScale="92500" lnSpcReduction="20000"/>
          </a:bodyPr>
          <a:lstStyle/>
          <a:p>
            <a:r>
              <a:rPr lang="en-US" dirty="0"/>
              <a:t>Sponsored worker must have that specialty degree or equivalent:</a:t>
            </a:r>
            <a:br>
              <a:rPr lang="en-US" dirty="0"/>
            </a:br>
            <a:endParaRPr lang="en-US" dirty="0"/>
          </a:p>
          <a:p>
            <a:pPr marL="914400" lvl="1" indent="-457200">
              <a:buFont typeface="+mj-lt"/>
              <a:buAutoNum type="arabicPeriod"/>
            </a:pPr>
            <a:r>
              <a:rPr lang="en-US" sz="2400" dirty="0"/>
              <a:t>U.S. bachelor’s degree in the specialty from accredited institution OR</a:t>
            </a:r>
            <a:br>
              <a:rPr lang="en-US" sz="2400" dirty="0"/>
            </a:br>
            <a:endParaRPr lang="en-US" sz="2400" dirty="0"/>
          </a:p>
          <a:p>
            <a:pPr marL="914400" lvl="1" indent="-457200">
              <a:buFont typeface="+mj-lt"/>
              <a:buAutoNum type="arabicPeriod"/>
            </a:pPr>
            <a:r>
              <a:rPr lang="en-US" sz="2400" dirty="0"/>
              <a:t>Foreign educational equivalent OR</a:t>
            </a:r>
            <a:br>
              <a:rPr lang="en-US" sz="2400" dirty="0"/>
            </a:br>
            <a:endParaRPr lang="en-US" sz="2400" dirty="0"/>
          </a:p>
          <a:p>
            <a:pPr marL="914400" lvl="1" indent="-457200">
              <a:buFont typeface="+mj-lt"/>
              <a:buAutoNum type="arabicPeriod"/>
            </a:pPr>
            <a:r>
              <a:rPr lang="en-US" sz="2400" dirty="0"/>
              <a:t>Equivalent combination of education + experience OR</a:t>
            </a:r>
            <a:br>
              <a:rPr lang="en-US" sz="2400" dirty="0"/>
            </a:br>
            <a:endParaRPr lang="en-US" sz="2400" dirty="0"/>
          </a:p>
          <a:p>
            <a:pPr marL="914400" lvl="1" indent="-457200">
              <a:buFont typeface="+mj-lt"/>
              <a:buAutoNum type="arabicPeriod"/>
            </a:pPr>
            <a:r>
              <a:rPr lang="en-US" sz="2400" dirty="0"/>
              <a:t>State licensure (i.e. architect, surveyor, physical therapist).</a:t>
            </a:r>
          </a:p>
        </p:txBody>
      </p:sp>
      <p:sp>
        <p:nvSpPr>
          <p:cNvPr id="4" name="Content Placeholder 3">
            <a:extLst>
              <a:ext uri="{FF2B5EF4-FFF2-40B4-BE49-F238E27FC236}">
                <a16:creationId xmlns:a16="http://schemas.microsoft.com/office/drawing/2014/main" xmlns="" id="{56F2D192-E074-43F3-93CF-C3E7220A8894}"/>
              </a:ext>
            </a:extLst>
          </p:cNvPr>
          <p:cNvSpPr>
            <a:spLocks noGrp="1"/>
          </p:cNvSpPr>
          <p:nvPr>
            <p:ph sz="quarter" idx="15"/>
          </p:nvPr>
        </p:nvSpPr>
        <p:spPr>
          <a:xfrm>
            <a:off x="532614" y="1272347"/>
            <a:ext cx="8229600" cy="554299"/>
          </a:xfrm>
        </p:spPr>
        <p:txBody>
          <a:bodyPr/>
          <a:lstStyle/>
          <a:p>
            <a:r>
              <a:rPr lang="en-US" dirty="0"/>
              <a:t>H-1B Specialty Occupation Requirements</a:t>
            </a:r>
          </a:p>
        </p:txBody>
      </p:sp>
    </p:spTree>
    <p:extLst>
      <p:ext uri="{BB962C8B-B14F-4D97-AF65-F5344CB8AC3E}">
        <p14:creationId xmlns:p14="http://schemas.microsoft.com/office/powerpoint/2010/main" val="7943938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565AA2-D656-4E62-93D1-145FB494A690}"/>
              </a:ext>
            </a:extLst>
          </p:cNvPr>
          <p:cNvSpPr>
            <a:spLocks noGrp="1"/>
          </p:cNvSpPr>
          <p:nvPr>
            <p:ph type="title"/>
          </p:nvPr>
        </p:nvSpPr>
        <p:spPr>
          <a:xfrm>
            <a:off x="457200" y="408152"/>
            <a:ext cx="8229600" cy="773834"/>
          </a:xfrm>
        </p:spPr>
        <p:txBody>
          <a:bodyPr/>
          <a:lstStyle/>
          <a:p>
            <a:r>
              <a:rPr lang="en-US" dirty="0"/>
              <a:t>H-1B Visa Program</a:t>
            </a:r>
          </a:p>
        </p:txBody>
      </p:sp>
      <p:sp>
        <p:nvSpPr>
          <p:cNvPr id="3" name="Content Placeholder 2">
            <a:extLst>
              <a:ext uri="{FF2B5EF4-FFF2-40B4-BE49-F238E27FC236}">
                <a16:creationId xmlns:a16="http://schemas.microsoft.com/office/drawing/2014/main" xmlns="" id="{C3E42789-051B-4626-BDF3-B34C06964263}"/>
              </a:ext>
            </a:extLst>
          </p:cNvPr>
          <p:cNvSpPr>
            <a:spLocks noGrp="1"/>
          </p:cNvSpPr>
          <p:nvPr>
            <p:ph idx="1"/>
          </p:nvPr>
        </p:nvSpPr>
        <p:spPr>
          <a:xfrm>
            <a:off x="457200" y="1900094"/>
            <a:ext cx="8229600" cy="3737135"/>
          </a:xfrm>
        </p:spPr>
        <p:txBody>
          <a:bodyPr>
            <a:normAutofit fontScale="92500" lnSpcReduction="20000"/>
          </a:bodyPr>
          <a:lstStyle/>
          <a:p>
            <a:r>
              <a:rPr lang="en-US" dirty="0"/>
              <a:t>File March 31 for October 1 start date  </a:t>
            </a:r>
          </a:p>
          <a:p>
            <a:r>
              <a:rPr lang="en-US" dirty="0"/>
              <a:t>1 in 3 chance of acceptance</a:t>
            </a:r>
          </a:p>
          <a:p>
            <a:r>
              <a:rPr lang="en-US" dirty="0"/>
              <a:t>Acceptance does not mean approval!</a:t>
            </a:r>
          </a:p>
          <a:p>
            <a:r>
              <a:rPr lang="en-US" dirty="0"/>
              <a:t>“Cap Gap” for F-1 students with OPT</a:t>
            </a:r>
          </a:p>
          <a:p>
            <a:pPr lvl="1"/>
            <a:r>
              <a:rPr lang="en-US" sz="2200" dirty="0"/>
              <a:t>Must have OPT valid beyond April 1</a:t>
            </a:r>
          </a:p>
          <a:p>
            <a:pPr lvl="1"/>
            <a:r>
              <a:rPr lang="en-US" sz="2200" dirty="0"/>
              <a:t>Can extend OPT until October 1</a:t>
            </a:r>
          </a:p>
          <a:p>
            <a:pPr lvl="1"/>
            <a:r>
              <a:rPr lang="en-US" sz="2200" dirty="0"/>
              <a:t>Request I-20 endorsement from DSO</a:t>
            </a:r>
          </a:p>
          <a:p>
            <a:pPr lvl="1"/>
            <a:r>
              <a:rPr lang="en-US" sz="2200" dirty="0"/>
              <a:t>Issue if petition still pending on October 1</a:t>
            </a:r>
          </a:p>
          <a:p>
            <a:pPr lvl="1"/>
            <a:r>
              <a:rPr lang="en-US" sz="2200" dirty="0"/>
              <a:t>Cannot travel internationally while pending</a:t>
            </a:r>
          </a:p>
          <a:p>
            <a:endParaRPr lang="en-US" i="1" dirty="0"/>
          </a:p>
        </p:txBody>
      </p:sp>
      <p:sp>
        <p:nvSpPr>
          <p:cNvPr id="4" name="Content Placeholder 3">
            <a:extLst>
              <a:ext uri="{FF2B5EF4-FFF2-40B4-BE49-F238E27FC236}">
                <a16:creationId xmlns:a16="http://schemas.microsoft.com/office/drawing/2014/main" xmlns="" id="{6EBAE919-D74D-41F5-8885-E3EFE202B761}"/>
              </a:ext>
            </a:extLst>
          </p:cNvPr>
          <p:cNvSpPr>
            <a:spLocks noGrp="1"/>
          </p:cNvSpPr>
          <p:nvPr>
            <p:ph sz="quarter" idx="15"/>
          </p:nvPr>
        </p:nvSpPr>
        <p:spPr>
          <a:xfrm>
            <a:off x="457200" y="1181986"/>
            <a:ext cx="8229600" cy="543118"/>
          </a:xfrm>
        </p:spPr>
        <p:txBody>
          <a:bodyPr/>
          <a:lstStyle/>
          <a:p>
            <a:r>
              <a:rPr lang="en-US" dirty="0"/>
              <a:t>Timing Considerations</a:t>
            </a:r>
          </a:p>
        </p:txBody>
      </p:sp>
    </p:spTree>
    <p:extLst>
      <p:ext uri="{BB962C8B-B14F-4D97-AF65-F5344CB8AC3E}">
        <p14:creationId xmlns:p14="http://schemas.microsoft.com/office/powerpoint/2010/main" val="6229433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565AA2-D656-4E62-93D1-145FB494A690}"/>
              </a:ext>
            </a:extLst>
          </p:cNvPr>
          <p:cNvSpPr>
            <a:spLocks noGrp="1"/>
          </p:cNvSpPr>
          <p:nvPr>
            <p:ph type="title"/>
          </p:nvPr>
        </p:nvSpPr>
        <p:spPr/>
        <p:txBody>
          <a:bodyPr/>
          <a:lstStyle/>
          <a:p>
            <a:r>
              <a:rPr lang="en-US" dirty="0"/>
              <a:t>H-1B Visa Program</a:t>
            </a:r>
          </a:p>
        </p:txBody>
      </p:sp>
      <p:sp>
        <p:nvSpPr>
          <p:cNvPr id="3" name="Content Placeholder 2">
            <a:extLst>
              <a:ext uri="{FF2B5EF4-FFF2-40B4-BE49-F238E27FC236}">
                <a16:creationId xmlns:a16="http://schemas.microsoft.com/office/drawing/2014/main" xmlns="" id="{C3E42789-051B-4626-BDF3-B34C06964263}"/>
              </a:ext>
            </a:extLst>
          </p:cNvPr>
          <p:cNvSpPr>
            <a:spLocks noGrp="1"/>
          </p:cNvSpPr>
          <p:nvPr>
            <p:ph idx="1"/>
          </p:nvPr>
        </p:nvSpPr>
        <p:spPr>
          <a:xfrm>
            <a:off x="457200" y="2615698"/>
            <a:ext cx="8229600" cy="4049890"/>
          </a:xfrm>
        </p:spPr>
        <p:txBody>
          <a:bodyPr>
            <a:normAutofit/>
          </a:bodyPr>
          <a:lstStyle/>
          <a:p>
            <a:r>
              <a:rPr lang="en-US" dirty="0"/>
              <a:t>71% Indian; 10% Chinese  </a:t>
            </a:r>
          </a:p>
          <a:p>
            <a:r>
              <a:rPr lang="en-US" dirty="0"/>
              <a:t>Top 20 global outsourcing firms use about 40%  </a:t>
            </a:r>
          </a:p>
          <a:p>
            <a:r>
              <a:rPr lang="en-US" dirty="0"/>
              <a:t>2/3 STEM  </a:t>
            </a:r>
          </a:p>
          <a:p>
            <a:r>
              <a:rPr lang="en-US" dirty="0"/>
              <a:t>More than 50% to four states: CA, NY, NJ, TX</a:t>
            </a:r>
          </a:p>
          <a:p>
            <a:endParaRPr lang="en-US" dirty="0"/>
          </a:p>
          <a:p>
            <a:pPr marL="0" indent="0">
              <a:buNone/>
            </a:pPr>
            <a:r>
              <a:rPr lang="en-US" i="1" dirty="0"/>
              <a:t>*statistics from Washington Post &amp; Pew Research</a:t>
            </a:r>
          </a:p>
        </p:txBody>
      </p:sp>
      <p:sp>
        <p:nvSpPr>
          <p:cNvPr id="4" name="Content Placeholder 3">
            <a:extLst>
              <a:ext uri="{FF2B5EF4-FFF2-40B4-BE49-F238E27FC236}">
                <a16:creationId xmlns:a16="http://schemas.microsoft.com/office/drawing/2014/main" xmlns="" id="{6EBAE919-D74D-41F5-8885-E3EFE202B761}"/>
              </a:ext>
            </a:extLst>
          </p:cNvPr>
          <p:cNvSpPr>
            <a:spLocks noGrp="1"/>
          </p:cNvSpPr>
          <p:nvPr>
            <p:ph sz="quarter" idx="15"/>
          </p:nvPr>
        </p:nvSpPr>
        <p:spPr>
          <a:xfrm>
            <a:off x="457200" y="1841863"/>
            <a:ext cx="8229600" cy="543118"/>
          </a:xfrm>
        </p:spPr>
        <p:txBody>
          <a:bodyPr/>
          <a:lstStyle/>
          <a:p>
            <a:r>
              <a:rPr lang="en-US" dirty="0"/>
              <a:t>Who gets H-1B visas?</a:t>
            </a:r>
          </a:p>
        </p:txBody>
      </p:sp>
    </p:spTree>
    <p:extLst>
      <p:ext uri="{BB962C8B-B14F-4D97-AF65-F5344CB8AC3E}">
        <p14:creationId xmlns:p14="http://schemas.microsoft.com/office/powerpoint/2010/main" val="3888761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a:t>Deferred Action for Childhood Arrivals</a:t>
            </a:r>
          </a:p>
        </p:txBody>
      </p:sp>
    </p:spTree>
    <p:extLst>
      <p:ext uri="{BB962C8B-B14F-4D97-AF65-F5344CB8AC3E}">
        <p14:creationId xmlns:p14="http://schemas.microsoft.com/office/powerpoint/2010/main" val="33366715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xmlns="" id="{858AD1D6-DBEC-4913-8AD9-52EFBC5E04CD}"/>
              </a:ext>
            </a:extLst>
          </p:cNvPr>
          <p:cNvPicPr>
            <a:picLocks noChangeAspect="1"/>
          </p:cNvPicPr>
          <p:nvPr/>
        </p:nvPicPr>
        <p:blipFill rotWithShape="1">
          <a:blip r:embed="rId2"/>
          <a:srcRect l="9163" r="38147" b="-5"/>
          <a:stretch/>
        </p:blipFill>
        <p:spPr>
          <a:xfrm>
            <a:off x="1081244" y="1712829"/>
            <a:ext cx="1996741" cy="2662321"/>
          </a:xfrm>
          <a:prstGeom prst="rect">
            <a:avLst/>
          </a:prstGeom>
        </p:spPr>
      </p:pic>
      <p:sp>
        <p:nvSpPr>
          <p:cNvPr id="2" name="Title 1">
            <a:extLst>
              <a:ext uri="{FF2B5EF4-FFF2-40B4-BE49-F238E27FC236}">
                <a16:creationId xmlns:a16="http://schemas.microsoft.com/office/drawing/2014/main" xmlns="" id="{28565AA2-D656-4E62-93D1-145FB494A690}"/>
              </a:ext>
            </a:extLst>
          </p:cNvPr>
          <p:cNvSpPr>
            <a:spLocks noGrp="1"/>
          </p:cNvSpPr>
          <p:nvPr>
            <p:ph type="title"/>
          </p:nvPr>
        </p:nvSpPr>
        <p:spPr>
          <a:xfrm>
            <a:off x="3515557" y="1803405"/>
            <a:ext cx="4599743" cy="1825096"/>
          </a:xfrm>
        </p:spPr>
        <p:txBody>
          <a:bodyPr vert="horz" lIns="91440" tIns="45720" rIns="91440" bIns="45720" rtlCol="0" anchor="b">
            <a:normAutofit/>
          </a:bodyPr>
          <a:lstStyle/>
          <a:p>
            <a:pPr algn="ctr"/>
            <a:r>
              <a:rPr lang="en-US" sz="4000" dirty="0">
                <a:solidFill>
                  <a:srgbClr val="C00000"/>
                </a:solidFill>
                <a:latin typeface="+mn-lt"/>
                <a:ea typeface="+mn-ea"/>
              </a:rPr>
              <a:t>H-1B controversy</a:t>
            </a:r>
          </a:p>
        </p:txBody>
      </p:sp>
      <p:sp>
        <p:nvSpPr>
          <p:cNvPr id="9" name="Footer Placeholder 8">
            <a:extLst>
              <a:ext uri="{FF2B5EF4-FFF2-40B4-BE49-F238E27FC236}">
                <a16:creationId xmlns:a16="http://schemas.microsoft.com/office/drawing/2014/main" xmlns="" id="{99C00C93-C6CE-4C08-ADE4-55ABFA0C5D0E}"/>
              </a:ext>
            </a:extLst>
          </p:cNvPr>
          <p:cNvSpPr>
            <a:spLocks noGrp="1"/>
          </p:cNvSpPr>
          <p:nvPr>
            <p:ph type="ftr" sz="quarter" idx="11"/>
          </p:nvPr>
        </p:nvSpPr>
        <p:spPr>
          <a:xfrm>
            <a:off x="669304" y="5616575"/>
            <a:ext cx="7984502" cy="1037358"/>
          </a:xfrm>
        </p:spPr>
        <p:txBody>
          <a:bodyPr/>
          <a:lstStyle/>
          <a:p>
            <a:r>
              <a:rPr lang="fr-FR" sz="800" dirty="0">
                <a:solidFill>
                  <a:schemeClr val="tx1"/>
                </a:solidFill>
              </a:rPr>
              <a:t>PHOTO SOURCE:  http://www.debate.org/opinions/h-1b-visa-controversy-should-the-university-of-california-san-francisco-outsource-49-tech-jobs-to-india</a:t>
            </a:r>
            <a:endParaRPr lang="en-US" sz="800" dirty="0">
              <a:solidFill>
                <a:schemeClr val="tx1"/>
              </a:solidFill>
            </a:endParaRPr>
          </a:p>
        </p:txBody>
      </p:sp>
    </p:spTree>
    <p:extLst>
      <p:ext uri="{BB962C8B-B14F-4D97-AF65-F5344CB8AC3E}">
        <p14:creationId xmlns:p14="http://schemas.microsoft.com/office/powerpoint/2010/main" val="10526350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D63750-67CF-4CC4-A9DC-119F67C6C6B0}"/>
              </a:ext>
            </a:extLst>
          </p:cNvPr>
          <p:cNvSpPr>
            <a:spLocks noGrp="1"/>
          </p:cNvSpPr>
          <p:nvPr>
            <p:ph type="title"/>
          </p:nvPr>
        </p:nvSpPr>
        <p:spPr>
          <a:xfrm>
            <a:off x="457200" y="606116"/>
            <a:ext cx="8229600" cy="773834"/>
          </a:xfrm>
        </p:spPr>
        <p:txBody>
          <a:bodyPr/>
          <a:lstStyle/>
          <a:p>
            <a:r>
              <a:rPr lang="en-US" dirty="0"/>
              <a:t>H-1B Visa program</a:t>
            </a:r>
          </a:p>
        </p:txBody>
      </p:sp>
      <p:sp>
        <p:nvSpPr>
          <p:cNvPr id="3" name="Content Placeholder 2">
            <a:extLst>
              <a:ext uri="{FF2B5EF4-FFF2-40B4-BE49-F238E27FC236}">
                <a16:creationId xmlns:a16="http://schemas.microsoft.com/office/drawing/2014/main" xmlns="" id="{241EDEA7-6FCE-4802-BD19-AB6F3D08047C}"/>
              </a:ext>
            </a:extLst>
          </p:cNvPr>
          <p:cNvSpPr>
            <a:spLocks noGrp="1"/>
          </p:cNvSpPr>
          <p:nvPr>
            <p:ph idx="1"/>
          </p:nvPr>
        </p:nvSpPr>
        <p:spPr>
          <a:xfrm>
            <a:off x="457200" y="1877376"/>
            <a:ext cx="8229600" cy="3960500"/>
          </a:xfrm>
        </p:spPr>
        <p:txBody>
          <a:bodyPr>
            <a:normAutofit/>
          </a:bodyPr>
          <a:lstStyle/>
          <a:p>
            <a:r>
              <a:rPr lang="en-US" dirty="0"/>
              <a:t>Proponents say: </a:t>
            </a:r>
          </a:p>
          <a:p>
            <a:pPr lvl="1"/>
            <a:r>
              <a:rPr lang="en-US" sz="2400" dirty="0"/>
              <a:t>Integral to continued innovation</a:t>
            </a:r>
          </a:p>
          <a:p>
            <a:pPr lvl="1"/>
            <a:r>
              <a:rPr lang="en-US" sz="2400" dirty="0"/>
              <a:t>Provides highly skilled workers in shortage occupations</a:t>
            </a:r>
          </a:p>
          <a:p>
            <a:pPr lvl="1"/>
            <a:r>
              <a:rPr lang="en-US" sz="2400" dirty="0"/>
              <a:t>Prevents offshoring by U.S. employers</a:t>
            </a:r>
          </a:p>
          <a:p>
            <a:r>
              <a:rPr lang="en-US" dirty="0"/>
              <a:t>Opponents say:</a:t>
            </a:r>
          </a:p>
          <a:p>
            <a:pPr lvl="1"/>
            <a:r>
              <a:rPr lang="en-US" sz="2400" dirty="0"/>
              <a:t>Displaces U.S. workers with cheaper foreign labor</a:t>
            </a:r>
          </a:p>
          <a:p>
            <a:pPr lvl="1"/>
            <a:r>
              <a:rPr lang="en-US" sz="2400" dirty="0"/>
              <a:t>Discriminates against U.S. workers</a:t>
            </a:r>
          </a:p>
        </p:txBody>
      </p:sp>
      <p:sp>
        <p:nvSpPr>
          <p:cNvPr id="4" name="Content Placeholder 3">
            <a:extLst>
              <a:ext uri="{FF2B5EF4-FFF2-40B4-BE49-F238E27FC236}">
                <a16:creationId xmlns:a16="http://schemas.microsoft.com/office/drawing/2014/main" xmlns="" id="{B2394643-C89A-460F-B58E-6F4CB24F0ACC}"/>
              </a:ext>
            </a:extLst>
          </p:cNvPr>
          <p:cNvSpPr>
            <a:spLocks noGrp="1"/>
          </p:cNvSpPr>
          <p:nvPr>
            <p:ph sz="quarter" idx="15"/>
          </p:nvPr>
        </p:nvSpPr>
        <p:spPr>
          <a:xfrm>
            <a:off x="457200" y="1219694"/>
            <a:ext cx="8229600" cy="554299"/>
          </a:xfrm>
        </p:spPr>
        <p:txBody>
          <a:bodyPr/>
          <a:lstStyle/>
          <a:p>
            <a:r>
              <a:rPr lang="en-US" dirty="0"/>
              <a:t>Different Perspectives</a:t>
            </a:r>
          </a:p>
        </p:txBody>
      </p:sp>
    </p:spTree>
    <p:extLst>
      <p:ext uri="{BB962C8B-B14F-4D97-AF65-F5344CB8AC3E}">
        <p14:creationId xmlns:p14="http://schemas.microsoft.com/office/powerpoint/2010/main" val="40676536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E3BD49-C8C4-4EF0-ACB4-0C90D8F16B8F}"/>
              </a:ext>
            </a:extLst>
          </p:cNvPr>
          <p:cNvSpPr>
            <a:spLocks noGrp="1"/>
          </p:cNvSpPr>
          <p:nvPr>
            <p:ph type="title"/>
          </p:nvPr>
        </p:nvSpPr>
        <p:spPr>
          <a:xfrm>
            <a:off x="457200" y="558982"/>
            <a:ext cx="8229600" cy="773834"/>
          </a:xfrm>
        </p:spPr>
        <p:txBody>
          <a:bodyPr/>
          <a:lstStyle/>
          <a:p>
            <a:r>
              <a:rPr lang="en-US" dirty="0"/>
              <a:t>H-1B Visa program</a:t>
            </a:r>
          </a:p>
        </p:txBody>
      </p:sp>
      <p:sp>
        <p:nvSpPr>
          <p:cNvPr id="3" name="Content Placeholder 2">
            <a:extLst>
              <a:ext uri="{FF2B5EF4-FFF2-40B4-BE49-F238E27FC236}">
                <a16:creationId xmlns:a16="http://schemas.microsoft.com/office/drawing/2014/main" xmlns="" id="{1D8101FC-CCE4-480B-8E8F-C1118FB9632E}"/>
              </a:ext>
            </a:extLst>
          </p:cNvPr>
          <p:cNvSpPr>
            <a:spLocks noGrp="1"/>
          </p:cNvSpPr>
          <p:nvPr>
            <p:ph idx="1"/>
          </p:nvPr>
        </p:nvSpPr>
        <p:spPr>
          <a:xfrm>
            <a:off x="457200" y="2055607"/>
            <a:ext cx="8229600" cy="3960500"/>
          </a:xfrm>
        </p:spPr>
        <p:txBody>
          <a:bodyPr/>
          <a:lstStyle/>
          <a:p>
            <a:r>
              <a:rPr lang="en-US" dirty="0"/>
              <a:t>‘Buy American, Hire American’ Executive Order and other proposed regulations</a:t>
            </a:r>
          </a:p>
          <a:p>
            <a:r>
              <a:rPr lang="en-US" dirty="0"/>
              <a:t>Justice Dept. has warned of investigating companies that may be overlooking American workers</a:t>
            </a:r>
          </a:p>
          <a:p>
            <a:r>
              <a:rPr lang="en-US" dirty="0"/>
              <a:t>Demand is still high</a:t>
            </a:r>
          </a:p>
          <a:p>
            <a:pPr lvl="1"/>
            <a:r>
              <a:rPr lang="en-US" sz="2400" dirty="0"/>
              <a:t>199,000 petitions 2017</a:t>
            </a:r>
          </a:p>
          <a:p>
            <a:pPr lvl="1"/>
            <a:r>
              <a:rPr lang="en-US" sz="2400" dirty="0"/>
              <a:t>236,000 petitions 2016 </a:t>
            </a:r>
          </a:p>
          <a:p>
            <a:pPr lvl="1"/>
            <a:endParaRPr lang="en-US" dirty="0"/>
          </a:p>
          <a:p>
            <a:pPr lvl="1"/>
            <a:endParaRPr lang="en-US" dirty="0"/>
          </a:p>
          <a:p>
            <a:endParaRPr lang="en-US" dirty="0"/>
          </a:p>
        </p:txBody>
      </p:sp>
      <p:sp>
        <p:nvSpPr>
          <p:cNvPr id="4" name="Content Placeholder 3">
            <a:extLst>
              <a:ext uri="{FF2B5EF4-FFF2-40B4-BE49-F238E27FC236}">
                <a16:creationId xmlns:a16="http://schemas.microsoft.com/office/drawing/2014/main" xmlns="" id="{6B9C448F-0494-44CB-A263-8985C18EF3C5}"/>
              </a:ext>
            </a:extLst>
          </p:cNvPr>
          <p:cNvSpPr>
            <a:spLocks noGrp="1"/>
          </p:cNvSpPr>
          <p:nvPr>
            <p:ph sz="quarter" idx="15"/>
          </p:nvPr>
        </p:nvSpPr>
        <p:spPr>
          <a:xfrm>
            <a:off x="457200" y="1281773"/>
            <a:ext cx="8229600" cy="554299"/>
          </a:xfrm>
        </p:spPr>
        <p:txBody>
          <a:bodyPr/>
          <a:lstStyle/>
          <a:p>
            <a:r>
              <a:rPr lang="en-US" dirty="0"/>
              <a:t>Unclear Future – A transformation of the H-1B Program</a:t>
            </a:r>
          </a:p>
        </p:txBody>
      </p:sp>
    </p:spTree>
    <p:extLst>
      <p:ext uri="{BB962C8B-B14F-4D97-AF65-F5344CB8AC3E}">
        <p14:creationId xmlns:p14="http://schemas.microsoft.com/office/powerpoint/2010/main" val="28119663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6006" y="842322"/>
            <a:ext cx="7635240" cy="1293028"/>
          </a:xfrm>
        </p:spPr>
        <p:txBody>
          <a:bodyPr>
            <a:normAutofit/>
          </a:bodyPr>
          <a:lstStyle/>
          <a:p>
            <a:pPr>
              <a:spcBef>
                <a:spcPts val="1000"/>
              </a:spcBef>
            </a:pPr>
            <a:r>
              <a:rPr lang="en-US" sz="2400" dirty="0">
                <a:solidFill>
                  <a:srgbClr val="C00000"/>
                </a:solidFill>
                <a:latin typeface="+mn-lt"/>
                <a:ea typeface="+mn-ea"/>
                <a:cs typeface="Arial" panose="020B0604020202020204" pitchFamily="34" charset="0"/>
              </a:rPr>
              <a:t>Buy American, Hire American (04/18/17):</a:t>
            </a:r>
          </a:p>
        </p:txBody>
      </p:sp>
      <p:sp>
        <p:nvSpPr>
          <p:cNvPr id="3" name="Content Placeholder 2"/>
          <p:cNvSpPr>
            <a:spLocks noGrp="1"/>
          </p:cNvSpPr>
          <p:nvPr>
            <p:ph idx="1"/>
          </p:nvPr>
        </p:nvSpPr>
        <p:spPr>
          <a:xfrm>
            <a:off x="925033" y="1927343"/>
            <a:ext cx="7857460" cy="4391247"/>
          </a:xfrm>
        </p:spPr>
        <p:txBody>
          <a:bodyPr>
            <a:normAutofit/>
          </a:bodyPr>
          <a:lstStyle/>
          <a:p>
            <a:r>
              <a:rPr lang="en-US" dirty="0"/>
              <a:t>Concerns about abuse (Disney, UCSF) and adverse wage impact (Tata, Infosys, Cognizant).  Administration says:</a:t>
            </a:r>
          </a:p>
          <a:p>
            <a:pPr lvl="1"/>
            <a:r>
              <a:rPr lang="en-US" dirty="0"/>
              <a:t>median wage for Software Engineer Silicon Valley is 150K and largest users paying 60-65K</a:t>
            </a:r>
          </a:p>
          <a:p>
            <a:pPr lvl="1"/>
            <a:r>
              <a:rPr lang="en-US" dirty="0"/>
              <a:t>80% of H-1B’s making less than median; only 5% in Level IV</a:t>
            </a:r>
          </a:p>
          <a:p>
            <a:pPr lvl="1"/>
            <a:r>
              <a:rPr lang="en-US" dirty="0"/>
              <a:t>current process disadvantages Master’s grads (?)</a:t>
            </a:r>
          </a:p>
          <a:p>
            <a:r>
              <a:rPr lang="en-US" dirty="0"/>
              <a:t>Purpose of EO: raise wages for US workers and combat fraud</a:t>
            </a:r>
          </a:p>
          <a:p>
            <a:r>
              <a:rPr lang="en-US" dirty="0"/>
              <a:t>Replace H-1B lottery with skills based test</a:t>
            </a:r>
          </a:p>
          <a:p>
            <a:r>
              <a:rPr lang="en-US" dirty="0"/>
              <a:t>Increase fees, wage requirement, enforcement</a:t>
            </a:r>
          </a:p>
          <a:p>
            <a:r>
              <a:rPr lang="en-US" b="1" dirty="0"/>
              <a:t>Do H-1B workers drive down wages for US workers?</a:t>
            </a:r>
          </a:p>
          <a:p>
            <a:endParaRPr lang="en-US" dirty="0"/>
          </a:p>
        </p:txBody>
      </p:sp>
      <p:sp>
        <p:nvSpPr>
          <p:cNvPr id="4" name="Title 1">
            <a:extLst>
              <a:ext uri="{FF2B5EF4-FFF2-40B4-BE49-F238E27FC236}">
                <a16:creationId xmlns:a16="http://schemas.microsoft.com/office/drawing/2014/main" xmlns="" id="{42928109-251B-4620-9660-9D79196AD097}"/>
              </a:ext>
            </a:extLst>
          </p:cNvPr>
          <p:cNvSpPr txBox="1">
            <a:spLocks/>
          </p:cNvSpPr>
          <p:nvPr/>
        </p:nvSpPr>
        <p:spPr>
          <a:xfrm>
            <a:off x="-105338" y="57497"/>
            <a:ext cx="8229600" cy="773834"/>
          </a:xfrm>
          <a:prstGeom prst="rect">
            <a:avLst/>
          </a:prstGeom>
        </p:spPr>
        <p:txBody>
          <a:bodyPr vert="horz" lIns="91440" tIns="45720" rIns="91440" bIns="45720" rtlCol="0" anchor="ctr">
            <a:normAutofit/>
          </a:bodyPr>
          <a:lst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a:lstStyle>
          <a:p>
            <a:r>
              <a:rPr lang="en-PH" sz="2800" dirty="0">
                <a:solidFill>
                  <a:schemeClr val="accent2"/>
                </a:solidFill>
                <a:cs typeface="Arial" panose="020B0604020202020204" pitchFamily="34" charset="0"/>
              </a:rPr>
              <a:t>Presidential Executive Order</a:t>
            </a:r>
            <a:r>
              <a:rPr lang="en-PH" dirty="0"/>
              <a:t>: </a:t>
            </a:r>
          </a:p>
        </p:txBody>
      </p:sp>
    </p:spTree>
    <p:extLst>
      <p:ext uri="{BB962C8B-B14F-4D97-AF65-F5344CB8AC3E}">
        <p14:creationId xmlns:p14="http://schemas.microsoft.com/office/powerpoint/2010/main" val="18162937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59218" y="621145"/>
            <a:ext cx="8229600" cy="773834"/>
          </a:xfrm>
        </p:spPr>
        <p:txBody>
          <a:bodyPr/>
          <a:lstStyle/>
          <a:p>
            <a:pPr algn="r"/>
            <a:r>
              <a:rPr lang="en-PH" u="sng" dirty="0"/>
              <a:t>Draft</a:t>
            </a:r>
            <a:r>
              <a:rPr lang="en-PH" dirty="0"/>
              <a:t> Presidential Executive Order:</a:t>
            </a:r>
          </a:p>
        </p:txBody>
      </p:sp>
      <p:sp>
        <p:nvSpPr>
          <p:cNvPr id="6" name="Content Placeholder 5"/>
          <p:cNvSpPr>
            <a:spLocks noGrp="1"/>
          </p:cNvSpPr>
          <p:nvPr>
            <p:ph idx="1"/>
          </p:nvPr>
        </p:nvSpPr>
        <p:spPr>
          <a:xfrm>
            <a:off x="560895" y="1687544"/>
            <a:ext cx="8229600" cy="3960500"/>
          </a:xfrm>
        </p:spPr>
        <p:txBody>
          <a:bodyPr>
            <a:normAutofit fontScale="62500" lnSpcReduction="20000"/>
          </a:bodyPr>
          <a:lstStyle/>
          <a:p>
            <a:endParaRPr lang="en-PH" sz="3400" dirty="0"/>
          </a:p>
          <a:p>
            <a:endParaRPr lang="en-PH" sz="3400" dirty="0"/>
          </a:p>
          <a:p>
            <a:r>
              <a:rPr lang="en-PH" sz="3400" dirty="0"/>
              <a:t>Prioritizes US workers</a:t>
            </a:r>
          </a:p>
          <a:p>
            <a:r>
              <a:rPr lang="en-PH" sz="3400" dirty="0"/>
              <a:t>Review all of foreign worker regulations  </a:t>
            </a:r>
          </a:p>
          <a:p>
            <a:r>
              <a:rPr lang="en-PH" sz="3400" dirty="0"/>
              <a:t>Increased site visits </a:t>
            </a:r>
          </a:p>
          <a:p>
            <a:r>
              <a:rPr lang="en-PH" sz="3400" dirty="0"/>
              <a:t>Increased participation in e-Verify</a:t>
            </a:r>
          </a:p>
          <a:p>
            <a:r>
              <a:rPr lang="en-PH" sz="3400" dirty="0"/>
              <a:t>Scrutiny on B1, E2, F1 OPT, H1B, J1 Summer Work Travel, L1, and EAD’s</a:t>
            </a:r>
          </a:p>
          <a:p>
            <a:r>
              <a:rPr lang="en-PH" sz="3400" dirty="0">
                <a:solidFill>
                  <a:srgbClr val="C00000"/>
                </a:solidFill>
              </a:rPr>
              <a:t>Leaked in January, but has not been signed.</a:t>
            </a:r>
          </a:p>
          <a:p>
            <a:pPr marL="0" indent="0">
              <a:buNone/>
            </a:pPr>
            <a:r>
              <a:rPr lang="en-US" sz="1400" dirty="0"/>
              <a:t> </a:t>
            </a:r>
          </a:p>
          <a:p>
            <a:endParaRPr lang="en-PH" dirty="0"/>
          </a:p>
        </p:txBody>
      </p:sp>
      <p:sp>
        <p:nvSpPr>
          <p:cNvPr id="2" name="Content Placeholder 1"/>
          <p:cNvSpPr>
            <a:spLocks noGrp="1"/>
          </p:cNvSpPr>
          <p:nvPr>
            <p:ph sz="quarter" idx="15"/>
          </p:nvPr>
        </p:nvSpPr>
        <p:spPr>
          <a:xfrm>
            <a:off x="659218" y="1133245"/>
            <a:ext cx="8229600" cy="554299"/>
          </a:xfrm>
        </p:spPr>
        <p:txBody>
          <a:bodyPr/>
          <a:lstStyle/>
          <a:p>
            <a:pPr algn="r"/>
            <a:r>
              <a:rPr lang="en-US" dirty="0"/>
              <a:t>Protecting American Jobs and Workers by Strengthening the Integrity of Foreign Worker Visa Programs (01/17):</a:t>
            </a:r>
          </a:p>
        </p:txBody>
      </p:sp>
    </p:spTree>
    <p:extLst>
      <p:ext uri="{BB962C8B-B14F-4D97-AF65-F5344CB8AC3E}">
        <p14:creationId xmlns:p14="http://schemas.microsoft.com/office/powerpoint/2010/main" val="3711649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a:t>Extension of Stay During Change of Status</a:t>
            </a:r>
          </a:p>
        </p:txBody>
      </p:sp>
    </p:spTree>
    <p:extLst>
      <p:ext uri="{BB962C8B-B14F-4D97-AF65-F5344CB8AC3E}">
        <p14:creationId xmlns:p14="http://schemas.microsoft.com/office/powerpoint/2010/main" val="8208408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CC764B-5E56-4E11-9695-1289918F14CA}"/>
              </a:ext>
            </a:extLst>
          </p:cNvPr>
          <p:cNvSpPr>
            <a:spLocks noGrp="1"/>
          </p:cNvSpPr>
          <p:nvPr>
            <p:ph type="title"/>
          </p:nvPr>
        </p:nvSpPr>
        <p:spPr>
          <a:xfrm>
            <a:off x="457200" y="502421"/>
            <a:ext cx="8229600" cy="773834"/>
          </a:xfrm>
        </p:spPr>
        <p:txBody>
          <a:bodyPr/>
          <a:lstStyle/>
          <a:p>
            <a:r>
              <a:rPr lang="en-US" dirty="0"/>
              <a:t>CHANGE OF STATUS TO F-1</a:t>
            </a:r>
          </a:p>
        </p:txBody>
      </p:sp>
      <p:sp>
        <p:nvSpPr>
          <p:cNvPr id="3" name="Content Placeholder 2">
            <a:extLst>
              <a:ext uri="{FF2B5EF4-FFF2-40B4-BE49-F238E27FC236}">
                <a16:creationId xmlns:a16="http://schemas.microsoft.com/office/drawing/2014/main" xmlns="" id="{63ED646B-7749-43D9-A128-496176FD1512}"/>
              </a:ext>
            </a:extLst>
          </p:cNvPr>
          <p:cNvSpPr>
            <a:spLocks noGrp="1"/>
          </p:cNvSpPr>
          <p:nvPr>
            <p:ph idx="1"/>
          </p:nvPr>
        </p:nvSpPr>
        <p:spPr>
          <a:xfrm>
            <a:off x="457200" y="1916836"/>
            <a:ext cx="8229600" cy="3960500"/>
          </a:xfrm>
        </p:spPr>
        <p:txBody>
          <a:bodyPr>
            <a:normAutofit fontScale="92500" lnSpcReduction="10000"/>
          </a:bodyPr>
          <a:lstStyle/>
          <a:p>
            <a:pPr lvl="1"/>
            <a:r>
              <a:rPr lang="en-US" sz="2800" dirty="0"/>
              <a:t>lawfully admitted with nonimmigrant visa (visa waiver = ineligible)</a:t>
            </a:r>
            <a:br>
              <a:rPr lang="en-US" sz="2800" dirty="0"/>
            </a:br>
            <a:endParaRPr lang="en-US" sz="2800" dirty="0"/>
          </a:p>
          <a:p>
            <a:pPr lvl="1"/>
            <a:r>
              <a:rPr lang="en-US" sz="2800" dirty="0"/>
              <a:t>NIV status remains valid</a:t>
            </a:r>
            <a:br>
              <a:rPr lang="en-US" sz="2800" dirty="0"/>
            </a:br>
            <a:endParaRPr lang="en-US" sz="2800" dirty="0"/>
          </a:p>
          <a:p>
            <a:pPr lvl="1"/>
            <a:r>
              <a:rPr lang="en-US" sz="2800" dirty="0"/>
              <a:t>No status violations</a:t>
            </a:r>
            <a:br>
              <a:rPr lang="en-US" sz="2800" dirty="0"/>
            </a:br>
            <a:endParaRPr lang="en-US" sz="2800" dirty="0"/>
          </a:p>
          <a:p>
            <a:pPr lvl="1"/>
            <a:r>
              <a:rPr lang="en-US" sz="2800" dirty="0"/>
              <a:t>No crimes that would make them ineligible</a:t>
            </a:r>
          </a:p>
        </p:txBody>
      </p:sp>
      <p:sp>
        <p:nvSpPr>
          <p:cNvPr id="4" name="Content Placeholder 3">
            <a:extLst>
              <a:ext uri="{FF2B5EF4-FFF2-40B4-BE49-F238E27FC236}">
                <a16:creationId xmlns:a16="http://schemas.microsoft.com/office/drawing/2014/main" xmlns="" id="{21647E4A-3545-4E2C-BCAC-D10A5315A990}"/>
              </a:ext>
            </a:extLst>
          </p:cNvPr>
          <p:cNvSpPr>
            <a:spLocks noGrp="1"/>
          </p:cNvSpPr>
          <p:nvPr>
            <p:ph sz="quarter" idx="15"/>
          </p:nvPr>
        </p:nvSpPr>
        <p:spPr>
          <a:xfrm>
            <a:off x="589175" y="1270464"/>
            <a:ext cx="8229600" cy="554299"/>
          </a:xfrm>
        </p:spPr>
        <p:txBody>
          <a:bodyPr/>
          <a:lstStyle/>
          <a:p>
            <a:r>
              <a:rPr lang="en-US" dirty="0"/>
              <a:t>An individual may change their status in the U.S. if:</a:t>
            </a:r>
          </a:p>
          <a:p>
            <a:endParaRPr lang="en-US" dirty="0"/>
          </a:p>
          <a:p>
            <a:endParaRPr lang="en-US" dirty="0"/>
          </a:p>
        </p:txBody>
      </p:sp>
    </p:spTree>
    <p:extLst>
      <p:ext uri="{BB962C8B-B14F-4D97-AF65-F5344CB8AC3E}">
        <p14:creationId xmlns:p14="http://schemas.microsoft.com/office/powerpoint/2010/main" val="33777000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CC764B-5E56-4E11-9695-1289918F14CA}"/>
              </a:ext>
            </a:extLst>
          </p:cNvPr>
          <p:cNvSpPr>
            <a:spLocks noGrp="1"/>
          </p:cNvSpPr>
          <p:nvPr>
            <p:ph type="title"/>
          </p:nvPr>
        </p:nvSpPr>
        <p:spPr/>
        <p:txBody>
          <a:bodyPr/>
          <a:lstStyle/>
          <a:p>
            <a:r>
              <a:rPr lang="en-US" dirty="0"/>
              <a:t>CHANGE OF STATUS TO F-1</a:t>
            </a:r>
          </a:p>
        </p:txBody>
      </p:sp>
      <p:sp>
        <p:nvSpPr>
          <p:cNvPr id="3" name="Content Placeholder 2">
            <a:extLst>
              <a:ext uri="{FF2B5EF4-FFF2-40B4-BE49-F238E27FC236}">
                <a16:creationId xmlns:a16="http://schemas.microsoft.com/office/drawing/2014/main" xmlns="" id="{63ED646B-7749-43D9-A128-496176FD1512}"/>
              </a:ext>
            </a:extLst>
          </p:cNvPr>
          <p:cNvSpPr>
            <a:spLocks noGrp="1"/>
          </p:cNvSpPr>
          <p:nvPr>
            <p:ph idx="1"/>
          </p:nvPr>
        </p:nvSpPr>
        <p:spPr/>
        <p:txBody>
          <a:bodyPr>
            <a:normAutofit/>
          </a:bodyPr>
          <a:lstStyle/>
          <a:p>
            <a:r>
              <a:rPr lang="en-US" sz="2800" dirty="0"/>
              <a:t>File request with USCIS on Form I-539</a:t>
            </a:r>
          </a:p>
          <a:p>
            <a:r>
              <a:rPr lang="en-US" sz="2800" dirty="0"/>
              <a:t>Processing time about 6 months</a:t>
            </a:r>
          </a:p>
          <a:p>
            <a:endParaRPr lang="en-US" dirty="0"/>
          </a:p>
          <a:p>
            <a:endParaRPr lang="en-US" dirty="0"/>
          </a:p>
        </p:txBody>
      </p:sp>
      <p:sp>
        <p:nvSpPr>
          <p:cNvPr id="4" name="Content Placeholder 3">
            <a:extLst>
              <a:ext uri="{FF2B5EF4-FFF2-40B4-BE49-F238E27FC236}">
                <a16:creationId xmlns:a16="http://schemas.microsoft.com/office/drawing/2014/main" xmlns="" id="{21647E4A-3545-4E2C-BCAC-D10A5315A990}"/>
              </a:ext>
            </a:extLst>
          </p:cNvPr>
          <p:cNvSpPr>
            <a:spLocks noGrp="1"/>
          </p:cNvSpPr>
          <p:nvPr>
            <p:ph sz="quarter" idx="15"/>
          </p:nvPr>
        </p:nvSpPr>
        <p:spPr/>
        <p:txBody>
          <a:bodyPr/>
          <a:lstStyle/>
          <a:p>
            <a:r>
              <a:rPr lang="en-US" sz="2800" dirty="0"/>
              <a:t>Procedure</a:t>
            </a:r>
          </a:p>
          <a:p>
            <a:endParaRPr lang="en-US" dirty="0"/>
          </a:p>
          <a:p>
            <a:endParaRPr lang="en-US" dirty="0"/>
          </a:p>
        </p:txBody>
      </p:sp>
    </p:spTree>
    <p:extLst>
      <p:ext uri="{BB962C8B-B14F-4D97-AF65-F5344CB8AC3E}">
        <p14:creationId xmlns:p14="http://schemas.microsoft.com/office/powerpoint/2010/main" val="399610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CC764B-5E56-4E11-9695-1289918F14CA}"/>
              </a:ext>
            </a:extLst>
          </p:cNvPr>
          <p:cNvSpPr>
            <a:spLocks noGrp="1"/>
          </p:cNvSpPr>
          <p:nvPr>
            <p:ph type="title"/>
          </p:nvPr>
        </p:nvSpPr>
        <p:spPr>
          <a:xfrm>
            <a:off x="457200" y="669051"/>
            <a:ext cx="8229600" cy="773834"/>
          </a:xfrm>
        </p:spPr>
        <p:txBody>
          <a:bodyPr/>
          <a:lstStyle/>
          <a:p>
            <a:r>
              <a:rPr lang="en-US" dirty="0"/>
              <a:t>CHANGE OF STATUS TO F-1</a:t>
            </a:r>
          </a:p>
        </p:txBody>
      </p:sp>
      <p:sp>
        <p:nvSpPr>
          <p:cNvPr id="3" name="Content Placeholder 2">
            <a:extLst>
              <a:ext uri="{FF2B5EF4-FFF2-40B4-BE49-F238E27FC236}">
                <a16:creationId xmlns:a16="http://schemas.microsoft.com/office/drawing/2014/main" xmlns="" id="{63ED646B-7749-43D9-A128-496176FD1512}"/>
              </a:ext>
            </a:extLst>
          </p:cNvPr>
          <p:cNvSpPr>
            <a:spLocks noGrp="1"/>
          </p:cNvSpPr>
          <p:nvPr>
            <p:ph idx="1"/>
          </p:nvPr>
        </p:nvSpPr>
        <p:spPr>
          <a:xfrm>
            <a:off x="457200" y="1751509"/>
            <a:ext cx="8229600" cy="3960500"/>
          </a:xfrm>
        </p:spPr>
        <p:txBody>
          <a:bodyPr>
            <a:normAutofit lnSpcReduction="10000"/>
          </a:bodyPr>
          <a:lstStyle/>
          <a:p>
            <a:r>
              <a:rPr lang="en-US" dirty="0"/>
              <a:t>Must maintain underlying status while pending</a:t>
            </a:r>
          </a:p>
          <a:p>
            <a:r>
              <a:rPr lang="en-US" dirty="0"/>
              <a:t>B visitors may not start classes until COS approved</a:t>
            </a:r>
          </a:p>
          <a:p>
            <a:r>
              <a:rPr lang="en-US" dirty="0"/>
              <a:t>Generally someone in J or any other nonimmigrant status may start classes while the COS is pending.  Of course, if the person applied for a COS to B, attending classes before the COS is approved would not be smart.</a:t>
            </a:r>
          </a:p>
          <a:p>
            <a:r>
              <a:rPr lang="en-US" dirty="0"/>
              <a:t>Sometimes the solution is to go home and apply for a new visa – but beware of 214(b) (re: nonimmigrant intent).</a:t>
            </a:r>
          </a:p>
        </p:txBody>
      </p:sp>
      <p:sp>
        <p:nvSpPr>
          <p:cNvPr id="4" name="Content Placeholder 3">
            <a:extLst>
              <a:ext uri="{FF2B5EF4-FFF2-40B4-BE49-F238E27FC236}">
                <a16:creationId xmlns:a16="http://schemas.microsoft.com/office/drawing/2014/main" xmlns="" id="{21647E4A-3545-4E2C-BCAC-D10A5315A990}"/>
              </a:ext>
            </a:extLst>
          </p:cNvPr>
          <p:cNvSpPr>
            <a:spLocks noGrp="1"/>
          </p:cNvSpPr>
          <p:nvPr>
            <p:ph sz="quarter" idx="15"/>
          </p:nvPr>
        </p:nvSpPr>
        <p:spPr>
          <a:xfrm>
            <a:off x="532614" y="1165735"/>
            <a:ext cx="8229600" cy="554299"/>
          </a:xfrm>
        </p:spPr>
        <p:txBody>
          <a:bodyPr/>
          <a:lstStyle/>
          <a:p>
            <a:r>
              <a:rPr lang="en-US" dirty="0"/>
              <a:t>So what’s the rub?</a:t>
            </a:r>
          </a:p>
          <a:p>
            <a:endParaRPr lang="en-US" dirty="0"/>
          </a:p>
          <a:p>
            <a:endParaRPr lang="en-US" dirty="0"/>
          </a:p>
        </p:txBody>
      </p:sp>
    </p:spTree>
    <p:extLst>
      <p:ext uri="{BB962C8B-B14F-4D97-AF65-F5344CB8AC3E}">
        <p14:creationId xmlns:p14="http://schemas.microsoft.com/office/powerpoint/2010/main" val="12382530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9143999" cy="1059180"/>
          </a:xfrm>
          <a:prstGeom prst="rect">
            <a:avLst/>
          </a:prstGeom>
          <a:solidFill>
            <a:srgbClr val="009ABE"/>
          </a:solidFill>
          <a:ln>
            <a:solidFill>
              <a:srgbClr val="009A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233" y="0"/>
            <a:ext cx="7262949" cy="1059180"/>
          </a:xfrm>
          <a:prstGeom prst="rect">
            <a:avLst/>
          </a:prstGeom>
          <a:effectLst>
            <a:reflection endPos="0" dir="5400000" sy="-100000" algn="bl" rotWithShape="0"/>
          </a:effectLst>
        </p:spPr>
      </p:pic>
      <p:sp>
        <p:nvSpPr>
          <p:cNvPr id="9" name="TextBox 8"/>
          <p:cNvSpPr txBox="1"/>
          <p:nvPr/>
        </p:nvSpPr>
        <p:spPr>
          <a:xfrm>
            <a:off x="8707" y="1611941"/>
            <a:ext cx="9143999" cy="615553"/>
          </a:xfrm>
          <a:prstGeom prst="rect">
            <a:avLst/>
          </a:prstGeom>
          <a:noFill/>
        </p:spPr>
        <p:txBody>
          <a:bodyPr wrap="square" lIns="0" tIns="0" rIns="0" bIns="0" rtlCol="0">
            <a:spAutoFit/>
          </a:bodyPr>
          <a:lstStyle/>
          <a:p>
            <a:pPr algn="ctr"/>
            <a:r>
              <a:rPr lang="en-US" sz="4000" spc="100" dirty="0"/>
              <a:t>PLEASE EVALUATE THIS PRESENTATION.</a:t>
            </a:r>
          </a:p>
        </p:txBody>
      </p:sp>
      <p:sp>
        <p:nvSpPr>
          <p:cNvPr id="10" name="TextBox 9"/>
          <p:cNvSpPr txBox="1"/>
          <p:nvPr/>
        </p:nvSpPr>
        <p:spPr>
          <a:xfrm>
            <a:off x="457198" y="2776468"/>
            <a:ext cx="8229601" cy="2712730"/>
          </a:xfrm>
          <a:prstGeom prst="rect">
            <a:avLst/>
          </a:prstGeom>
          <a:noFill/>
        </p:spPr>
        <p:txBody>
          <a:bodyPr wrap="square" lIns="0" tIns="0" rIns="0" bIns="0" rtlCol="0">
            <a:spAutoFit/>
          </a:bodyPr>
          <a:lstStyle/>
          <a:p>
            <a:pPr marL="342900" indent="-342900">
              <a:lnSpc>
                <a:spcPct val="150000"/>
              </a:lnSpc>
              <a:buAutoNum type="arabicPeriod"/>
            </a:pPr>
            <a:r>
              <a:rPr lang="en-US" sz="2400" spc="100" dirty="0"/>
              <a:t>Open the NAFSA Regional Conference App.</a:t>
            </a:r>
          </a:p>
          <a:p>
            <a:pPr marL="342900" indent="-342900">
              <a:lnSpc>
                <a:spcPct val="150000"/>
              </a:lnSpc>
              <a:buAutoNum type="arabicPeriod"/>
            </a:pPr>
            <a:r>
              <a:rPr lang="en-US" sz="2400" spc="100" dirty="0"/>
              <a:t>Find this presentation’s record.</a:t>
            </a:r>
          </a:p>
          <a:p>
            <a:pPr marL="342900" indent="-342900">
              <a:lnSpc>
                <a:spcPct val="150000"/>
              </a:lnSpc>
              <a:buAutoNum type="arabicPeriod"/>
            </a:pPr>
            <a:r>
              <a:rPr lang="en-US" sz="2400" spc="100" dirty="0"/>
              <a:t>Click the “Evaluation” icon at the bottom of the screen.</a:t>
            </a:r>
          </a:p>
          <a:p>
            <a:pPr marL="342900" indent="-342900">
              <a:lnSpc>
                <a:spcPct val="150000"/>
              </a:lnSpc>
              <a:buAutoNum type="arabicPeriod"/>
            </a:pPr>
            <a:r>
              <a:rPr lang="en-US" sz="2400" spc="100" dirty="0"/>
              <a:t>Answer the questions that appear on the screen.</a:t>
            </a:r>
          </a:p>
          <a:p>
            <a:pPr marL="342900" indent="-342900">
              <a:lnSpc>
                <a:spcPct val="150000"/>
              </a:lnSpc>
              <a:buAutoNum type="arabicPeriod"/>
            </a:pPr>
            <a:r>
              <a:rPr lang="en-US" sz="2400" spc="100" dirty="0"/>
              <a:t>Your response is complete!</a:t>
            </a:r>
          </a:p>
        </p:txBody>
      </p:sp>
      <p:pic>
        <p:nvPicPr>
          <p:cNvPr id="3" name="Picture 2">
            <a:extLst>
              <a:ext uri="{FF2B5EF4-FFF2-40B4-BE49-F238E27FC236}">
                <a16:creationId xmlns:a16="http://schemas.microsoft.com/office/drawing/2014/main" xmlns="" id="{C5ED9D59-6E44-430D-BBC1-E05CAFA04A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52307" y="5028589"/>
            <a:ext cx="2734492" cy="1744570"/>
          </a:xfrm>
          <a:prstGeom prst="rect">
            <a:avLst/>
          </a:prstGeom>
        </p:spPr>
      </p:pic>
    </p:spTree>
    <p:extLst>
      <p:ext uri="{BB962C8B-B14F-4D97-AF65-F5344CB8AC3E}">
        <p14:creationId xmlns:p14="http://schemas.microsoft.com/office/powerpoint/2010/main" val="142522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8CC3BA-AD4E-4C33-A889-D54BD80B8F49}"/>
              </a:ext>
            </a:extLst>
          </p:cNvPr>
          <p:cNvSpPr>
            <a:spLocks noGrp="1"/>
          </p:cNvSpPr>
          <p:nvPr>
            <p:ph type="title"/>
          </p:nvPr>
        </p:nvSpPr>
        <p:spPr/>
        <p:txBody>
          <a:bodyPr/>
          <a:lstStyle/>
          <a:p>
            <a:r>
              <a:rPr lang="en-US" dirty="0">
                <a:solidFill>
                  <a:srgbClr val="FF0000"/>
                </a:solidFill>
              </a:rPr>
              <a:t>WHAT IS HAPPENING WITH DACA?</a:t>
            </a:r>
            <a:r>
              <a:rPr lang="en-US" dirty="0"/>
              <a:t>	</a:t>
            </a:r>
          </a:p>
        </p:txBody>
      </p:sp>
      <p:sp>
        <p:nvSpPr>
          <p:cNvPr id="3" name="Content Placeholder 2">
            <a:extLst>
              <a:ext uri="{FF2B5EF4-FFF2-40B4-BE49-F238E27FC236}">
                <a16:creationId xmlns:a16="http://schemas.microsoft.com/office/drawing/2014/main" xmlns="" id="{6C816838-1FF2-4B8C-A440-58AABA8BAA65}"/>
              </a:ext>
            </a:extLst>
          </p:cNvPr>
          <p:cNvSpPr>
            <a:spLocks noGrp="1"/>
          </p:cNvSpPr>
          <p:nvPr>
            <p:ph idx="1"/>
          </p:nvPr>
        </p:nvSpPr>
        <p:spPr/>
        <p:txBody>
          <a:bodyPr>
            <a:normAutofit/>
          </a:bodyPr>
          <a:lstStyle/>
          <a:p>
            <a:r>
              <a:rPr lang="en-US" dirty="0"/>
              <a:t>What is it: </a:t>
            </a:r>
          </a:p>
          <a:p>
            <a:pPr lvl="1"/>
            <a:r>
              <a:rPr lang="en-US" dirty="0"/>
              <a:t>Discretionary determination to defer removal (based on priority and limited resources analysis) </a:t>
            </a:r>
          </a:p>
          <a:p>
            <a:pPr lvl="1"/>
            <a:r>
              <a:rPr lang="en-US" dirty="0"/>
              <a:t>Not an amnesty </a:t>
            </a:r>
          </a:p>
          <a:p>
            <a:pPr lvl="1"/>
            <a:r>
              <a:rPr lang="en-US" dirty="0"/>
              <a:t>Grants a period of authorized stay</a:t>
            </a:r>
          </a:p>
          <a:p>
            <a:pPr marL="914400" lvl="2" indent="0">
              <a:buNone/>
            </a:pPr>
            <a:endParaRPr lang="en-US" dirty="0"/>
          </a:p>
          <a:p>
            <a:pPr lvl="1"/>
            <a:r>
              <a:rPr lang="en-US" dirty="0"/>
              <a:t>Granted temporary reprieve from deportation and temporary work permits to people brought to the US as children without authorization. </a:t>
            </a:r>
          </a:p>
          <a:p>
            <a:pPr marL="457200" lvl="1" indent="0">
              <a:buNone/>
            </a:pPr>
            <a:endParaRPr lang="en-US" dirty="0"/>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13336635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PH" dirty="0">
                <a:solidFill>
                  <a:schemeClr val="accent2"/>
                </a:solidFill>
                <a:cs typeface="Arial" panose="020B0604020202020204" pitchFamily="34" charset="0"/>
              </a:rPr>
              <a:t>Contact Information</a:t>
            </a:r>
          </a:p>
        </p:txBody>
      </p:sp>
      <p:sp>
        <p:nvSpPr>
          <p:cNvPr id="6" name="Text Box 7"/>
          <p:cNvSpPr txBox="1">
            <a:spLocks noChangeArrowheads="1"/>
          </p:cNvSpPr>
          <p:nvPr/>
        </p:nvSpPr>
        <p:spPr bwMode="auto">
          <a:xfrm>
            <a:off x="4552837" y="2520952"/>
            <a:ext cx="3305288" cy="1730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7432" tIns="27432" rIns="27432" bIns="27432"/>
          <a:lstStyle>
            <a:lvl1pPr>
              <a:spcBef>
                <a:spcPct val="20000"/>
              </a:spcBef>
              <a:buClr>
                <a:schemeClr val="accent2"/>
              </a:buClr>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2"/>
              </a:buClr>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panose="020B0604020202020204" pitchFamily="34" charset="0"/>
                <a:ea typeface="ＭＳ Ｐゴシック" panose="020B0600070205080204" pitchFamily="34" charset="-128"/>
              </a:defRPr>
            </a:lvl9pPr>
          </a:lstStyle>
          <a:p>
            <a:pPr>
              <a:buNone/>
            </a:pPr>
            <a:r>
              <a:rPr lang="en-US" sz="1400" dirty="0">
                <a:latin typeface="+mn-lt"/>
              </a:rPr>
              <a:t>8737 Colesville Road, Suite 500</a:t>
            </a:r>
          </a:p>
          <a:p>
            <a:pPr>
              <a:buNone/>
            </a:pPr>
            <a:r>
              <a:rPr lang="en-US" sz="1400" dirty="0">
                <a:latin typeface="+mn-lt"/>
              </a:rPr>
              <a:t>Silver Spring, MD 20910</a:t>
            </a:r>
          </a:p>
          <a:p>
            <a:pPr>
              <a:buNone/>
            </a:pPr>
            <a:r>
              <a:rPr lang="en-US" sz="1400" dirty="0">
                <a:latin typeface="+mn-lt"/>
              </a:rPr>
              <a:t>Tel: + 1 301 917 6900 </a:t>
            </a:r>
            <a:br>
              <a:rPr lang="en-US" sz="1400" dirty="0">
                <a:latin typeface="+mn-lt"/>
              </a:rPr>
            </a:br>
            <a:r>
              <a:rPr lang="en-US" sz="1400" dirty="0">
                <a:latin typeface="+mn-lt"/>
              </a:rPr>
              <a:t>Fax: + 1 301 424 0929</a:t>
            </a:r>
          </a:p>
          <a:p>
            <a:pPr>
              <a:buNone/>
            </a:pPr>
            <a:r>
              <a:rPr lang="en-US" sz="1400" u="sng" dirty="0">
                <a:latin typeface="+mn-lt"/>
                <a:hlinkClick r:id="rId2"/>
              </a:rPr>
              <a:t>byoung@hyimmigration.com</a:t>
            </a:r>
            <a:r>
              <a:rPr lang="en-US" sz="1400" dirty="0">
                <a:latin typeface="+mn-lt"/>
              </a:rPr>
              <a:t> </a:t>
            </a:r>
          </a:p>
          <a:p>
            <a:pPr>
              <a:buNone/>
            </a:pPr>
            <a:r>
              <a:rPr lang="en-US" sz="1400" u="sng" dirty="0">
                <a:latin typeface="+mn-lt"/>
                <a:hlinkClick r:id="rId3"/>
              </a:rPr>
              <a:t>www.hyimmigration.com</a:t>
            </a:r>
            <a:endParaRPr lang="en-US" sz="1400" dirty="0">
              <a:latin typeface="+mn-lt"/>
            </a:endParaRPr>
          </a:p>
          <a:p>
            <a:pPr eaLnBrk="1" hangingPunct="1">
              <a:spcBef>
                <a:spcPct val="0"/>
              </a:spcBef>
              <a:buClrTx/>
              <a:buFontTx/>
              <a:buNone/>
            </a:pPr>
            <a:endParaRPr lang="en-US" altLang="en-US" sz="1400" dirty="0">
              <a:solidFill>
                <a:srgbClr val="000000"/>
              </a:solidFill>
              <a:latin typeface="+mn-lt"/>
            </a:endParaRPr>
          </a:p>
          <a:p>
            <a:pPr eaLnBrk="1" hangingPunct="1">
              <a:spcBef>
                <a:spcPct val="0"/>
              </a:spcBef>
              <a:buClrTx/>
              <a:buFontTx/>
              <a:buNone/>
            </a:pPr>
            <a:endParaRPr lang="en-US" altLang="en-US" sz="1400" dirty="0">
              <a:solidFill>
                <a:srgbClr val="000000"/>
              </a:solidFill>
              <a:latin typeface="+mn-lt"/>
            </a:endParaRPr>
          </a:p>
          <a:p>
            <a:pPr eaLnBrk="1" hangingPunct="1">
              <a:spcBef>
                <a:spcPct val="0"/>
              </a:spcBef>
              <a:buClrTx/>
              <a:buFontTx/>
              <a:buNone/>
            </a:pPr>
            <a:endParaRPr lang="en-US" altLang="en-US" sz="1400" dirty="0">
              <a:latin typeface="+mn-lt"/>
            </a:endParaRPr>
          </a:p>
        </p:txBody>
      </p:sp>
      <p:pic>
        <p:nvPicPr>
          <p:cNvPr id="7" name="Picture 6" descr="cid:image003.png@01CFC860.3FB1B460"/>
          <p:cNvPicPr/>
          <p:nvPr/>
        </p:nvPicPr>
        <p:blipFill>
          <a:blip r:embed="rId4">
            <a:extLst>
              <a:ext uri="{28A0092B-C50C-407E-A947-70E740481C1C}">
                <a14:useLocalDpi xmlns:a14="http://schemas.microsoft.com/office/drawing/2010/main" val="0"/>
              </a:ext>
            </a:extLst>
          </a:blip>
          <a:srcRect/>
          <a:stretch>
            <a:fillRect/>
          </a:stretch>
        </p:blipFill>
        <p:spPr bwMode="auto">
          <a:xfrm>
            <a:off x="1008187" y="3158810"/>
            <a:ext cx="2954214" cy="454658"/>
          </a:xfrm>
          <a:prstGeom prst="rect">
            <a:avLst/>
          </a:prstGeom>
          <a:noFill/>
          <a:ln>
            <a:noFill/>
          </a:ln>
        </p:spPr>
      </p:pic>
    </p:spTree>
    <p:extLst>
      <p:ext uri="{BB962C8B-B14F-4D97-AF65-F5344CB8AC3E}">
        <p14:creationId xmlns:p14="http://schemas.microsoft.com/office/powerpoint/2010/main" val="24197196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15B13D-B283-4022-B887-AA1E3297D147}"/>
              </a:ext>
            </a:extLst>
          </p:cNvPr>
          <p:cNvSpPr>
            <a:spLocks noGrp="1"/>
          </p:cNvSpPr>
          <p:nvPr>
            <p:ph type="title"/>
          </p:nvPr>
        </p:nvSpPr>
        <p:spPr/>
        <p:txBody>
          <a:bodyPr/>
          <a:lstStyle/>
          <a:p>
            <a:r>
              <a:rPr lang="en-PH" dirty="0">
                <a:solidFill>
                  <a:schemeClr val="accent2"/>
                </a:solidFill>
                <a:cs typeface="Arial" panose="020B0604020202020204" pitchFamily="34" charset="0"/>
              </a:rPr>
              <a:t>Contact Information</a:t>
            </a:r>
            <a:endParaRPr lang="en-US" dirty="0"/>
          </a:p>
        </p:txBody>
      </p:sp>
      <p:sp>
        <p:nvSpPr>
          <p:cNvPr id="4" name="TextBox 3">
            <a:extLst>
              <a:ext uri="{FF2B5EF4-FFF2-40B4-BE49-F238E27FC236}">
                <a16:creationId xmlns:a16="http://schemas.microsoft.com/office/drawing/2014/main" xmlns="" id="{E2BD246D-A691-4FE3-AA24-73FBA4E75184}"/>
              </a:ext>
            </a:extLst>
          </p:cNvPr>
          <p:cNvSpPr txBox="1"/>
          <p:nvPr/>
        </p:nvSpPr>
        <p:spPr>
          <a:xfrm>
            <a:off x="4783398" y="2571184"/>
            <a:ext cx="3766242" cy="1384995"/>
          </a:xfrm>
          <a:prstGeom prst="rect">
            <a:avLst/>
          </a:prstGeom>
          <a:noFill/>
        </p:spPr>
        <p:txBody>
          <a:bodyPr wrap="square" rtlCol="0">
            <a:spAutoFit/>
          </a:bodyPr>
          <a:lstStyle/>
          <a:p>
            <a:r>
              <a:rPr lang="en-US" sz="1400" dirty="0"/>
              <a:t>4922 Fairmont Ave., Suite 200</a:t>
            </a:r>
          </a:p>
          <a:p>
            <a:r>
              <a:rPr lang="en-US" sz="1400" dirty="0"/>
              <a:t>Bethesda, MD 20814</a:t>
            </a:r>
          </a:p>
          <a:p>
            <a:r>
              <a:rPr lang="en-US" sz="1400" dirty="0"/>
              <a:t>Tel: + 1 240 403 0913</a:t>
            </a:r>
            <a:br>
              <a:rPr lang="en-US" sz="1400" dirty="0"/>
            </a:br>
            <a:r>
              <a:rPr lang="en-US" sz="1400" dirty="0"/>
              <a:t>Fax: + 1 240 453 0915</a:t>
            </a:r>
          </a:p>
          <a:p>
            <a:r>
              <a:rPr lang="en-US" sz="1400" dirty="0"/>
              <a:t>Sandra@grossmanlawllc.com </a:t>
            </a:r>
          </a:p>
          <a:p>
            <a:r>
              <a:rPr lang="en-US" sz="1400" dirty="0"/>
              <a:t>www.grossmanlawllc.com</a:t>
            </a:r>
          </a:p>
        </p:txBody>
      </p:sp>
      <p:pic>
        <p:nvPicPr>
          <p:cNvPr id="6" name="Picture 5">
            <a:extLst>
              <a:ext uri="{FF2B5EF4-FFF2-40B4-BE49-F238E27FC236}">
                <a16:creationId xmlns:a16="http://schemas.microsoft.com/office/drawing/2014/main" xmlns="" id="{93535703-3AF1-4D33-A51D-F5B2913548C2}"/>
              </a:ext>
            </a:extLst>
          </p:cNvPr>
          <p:cNvPicPr>
            <a:picLocks noChangeAspect="1"/>
          </p:cNvPicPr>
          <p:nvPr/>
        </p:nvPicPr>
        <p:blipFill rotWithShape="1">
          <a:blip r:embed="rId2"/>
          <a:srcRect l="15414" r="21616"/>
          <a:stretch/>
        </p:blipFill>
        <p:spPr>
          <a:xfrm>
            <a:off x="896293" y="2925577"/>
            <a:ext cx="3576119" cy="848502"/>
          </a:xfrm>
          <a:prstGeom prst="rect">
            <a:avLst/>
          </a:prstGeom>
        </p:spPr>
      </p:pic>
    </p:spTree>
    <p:extLst>
      <p:ext uri="{BB962C8B-B14F-4D97-AF65-F5344CB8AC3E}">
        <p14:creationId xmlns:p14="http://schemas.microsoft.com/office/powerpoint/2010/main" val="20817203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5901" y="1386869"/>
            <a:ext cx="7593330" cy="3035808"/>
          </a:xfrm>
        </p:spPr>
        <p:txBody>
          <a:bodyPr/>
          <a:lstStyle/>
          <a:p>
            <a:r>
              <a:rPr lang="en-PH" dirty="0"/>
              <a:t>Thank you!</a:t>
            </a:r>
          </a:p>
        </p:txBody>
      </p:sp>
    </p:spTree>
    <p:extLst>
      <p:ext uri="{BB962C8B-B14F-4D97-AF65-F5344CB8AC3E}">
        <p14:creationId xmlns:p14="http://schemas.microsoft.com/office/powerpoint/2010/main" val="377238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a:t>DACA: </a:t>
            </a:r>
          </a:p>
        </p:txBody>
      </p:sp>
      <p:sp>
        <p:nvSpPr>
          <p:cNvPr id="7" name="Content Placeholder 6"/>
          <p:cNvSpPr>
            <a:spLocks noGrp="1"/>
          </p:cNvSpPr>
          <p:nvPr>
            <p:ph idx="1"/>
          </p:nvPr>
        </p:nvSpPr>
        <p:spPr>
          <a:xfrm>
            <a:off x="333375" y="1975213"/>
            <a:ext cx="8229600" cy="554299"/>
          </a:xfrm>
        </p:spPr>
        <p:txBody>
          <a:bodyPr/>
          <a:lstStyle/>
          <a:p>
            <a:r>
              <a:rPr lang="en-US" dirty="0"/>
              <a:t>Who was eligible?</a:t>
            </a:r>
            <a:endParaRPr lang="en-PH" dirty="0"/>
          </a:p>
        </p:txBody>
      </p:sp>
      <p:sp>
        <p:nvSpPr>
          <p:cNvPr id="3" name="Rectangle 2">
            <a:extLst>
              <a:ext uri="{FF2B5EF4-FFF2-40B4-BE49-F238E27FC236}">
                <a16:creationId xmlns:a16="http://schemas.microsoft.com/office/drawing/2014/main" xmlns="" id="{22A4D5C6-8C60-4594-AAAF-612D59D007CA}"/>
              </a:ext>
            </a:extLst>
          </p:cNvPr>
          <p:cNvSpPr/>
          <p:nvPr/>
        </p:nvSpPr>
        <p:spPr>
          <a:xfrm>
            <a:off x="542925" y="2822138"/>
            <a:ext cx="8020050" cy="2585323"/>
          </a:xfrm>
          <a:prstGeom prst="rect">
            <a:avLst/>
          </a:prstGeom>
        </p:spPr>
        <p:txBody>
          <a:bodyPr wrap="square">
            <a:spAutoFit/>
          </a:bodyPr>
          <a:lstStyle/>
          <a:p>
            <a:pPr marL="742950" lvl="1" indent="-285750">
              <a:buFont typeface="Arial" panose="020B0604020202020204" pitchFamily="34" charset="0"/>
              <a:buChar char="•"/>
            </a:pPr>
            <a:r>
              <a:rPr lang="en-US" dirty="0"/>
              <a:t>Were under the age of 31 as of June 15, 2012</a:t>
            </a:r>
          </a:p>
          <a:p>
            <a:pPr marL="742950" lvl="1" indent="-285750">
              <a:buFont typeface="Arial" panose="020B0604020202020204" pitchFamily="34" charset="0"/>
              <a:buChar char="•"/>
            </a:pPr>
            <a:r>
              <a:rPr lang="en-US" dirty="0"/>
              <a:t>Came to the US before 16</a:t>
            </a:r>
            <a:r>
              <a:rPr lang="en-US" baseline="30000" dirty="0"/>
              <a:t>th</a:t>
            </a:r>
            <a:r>
              <a:rPr lang="en-US" dirty="0"/>
              <a:t> birthday</a:t>
            </a:r>
          </a:p>
          <a:p>
            <a:pPr marL="742950" lvl="1" indent="-285750">
              <a:buFont typeface="Arial" panose="020B0604020202020204" pitchFamily="34" charset="0"/>
              <a:buChar char="•"/>
            </a:pPr>
            <a:r>
              <a:rPr lang="en-US" dirty="0"/>
              <a:t>Continuously resided in the US since June 15, 2012</a:t>
            </a:r>
          </a:p>
          <a:p>
            <a:pPr marL="742950" lvl="1" indent="-285750">
              <a:buFont typeface="Arial" panose="020B0604020202020204" pitchFamily="34" charset="0"/>
              <a:buChar char="•"/>
            </a:pPr>
            <a:r>
              <a:rPr lang="en-US" dirty="0"/>
              <a:t>Physically present in the US on June 15, 2012</a:t>
            </a:r>
          </a:p>
          <a:p>
            <a:pPr marL="742950" lvl="1" indent="-285750">
              <a:buFont typeface="Arial" panose="020B0604020202020204" pitchFamily="34" charset="0"/>
              <a:buChar char="•"/>
            </a:pPr>
            <a:r>
              <a:rPr lang="en-US" dirty="0"/>
              <a:t>Were currently in school, had graduated or obtained a certificate of completion from high school, had obtained a GED, or an honorably discharged veteran of the Coast Guard or Armed Services; and</a:t>
            </a:r>
          </a:p>
          <a:p>
            <a:pPr marL="742950" lvl="1" indent="-285750">
              <a:buFont typeface="Arial" panose="020B0604020202020204" pitchFamily="34" charset="0"/>
              <a:buChar char="•"/>
            </a:pPr>
            <a:r>
              <a:rPr lang="en-US" dirty="0"/>
              <a:t>Had not been convicted of certain crimes. </a:t>
            </a:r>
          </a:p>
        </p:txBody>
      </p:sp>
    </p:spTree>
    <p:extLst>
      <p:ext uri="{BB962C8B-B14F-4D97-AF65-F5344CB8AC3E}">
        <p14:creationId xmlns:p14="http://schemas.microsoft.com/office/powerpoint/2010/main" val="4212661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8CC3BA-AD4E-4C33-A889-D54BD80B8F49}"/>
              </a:ext>
            </a:extLst>
          </p:cNvPr>
          <p:cNvSpPr>
            <a:spLocks noGrp="1"/>
          </p:cNvSpPr>
          <p:nvPr>
            <p:ph type="title"/>
          </p:nvPr>
        </p:nvSpPr>
        <p:spPr/>
        <p:txBody>
          <a:bodyPr/>
          <a:lstStyle/>
          <a:p>
            <a:r>
              <a:rPr lang="en-US" dirty="0">
                <a:solidFill>
                  <a:srgbClr val="FF0000"/>
                </a:solidFill>
              </a:rPr>
              <a:t>Who Are DACA Recipients?</a:t>
            </a:r>
            <a:r>
              <a:rPr lang="en-US" dirty="0"/>
              <a:t>	</a:t>
            </a:r>
          </a:p>
        </p:txBody>
      </p:sp>
      <p:sp>
        <p:nvSpPr>
          <p:cNvPr id="3" name="Content Placeholder 2">
            <a:extLst>
              <a:ext uri="{FF2B5EF4-FFF2-40B4-BE49-F238E27FC236}">
                <a16:creationId xmlns:a16="http://schemas.microsoft.com/office/drawing/2014/main" xmlns="" id="{6C816838-1FF2-4B8C-A440-58AABA8BAA65}"/>
              </a:ext>
            </a:extLst>
          </p:cNvPr>
          <p:cNvSpPr>
            <a:spLocks noGrp="1"/>
          </p:cNvSpPr>
          <p:nvPr>
            <p:ph idx="1"/>
          </p:nvPr>
        </p:nvSpPr>
        <p:spPr/>
        <p:txBody>
          <a:bodyPr>
            <a:normAutofit fontScale="92500" lnSpcReduction="20000"/>
          </a:bodyPr>
          <a:lstStyle/>
          <a:p>
            <a:r>
              <a:rPr lang="en-US" dirty="0"/>
              <a:t>Statistics: </a:t>
            </a:r>
          </a:p>
          <a:p>
            <a:pPr lvl="1"/>
            <a:r>
              <a:rPr lang="en-US" dirty="0"/>
              <a:t>844,931 persons applied for DACA, </a:t>
            </a:r>
            <a:r>
              <a:rPr lang="en-US" b="1" dirty="0"/>
              <a:t>741,546</a:t>
            </a:r>
            <a:r>
              <a:rPr lang="en-US" dirty="0"/>
              <a:t> applications accepted (as of June 2016)</a:t>
            </a:r>
          </a:p>
          <a:p>
            <a:pPr lvl="1"/>
            <a:endParaRPr lang="en-US" dirty="0"/>
          </a:p>
          <a:p>
            <a:pPr lvl="1"/>
            <a:r>
              <a:rPr lang="en-US" dirty="0"/>
              <a:t>Average age is 22, employed and earns $17/hour (CATO at Liberty)</a:t>
            </a:r>
          </a:p>
          <a:p>
            <a:pPr lvl="1"/>
            <a:endParaRPr lang="en-US" dirty="0"/>
          </a:p>
          <a:p>
            <a:pPr lvl="1"/>
            <a:r>
              <a:rPr lang="en-US" dirty="0"/>
              <a:t>Majority are still students and 17% are pursuing an advanced degrees (Tom Wong, NILC, CAPNS)</a:t>
            </a:r>
          </a:p>
          <a:p>
            <a:pPr marL="457200" lvl="1" indent="0">
              <a:buNone/>
            </a:pPr>
            <a:endParaRPr lang="en-US" dirty="0"/>
          </a:p>
          <a:p>
            <a:pPr lvl="1"/>
            <a:r>
              <a:rPr lang="en-US" dirty="0"/>
              <a:t>Ineligible for federal financial aid (but can look at scholarships, grants and private loans)</a:t>
            </a:r>
          </a:p>
          <a:p>
            <a:pPr lvl="2"/>
            <a:r>
              <a:rPr lang="en-US" dirty="0"/>
              <a:t>Section 505 penalties </a:t>
            </a:r>
          </a:p>
          <a:p>
            <a:pPr lvl="1"/>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1405017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7262"/>
            <a:ext cx="8229600" cy="773834"/>
          </a:xfrm>
        </p:spPr>
        <p:txBody>
          <a:bodyPr/>
          <a:lstStyle/>
          <a:p>
            <a:r>
              <a:rPr lang="en-US" dirty="0"/>
              <a:t>The trump Administration announced the end of DACA on 9/5/2017:</a:t>
            </a:r>
          </a:p>
        </p:txBody>
      </p:sp>
      <p:sp>
        <p:nvSpPr>
          <p:cNvPr id="3" name="Content Placeholder 2"/>
          <p:cNvSpPr>
            <a:spLocks noGrp="1"/>
          </p:cNvSpPr>
          <p:nvPr>
            <p:ph idx="1"/>
          </p:nvPr>
        </p:nvSpPr>
        <p:spPr>
          <a:xfrm>
            <a:off x="457200" y="2148734"/>
            <a:ext cx="8229600" cy="3960500"/>
          </a:xfrm>
        </p:spPr>
        <p:txBody>
          <a:bodyPr>
            <a:normAutofit fontScale="92500"/>
          </a:bodyPr>
          <a:lstStyle/>
          <a:p>
            <a:r>
              <a:rPr lang="en-US" dirty="0"/>
              <a:t>No new DACA work permits will be issued unless the applications were already filed. </a:t>
            </a:r>
          </a:p>
          <a:p>
            <a:r>
              <a:rPr lang="en-US" dirty="0"/>
              <a:t>Renewal work permit applications were accepted until October 5, 2017. </a:t>
            </a:r>
          </a:p>
          <a:p>
            <a:pPr lvl="1"/>
            <a:r>
              <a:rPr lang="en-US" dirty="0"/>
              <a:t>Additional 2 years validity </a:t>
            </a:r>
          </a:p>
          <a:p>
            <a:r>
              <a:rPr lang="en-US" dirty="0"/>
              <a:t>Persons who have DACA work permits will be able to use them until their expiry dates, after that their work authorization will end. </a:t>
            </a:r>
          </a:p>
          <a:p>
            <a:r>
              <a:rPr lang="en-US" dirty="0"/>
              <a:t> DACA recipients will no longer be in a period of authorized stay. </a:t>
            </a:r>
          </a:p>
          <a:p>
            <a:endParaRPr lang="en-US" dirty="0"/>
          </a:p>
          <a:p>
            <a:pPr lvl="1"/>
            <a:endParaRPr lang="en-US" dirty="0"/>
          </a:p>
        </p:txBody>
      </p:sp>
      <p:sp>
        <p:nvSpPr>
          <p:cNvPr id="4" name="Content Placeholder 3"/>
          <p:cNvSpPr>
            <a:spLocks noGrp="1"/>
          </p:cNvSpPr>
          <p:nvPr>
            <p:ph sz="quarter" idx="15"/>
          </p:nvPr>
        </p:nvSpPr>
        <p:spPr>
          <a:xfrm>
            <a:off x="457200" y="1564713"/>
            <a:ext cx="8229600" cy="554299"/>
          </a:xfrm>
        </p:spPr>
        <p:txBody>
          <a:bodyPr/>
          <a:lstStyle/>
          <a:p>
            <a:r>
              <a:rPr lang="en-US" dirty="0"/>
              <a:t>What does this mean:</a:t>
            </a:r>
          </a:p>
        </p:txBody>
      </p:sp>
    </p:spTree>
    <p:extLst>
      <p:ext uri="{BB962C8B-B14F-4D97-AF65-F5344CB8AC3E}">
        <p14:creationId xmlns:p14="http://schemas.microsoft.com/office/powerpoint/2010/main" val="3611237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786" y="454053"/>
            <a:ext cx="8229600" cy="773834"/>
          </a:xfrm>
        </p:spPr>
        <p:txBody>
          <a:bodyPr/>
          <a:lstStyle/>
          <a:p>
            <a:r>
              <a:rPr lang="en-US" dirty="0"/>
              <a:t>Will people who have daca benefits now be deported?:</a:t>
            </a:r>
          </a:p>
        </p:txBody>
      </p:sp>
      <p:sp>
        <p:nvSpPr>
          <p:cNvPr id="3" name="Content Placeholder 2"/>
          <p:cNvSpPr>
            <a:spLocks noGrp="1"/>
          </p:cNvSpPr>
          <p:nvPr>
            <p:ph idx="1"/>
          </p:nvPr>
        </p:nvSpPr>
        <p:spPr>
          <a:xfrm>
            <a:off x="381786" y="2001678"/>
            <a:ext cx="8229600" cy="3960500"/>
          </a:xfrm>
        </p:spPr>
        <p:txBody>
          <a:bodyPr>
            <a:normAutofit/>
          </a:bodyPr>
          <a:lstStyle/>
          <a:p>
            <a:r>
              <a:rPr lang="en-US" dirty="0"/>
              <a:t>Absent a legislative solution, once work authorization expires, DACA recipients will no longer be protected from deportation (though they should not be priorities).</a:t>
            </a:r>
          </a:p>
          <a:p>
            <a:r>
              <a:rPr lang="en-US" dirty="0"/>
              <a:t>Likelihood of a legislative solution: the DREAM Act?</a:t>
            </a:r>
          </a:p>
          <a:p>
            <a:r>
              <a:rPr lang="en-US" dirty="0"/>
              <a:t>Most DACA recipients will not be eligible to enroll in a college or university as an international student in F-1 or J-1 status. </a:t>
            </a:r>
          </a:p>
          <a:p>
            <a:endParaRPr lang="en-US" dirty="0"/>
          </a:p>
          <a:p>
            <a:endParaRPr lang="en-US" dirty="0"/>
          </a:p>
          <a:p>
            <a:pPr lvl="1"/>
            <a:endParaRPr lang="en-US" dirty="0"/>
          </a:p>
        </p:txBody>
      </p:sp>
      <p:sp>
        <p:nvSpPr>
          <p:cNvPr id="4" name="Content Placeholder 3"/>
          <p:cNvSpPr>
            <a:spLocks noGrp="1"/>
          </p:cNvSpPr>
          <p:nvPr>
            <p:ph sz="quarter" idx="15"/>
          </p:nvPr>
        </p:nvSpPr>
        <p:spPr>
          <a:xfrm>
            <a:off x="381786" y="1360123"/>
            <a:ext cx="8229600" cy="554299"/>
          </a:xfrm>
        </p:spPr>
        <p:txBody>
          <a:bodyPr/>
          <a:lstStyle/>
          <a:p>
            <a:r>
              <a:rPr lang="en-US" dirty="0"/>
              <a:t>What happens now? 		</a:t>
            </a:r>
          </a:p>
        </p:txBody>
      </p:sp>
    </p:spTree>
    <p:extLst>
      <p:ext uri="{BB962C8B-B14F-4D97-AF65-F5344CB8AC3E}">
        <p14:creationId xmlns:p14="http://schemas.microsoft.com/office/powerpoint/2010/main" val="96392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7901" y="635208"/>
            <a:ext cx="7955280" cy="2801935"/>
          </a:xfrm>
        </p:spPr>
        <p:txBody>
          <a:bodyPr/>
          <a:lstStyle/>
          <a:p>
            <a:r>
              <a:rPr lang="en-PH" dirty="0"/>
              <a:t>Consular Issues and “extreme Vetting”</a:t>
            </a:r>
          </a:p>
        </p:txBody>
      </p:sp>
    </p:spTree>
    <p:extLst>
      <p:ext uri="{BB962C8B-B14F-4D97-AF65-F5344CB8AC3E}">
        <p14:creationId xmlns:p14="http://schemas.microsoft.com/office/powerpoint/2010/main" val="320843548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Gallery</Template>
  <TotalTime>2429</TotalTime>
  <Words>2679</Words>
  <Application>Microsoft Macintosh PowerPoint</Application>
  <PresentationFormat>On-screen Show (4:3)</PresentationFormat>
  <Paragraphs>265</Paragraphs>
  <Slides>42</Slides>
  <Notes>5</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Gallery</vt:lpstr>
      <vt:lpstr>Breaking Immigration Law Developments Under the New Administration</vt:lpstr>
      <vt:lpstr>SANDRA GROSSMAN</vt:lpstr>
      <vt:lpstr>Deferred Action for Childhood Arrivals</vt:lpstr>
      <vt:lpstr>WHAT IS HAPPENING WITH DACA? </vt:lpstr>
      <vt:lpstr>DACA: </vt:lpstr>
      <vt:lpstr>Who Are DACA Recipients? </vt:lpstr>
      <vt:lpstr>The trump Administration announced the end of DACA on 9/5/2017:</vt:lpstr>
      <vt:lpstr>Will people who have daca benefits now be deported?:</vt:lpstr>
      <vt:lpstr>Consular Issues and “extreme Vetting”</vt:lpstr>
      <vt:lpstr>Presidential PROCLAMATION: </vt:lpstr>
      <vt:lpstr>Presidential PROCLAMATION: </vt:lpstr>
      <vt:lpstr>Presidential PROCLAMATION: </vt:lpstr>
      <vt:lpstr>Presidential PROCLAMATION:  </vt:lpstr>
      <vt:lpstr>OTHER IMMIGRATION-RELATED Executive Orders</vt:lpstr>
      <vt:lpstr>Presidential Executive Order: </vt:lpstr>
      <vt:lpstr>Presidential Executive Order: </vt:lpstr>
      <vt:lpstr>DHS Implementation memos:</vt:lpstr>
      <vt:lpstr>DHS Implementation memos:</vt:lpstr>
      <vt:lpstr>DHS Implementation memos:</vt:lpstr>
      <vt:lpstr>Becki Young</vt:lpstr>
      <vt:lpstr>Optional Practical Training</vt:lpstr>
      <vt:lpstr>Optional practical training (OPT) for F-1 Students</vt:lpstr>
      <vt:lpstr>STEM OPT Extension</vt:lpstr>
      <vt:lpstr>H-1B and other  working Visas</vt:lpstr>
      <vt:lpstr>H-1B Visa Program</vt:lpstr>
      <vt:lpstr>H-1B Visa Program</vt:lpstr>
      <vt:lpstr>H-1B Visa program</vt:lpstr>
      <vt:lpstr>H-1B Visa Program</vt:lpstr>
      <vt:lpstr>H-1B Visa Program</vt:lpstr>
      <vt:lpstr>H-1B controversy</vt:lpstr>
      <vt:lpstr>H-1B Visa program</vt:lpstr>
      <vt:lpstr>H-1B Visa program</vt:lpstr>
      <vt:lpstr>Buy American, Hire American (04/18/17):</vt:lpstr>
      <vt:lpstr>Draft Presidential Executive Order:</vt:lpstr>
      <vt:lpstr>Extension of Stay During Change of Status</vt:lpstr>
      <vt:lpstr>CHANGE OF STATUS TO F-1</vt:lpstr>
      <vt:lpstr>CHANGE OF STATUS TO F-1</vt:lpstr>
      <vt:lpstr>CHANGE OF STATUS TO F-1</vt:lpstr>
      <vt:lpstr>PowerPoint Presentation</vt:lpstr>
      <vt:lpstr>Contact Information</vt:lpstr>
      <vt:lpstr>Contact Information</vt:lpstr>
      <vt:lpstr>Thank you!</vt:lpstr>
    </vt:vector>
  </TitlesOfParts>
  <Company>National Restaurant Association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Tim Smith</dc:creator>
  <cp:lastModifiedBy>Sandra Grossman</cp:lastModifiedBy>
  <cp:revision>185</cp:revision>
  <dcterms:created xsi:type="dcterms:W3CDTF">2012-06-04T15:46:51Z</dcterms:created>
  <dcterms:modified xsi:type="dcterms:W3CDTF">2017-11-13T02:39:55Z</dcterms:modified>
</cp:coreProperties>
</file>