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7010400" cy="9296400"/>
  <p:embeddedFontLst>
    <p:embeddedFont>
      <p:font typeface="Arial Narrow" panose="020B0606020202030204" pitchFamily="34" charset="0"/>
      <p:regular r:id="rId42"/>
      <p:bold r:id="rId43"/>
      <p:italic r:id="rId44"/>
      <p:boldItalic r:id="rId45"/>
    </p:embeddedFont>
    <p:embeddedFont>
      <p:font typeface="Georgia" panose="02040502050405020303" pitchFamily="18" charset="0"/>
      <p:regular r:id="rId46"/>
      <p:bold r:id="rId47"/>
      <p:italic r:id="rId48"/>
      <p:boldItalic r:id="rId49"/>
    </p:embeddedFont>
    <p:embeddedFont>
      <p:font typeface="Century Gothic" panose="020B0502020202020204" pitchFamily="34" charset="0"/>
      <p:regular r:id="rId50"/>
      <p:bold r:id="rId51"/>
      <p:italic r:id="rId52"/>
      <p:boldItalic r:id="rId53"/>
    </p:embeddedFont>
    <p:embeddedFont>
      <p:font typeface="Roboto" panose="020B0604020202020204" charset="0"/>
      <p:regular r:id="rId54"/>
      <p:bold r:id="rId55"/>
      <p:italic r:id="rId56"/>
      <p:boldItalic r:id="rId57"/>
    </p:embeddedFont>
    <p:embeddedFont>
      <p:font typeface="Arimo" panose="020B0604020202020204" charset="0"/>
      <p:regular r:id="rId58"/>
      <p:bold r:id="rId59"/>
    </p:embeddedFont>
    <p:embeddedFont>
      <p:font typeface="Verdana" panose="020B0604030504040204" pitchFamily="34" charset="0"/>
      <p:regular r:id="rId60"/>
      <p:bold r:id="rId61"/>
      <p:italic r:id="rId62"/>
      <p:boldItalic r:id="rId63"/>
    </p:embeddedFont>
    <p:embeddedFont>
      <p:font typeface="Calibri" panose="020F0502020204030204" pitchFamily="34"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CAC7749-7890-4A69-AA3D-C4D68E6F1253}">
  <a:tblStyle styleId="{6CAC7749-7890-4A69-AA3D-C4D68E6F125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3410" autoAdjust="0"/>
  </p:normalViewPr>
  <p:slideViewPr>
    <p:cSldViewPr snapToGrid="0">
      <p:cViewPr>
        <p:scale>
          <a:sx n="118" d="100"/>
          <a:sy n="118" d="100"/>
        </p:scale>
        <p:origin x="-143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font" Target="fonts/font22.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schemas.openxmlformats.org/officeDocument/2006/relationships/font" Target="fonts/font2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61"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font" Target="fonts/font2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font" Target="fonts/font23.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font" Target="fonts/font18.fntdata"/><Relationship Id="rId67" Type="http://schemas.openxmlformats.org/officeDocument/2006/relationships/font" Target="fonts/font26.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font" Target="fonts/font21.fntdata"/><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40" cy="46482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8" y="0"/>
            <a:ext cx="3037840" cy="464820"/>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3037840" cy="46482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PH"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82268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reuters.com/investigates/special-report/usa-immigration-asylum/"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law.cornell.edu/supct/html/99-7791.ZS.html" TargetMode="External"/><Relationship Id="rId4" Type="http://schemas.openxmlformats.org/officeDocument/2006/relationships/hyperlink" Target="http://thehill.com/opinion/immigration/381616-immigration-judge-quotas-will-not-eliminate-the-backlog-crisis"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reuters.com/article/us-usa-immigration-trump/trump-declares-daca-dead-urges-congress-to-act-on-border-idUSKCN1H90ZO"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scotusblog.com/2018/04/argument-analysis-travel-ban-seems-likely-to-survive-supreme-courts-review/"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fingfx.thomsonreuters.com/gfx/reuterscom/1/60/60/letter.pdf"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reuters.com/article/us-usa-immigration-travelban-exclusive/exclusive-visa-waivers-rarely-granted-under-trumps-latest-u-s-travel-ban-data-idUSKCN1GI2DW"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nilc.org/issues/daca/status-current-daca-litigation/"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reuters.com/article/us-usa-immigration-employment-insight/trump-administration-red-tape-tangles-up-visas-for-skilled-foreigners-data-shows-idUSKCN1BV0G8"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dhs.gov/executive-orders-protecting-homeland"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law.cornell.edu/definitions/uscode.php?width=840&amp;height=800&amp;iframe=true&amp;def_id=8-USC-92903111-1485256781&amp;term_occur=1687&amp;term_src=title:8:chapter:12:subchapter:II:part:VIII:section:1325" TargetMode="External"/><Relationship Id="rId3" Type="http://schemas.openxmlformats.org/officeDocument/2006/relationships/hyperlink" Target="http://time.com/5238395/national-guard-troops-mexico-border/" TargetMode="External"/><Relationship Id="rId7" Type="http://schemas.openxmlformats.org/officeDocument/2006/relationships/hyperlink" Target="https://www.law.cornell.edu/definitions/uscode.php?width=840&amp;height=800&amp;iframe=true&amp;def_id=8-USC-717612480-1201680039&amp;term_occur=72&amp;term_src=title:8:chapter:12:subchapter:II:part:VIII:section:1325"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law.cornell.edu/definitions/uscode.php?width=840&amp;height=800&amp;iframe=true&amp;def_id=8-USC-717612480-1201680039&amp;term_occur=71&amp;term_src=title:8:chapter:12:subchapter:II:part:VIII:section:1325" TargetMode="External"/><Relationship Id="rId11" Type="http://schemas.openxmlformats.org/officeDocument/2006/relationships/hyperlink" Target="https://www.law.cornell.edu/definitions/uscode.php?width=840&amp;height=800&amp;iframe=true&amp;def_id=8-USC-92903111-1485256781&amp;term_occur=1688&amp;term_src=title:8:chapter:12:subchapter:II:part:VIII:section:1325" TargetMode="External"/><Relationship Id="rId5" Type="http://schemas.openxmlformats.org/officeDocument/2006/relationships/hyperlink" Target="https://www.law.cornell.edu/definitions/uscode.php?width=840&amp;height=800&amp;iframe=true&amp;def_id=8-USC-2032517217-1201680101&amp;term_occur=1278&amp;term_src=title:8:chapter:12:subchapter:II:part:VIII:section:1325" TargetMode="External"/><Relationship Id="rId10" Type="http://schemas.openxmlformats.org/officeDocument/2006/relationships/hyperlink" Target="https://www.law.cornell.edu/definitions/uscode.php?width=840&amp;height=800&amp;iframe=true&amp;def_id=8-USC-717612480-1201680039&amp;term_occur=73&amp;term_src=title:8:chapter:12:subchapter:II:part:VIII:section:1325" TargetMode="External"/><Relationship Id="rId4" Type="http://schemas.openxmlformats.org/officeDocument/2006/relationships/hyperlink" Target="https://www.law.cornell.edu/definitions/uscode.php?width=840&amp;height=800&amp;iframe=true&amp;def_id=8-USC-92903111-1485256781&amp;term_occur=1686&amp;term_src=title:8:chapter:12:subchapter:II:part:VIII:section:1325" TargetMode="External"/><Relationship Id="rId9" Type="http://schemas.openxmlformats.org/officeDocument/2006/relationships/hyperlink" Target="https://www.law.cornell.edu/definitions/uscode.php?width=840&amp;height=800&amp;iframe=true&amp;def_id=8-USC-2032517217-1201680101&amp;term_occur=1279&amp;term_src=title:8:chapter:12:subchapter:II:part:VIII:section:1325"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wola.org/analysis/wola-report-lessons-san-diegos-border-wal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thehill.com/opinion/immigration/381616-immigration-judge-quotas-will-not-eliminate-the-backlog-crisi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Shape 326"/>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27" name="Shape 327"/>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PH"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9" name="Shape 419"/>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PH">
                <a:solidFill>
                  <a:srgbClr val="000000"/>
                </a:solidFill>
                <a:highlight>
                  <a:srgbClr val="FFFFFF"/>
                </a:highlight>
              </a:rPr>
              <a:t>Adjudication of cases varies widely by region, by judge, and also by country of origin. </a:t>
            </a:r>
            <a:endParaRPr>
              <a:solidFill>
                <a:srgbClr val="000000"/>
              </a:solidFill>
              <a:highlight>
                <a:srgbClr val="FFFFFF"/>
              </a:highlight>
            </a:endParaRPr>
          </a:p>
          <a:p>
            <a:pPr marL="0" lvl="0" indent="0">
              <a:spcBef>
                <a:spcPts val="0"/>
              </a:spcBef>
              <a:spcAft>
                <a:spcPts val="0"/>
              </a:spcAft>
              <a:buNone/>
            </a:pPr>
            <a:r>
              <a:rPr lang="en-PH" b="1">
                <a:solidFill>
                  <a:srgbClr val="FF0000"/>
                </a:solidFill>
              </a:rPr>
              <a:t>SOURCES</a:t>
            </a:r>
            <a:r>
              <a:rPr lang="en-PH">
                <a:solidFill>
                  <a:srgbClr val="FF0000"/>
                </a:solidFill>
              </a:rPr>
              <a:t>:</a:t>
            </a:r>
            <a:r>
              <a:rPr lang="en-PH">
                <a:solidFill>
                  <a:srgbClr val="000000"/>
                </a:solidFill>
                <a:highlight>
                  <a:srgbClr val="FFFFFF"/>
                </a:highlight>
              </a:rPr>
              <a:t> Reuters, “For U.S. Asylum seekers, some judges are a better bet than others” </a:t>
            </a:r>
            <a:r>
              <a:rPr lang="en-PH" u="sng">
                <a:solidFill>
                  <a:schemeClr val="hlink"/>
                </a:solidFill>
                <a:highlight>
                  <a:srgbClr val="FFFFFF"/>
                </a:highlight>
                <a:hlinkClick r:id="rId3"/>
              </a:rPr>
              <a:t>https://www.reuters.com/investigates/special-report/usa-immigration-asylum/</a:t>
            </a:r>
            <a:r>
              <a:rPr lang="en-PH">
                <a:solidFill>
                  <a:srgbClr val="000000"/>
                </a:solidFill>
                <a:highlight>
                  <a:srgbClr val="FFFFFF"/>
                </a:highlight>
              </a:rPr>
              <a:t> (chart)</a:t>
            </a:r>
            <a:endParaRPr>
              <a:solidFill>
                <a:srgbClr val="000000"/>
              </a:solidFill>
              <a:highlight>
                <a:srgbClr val="FFFFFF"/>
              </a:highlight>
            </a:endParaRPr>
          </a:p>
          <a:p>
            <a:pPr marL="0" lvl="0" indent="0" rtl="0">
              <a:spcBef>
                <a:spcPts val="0"/>
              </a:spcBef>
              <a:spcAft>
                <a:spcPts val="0"/>
              </a:spcAft>
              <a:buNone/>
            </a:pPr>
            <a:r>
              <a:rPr lang="en-PH">
                <a:solidFill>
                  <a:srgbClr val="000000"/>
                </a:solidFill>
                <a:highlight>
                  <a:srgbClr val="FFFFFF"/>
                </a:highlight>
              </a:rPr>
              <a:t>	      The Hill, “Immigration Judge Quotas will not eliminate the backlog crisis” </a:t>
            </a:r>
            <a:r>
              <a:rPr lang="en-PH" u="sng">
                <a:solidFill>
                  <a:schemeClr val="hlink"/>
                </a:solidFill>
                <a:highlight>
                  <a:srgbClr val="FFFFFF"/>
                </a:highlight>
                <a:hlinkClick r:id="rId4"/>
              </a:rPr>
              <a:t>http://thehill.com/opinion/immigration/381616-immigration-judge-quotas-will-not-eliminate-the-backlog-crisis</a:t>
            </a:r>
            <a:r>
              <a:rPr lang="en-PH">
                <a:solidFill>
                  <a:srgbClr val="000000"/>
                </a:solidFill>
                <a:highlight>
                  <a:srgbClr val="FFFFFF"/>
                </a:highlight>
              </a:rPr>
              <a:t> </a:t>
            </a:r>
            <a:endParaRPr>
              <a:solidFill>
                <a:srgbClr val="000000"/>
              </a:solidFill>
              <a:highlight>
                <a:srgbClr val="FFFFFF"/>
              </a:highlight>
            </a:endParaRPr>
          </a:p>
          <a:p>
            <a:pPr marL="0" lvl="0" indent="0" rtl="0">
              <a:spcBef>
                <a:spcPts val="0"/>
              </a:spcBef>
              <a:spcAft>
                <a:spcPts val="0"/>
              </a:spcAft>
              <a:buNone/>
            </a:pPr>
            <a:endParaRPr>
              <a:solidFill>
                <a:srgbClr val="000000"/>
              </a:solidFill>
              <a:highlight>
                <a:srgbClr val="FFFFFF"/>
              </a:highlight>
            </a:endParaRPr>
          </a:p>
          <a:p>
            <a:pPr marL="0" lvl="0" indent="0" rtl="0">
              <a:spcBef>
                <a:spcPts val="0"/>
              </a:spcBef>
              <a:spcAft>
                <a:spcPts val="0"/>
              </a:spcAft>
              <a:buNone/>
            </a:pPr>
            <a:r>
              <a:rPr lang="en-PH">
                <a:solidFill>
                  <a:srgbClr val="000000"/>
                </a:solidFill>
                <a:highlight>
                  <a:srgbClr val="FFFFFF"/>
                </a:highlight>
              </a:rPr>
              <a:t>Examples: </a:t>
            </a:r>
            <a:endParaRPr>
              <a:solidFill>
                <a:srgbClr val="000000"/>
              </a:solidFill>
              <a:highlight>
                <a:srgbClr val="FFFFFF"/>
              </a:highlight>
            </a:endParaRPr>
          </a:p>
          <a:p>
            <a:pPr marL="457200" lvl="0" indent="-304800" rtl="0">
              <a:spcBef>
                <a:spcPts val="0"/>
              </a:spcBef>
              <a:spcAft>
                <a:spcPts val="0"/>
              </a:spcAft>
              <a:buSzPts val="1200"/>
              <a:buFont typeface="Calibri"/>
              <a:buChar char="●"/>
            </a:pPr>
            <a:r>
              <a:rPr lang="en-PH">
                <a:solidFill>
                  <a:srgbClr val="000000"/>
                </a:solidFill>
                <a:highlight>
                  <a:srgbClr val="FFFFFF"/>
                </a:highlight>
              </a:rPr>
              <a:t>In Charlotte, immigrants are ordered deported in 84 percent of cases, more than twice the rate in San Francisco, where 36 percent of cases end in deportation.</a:t>
            </a:r>
            <a:endParaRPr>
              <a:solidFill>
                <a:srgbClr val="000000"/>
              </a:solidFill>
              <a:highlight>
                <a:srgbClr val="FFFFFF"/>
              </a:highlight>
            </a:endParaRPr>
          </a:p>
          <a:p>
            <a:pPr marL="457200" lvl="0" indent="-304800">
              <a:spcBef>
                <a:spcPts val="0"/>
              </a:spcBef>
              <a:spcAft>
                <a:spcPts val="0"/>
              </a:spcAft>
              <a:buSzPts val="1200"/>
              <a:buFont typeface="Calibri"/>
              <a:buChar char="●"/>
            </a:pPr>
            <a:r>
              <a:rPr lang="en-PH">
                <a:solidFill>
                  <a:srgbClr val="000000"/>
                </a:solidFill>
                <a:highlight>
                  <a:srgbClr val="FFFFFF"/>
                </a:highlight>
              </a:rPr>
              <a:t>Judge Olivia Cassin in New York City allows immigrants to remain in the country in 93 percent of cases she hears. Judge Monique Harris in Houston allows immigrants to stay in just four percent of cases. In Atlanta, 89 percent of cases result in a deportation order. In New York City, 24 percent do.</a:t>
            </a:r>
            <a:endParaRPr>
              <a:solidFill>
                <a:srgbClr val="000000"/>
              </a:solidFill>
              <a:highlight>
                <a:srgbClr val="FFFFFF"/>
              </a:highlight>
            </a:endParaRPr>
          </a:p>
          <a:p>
            <a:pPr marL="0" lvl="0" indent="0">
              <a:spcBef>
                <a:spcPts val="0"/>
              </a:spcBef>
              <a:spcAft>
                <a:spcPts val="0"/>
              </a:spcAft>
              <a:buNone/>
            </a:pPr>
            <a:endParaRPr/>
          </a:p>
          <a:p>
            <a:pPr marL="0" lvl="0" indent="0">
              <a:spcBef>
                <a:spcPts val="0"/>
              </a:spcBef>
              <a:spcAft>
                <a:spcPts val="0"/>
              </a:spcAft>
              <a:buNone/>
            </a:pPr>
            <a:r>
              <a:rPr lang="en-PH">
                <a:solidFill>
                  <a:srgbClr val="000000"/>
                </a:solidFill>
              </a:rPr>
              <a:t>For the 6,922 asylum seekers whose applications were adjudicated at the San Francisco Immigration Court, the likelihood of a denial varied from only 9.4 percent up to 97.1 percent, depending on which judge handled the case.</a:t>
            </a:r>
            <a:br>
              <a:rPr lang="en-PH">
                <a:solidFill>
                  <a:srgbClr val="000000"/>
                </a:solidFill>
              </a:rPr>
            </a:br>
            <a:r>
              <a:rPr lang="en-PH">
                <a:solidFill>
                  <a:srgbClr val="000000"/>
                </a:solidFill>
              </a:rPr>
              <a:t/>
            </a:r>
            <a:br>
              <a:rPr lang="en-PH">
                <a:solidFill>
                  <a:srgbClr val="000000"/>
                </a:solidFill>
              </a:rPr>
            </a:br>
            <a:r>
              <a:rPr lang="en-PH">
                <a:solidFill>
                  <a:srgbClr val="000000"/>
                </a:solidFill>
              </a:rPr>
              <a:t>For the 1,233 individuals whose cases were heard at the Newark Immigration Court, the likelihood of a denial ranged from 10.9 percent up to 98.7 percent, depending on which judge handled the case.</a:t>
            </a:r>
            <a:br>
              <a:rPr lang="en-PH">
                <a:solidFill>
                  <a:srgbClr val="000000"/>
                </a:solidFill>
              </a:rPr>
            </a:br>
            <a:r>
              <a:rPr lang="en-PH">
                <a:solidFill>
                  <a:srgbClr val="000000"/>
                </a:solidFill>
              </a:rPr>
              <a:t/>
            </a:r>
            <a:br>
              <a:rPr lang="en-PH">
                <a:solidFill>
                  <a:srgbClr val="000000"/>
                </a:solidFill>
              </a:rPr>
            </a:br>
            <a:r>
              <a:rPr lang="en-PH">
                <a:solidFill>
                  <a:srgbClr val="000000"/>
                </a:solidFill>
              </a:rPr>
              <a:t>In other words, the likelihood of being granted asylum in these courts could be as high as 90 percent or as low as 3 percent, depending upon which judge handles the case.</a:t>
            </a:r>
            <a:br>
              <a:rPr lang="en-PH">
                <a:solidFill>
                  <a:srgbClr val="000000"/>
                </a:solidFill>
              </a:rPr>
            </a:br>
            <a:r>
              <a:rPr lang="en-PH">
                <a:solidFill>
                  <a:srgbClr val="000000"/>
                </a:solidFill>
              </a:rPr>
              <a:t/>
            </a:r>
            <a:br>
              <a:rPr lang="en-PH">
                <a:solidFill>
                  <a:srgbClr val="000000"/>
                </a:solidFill>
              </a:rPr>
            </a:br>
            <a:r>
              <a:rPr lang="en-PH">
                <a:solidFill>
                  <a:srgbClr val="000000"/>
                </a:solidFill>
              </a:rPr>
              <a:t>According to a Reuters report on disparities in how frequently immigrants are deported in removal proceedings, “the findings underscore what academics and government watchdogs have long complained about U.S. immigration courts: </a:t>
            </a:r>
            <a:r>
              <a:rPr lang="en-PH" b="1">
                <a:solidFill>
                  <a:srgbClr val="000000"/>
                </a:solidFill>
              </a:rPr>
              <a:t>Differences among judges and courts can render the system unfair and even inhumane.”</a:t>
            </a:r>
            <a:endParaRPr b="1">
              <a:solidFill>
                <a:srgbClr val="000000"/>
              </a:solidFill>
            </a:endParaRPr>
          </a:p>
          <a:p>
            <a:pPr marL="0" lvl="0" indent="0">
              <a:spcBef>
                <a:spcPts val="0"/>
              </a:spcBef>
              <a:spcAft>
                <a:spcPts val="0"/>
              </a:spcAft>
              <a:buNone/>
            </a:pPr>
            <a:endParaRPr b="1">
              <a:solidFill>
                <a:srgbClr val="000000"/>
              </a:solidFill>
            </a:endParaRPr>
          </a:p>
          <a:p>
            <a:pPr marL="0" lvl="0" indent="0">
              <a:spcBef>
                <a:spcPts val="0"/>
              </a:spcBef>
              <a:spcAft>
                <a:spcPts val="0"/>
              </a:spcAft>
              <a:buNone/>
            </a:pPr>
            <a:r>
              <a:rPr lang="en-PH" sz="1500">
                <a:solidFill>
                  <a:srgbClr val="333333"/>
                </a:solidFill>
                <a:highlight>
                  <a:srgbClr val="FFFFFF"/>
                </a:highlight>
                <a:latin typeface="Georgia"/>
                <a:ea typeface="Georgia"/>
                <a:cs typeface="Georgia"/>
                <a:sym typeface="Georgia"/>
              </a:rPr>
              <a:t>The U.S. Supreme Court ruled in </a:t>
            </a:r>
            <a:r>
              <a:rPr lang="en-PH" sz="1500" i="1" u="sng">
                <a:solidFill>
                  <a:srgbClr val="3F639E"/>
                </a:solidFill>
                <a:highlight>
                  <a:srgbClr val="FFFFFF"/>
                </a:highlight>
                <a:latin typeface="Georgia"/>
                <a:ea typeface="Georgia"/>
                <a:cs typeface="Georgia"/>
                <a:sym typeface="Georgia"/>
                <a:hlinkClick r:id="rId5"/>
              </a:rPr>
              <a:t>Zadvydas vs. Davis</a:t>
            </a:r>
            <a:r>
              <a:rPr lang="en-PH" sz="1500">
                <a:solidFill>
                  <a:srgbClr val="333333"/>
                </a:solidFill>
                <a:highlight>
                  <a:srgbClr val="FFFFFF"/>
                </a:highlight>
                <a:latin typeface="Georgia"/>
                <a:ea typeface="Georgia"/>
                <a:cs typeface="Georgia"/>
                <a:sym typeface="Georgia"/>
              </a:rPr>
              <a:t> (2001) that "once an alien enters the country, the legal circumstance changes, for the due process clause applies to all persons within the United States."</a:t>
            </a:r>
            <a:endParaRPr b="1">
              <a:solidFill>
                <a:srgbClr val="000000"/>
              </a:solidFill>
            </a:endParaRPr>
          </a:p>
        </p:txBody>
      </p:sp>
      <p:sp>
        <p:nvSpPr>
          <p:cNvPr id="420" name="Shape 420"/>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spcBef>
                <a:spcPts val="0"/>
              </a:spcBef>
              <a:spcAft>
                <a:spcPts val="0"/>
              </a:spcAft>
              <a:buClr>
                <a:srgbClr val="000000"/>
              </a:buClr>
              <a:buFont typeface="Arial"/>
              <a:buNone/>
            </a:pPr>
            <a:fld id="{00000000-1234-1234-1234-123412341234}" type="slidenum">
              <a:rPr lang="en-PH"/>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9" name="Shape 429"/>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PH"/>
              <a:t>T</a:t>
            </a:r>
            <a:r>
              <a:rPr lang="en-PH" b="1"/>
              <a:t>o reduce the backlog, Sessions and the DOJ plan to continue hiring more Immigration judges (more than 100 total between 2017 and 2018), and institute new standards to speed proceedings</a:t>
            </a:r>
            <a:endParaRPr b="1"/>
          </a:p>
          <a:p>
            <a:pPr marL="0" lvl="0" indent="0" rtl="0">
              <a:spcBef>
                <a:spcPts val="0"/>
              </a:spcBef>
              <a:spcAft>
                <a:spcPts val="0"/>
              </a:spcAft>
              <a:buNone/>
            </a:pPr>
            <a:r>
              <a:rPr lang="en-PH"/>
              <a:t>.</a:t>
            </a:r>
            <a:endParaRPr/>
          </a:p>
          <a:p>
            <a:pPr marL="457200" lvl="0" indent="-317500" rtl="0">
              <a:spcBef>
                <a:spcPts val="0"/>
              </a:spcBef>
              <a:spcAft>
                <a:spcPts val="0"/>
              </a:spcAft>
              <a:buClr>
                <a:schemeClr val="dk1"/>
              </a:buClr>
              <a:buSzPts val="1400"/>
              <a:buChar char="●"/>
            </a:pPr>
            <a:r>
              <a:rPr lang="en-PH" u="sng"/>
              <a:t>Judges will be required to complete at least 700 cases a year</a:t>
            </a:r>
            <a:r>
              <a:rPr lang="en-PH"/>
              <a:t> and have fewer than 15 percent of their decisions appealed and remanded back, according to Dana Marks, spokeswoman for the National Association of Immigration Judges.</a:t>
            </a:r>
            <a:endParaRPr/>
          </a:p>
          <a:p>
            <a:pPr marL="457200" lvl="0" indent="-317500" rtl="0">
              <a:spcBef>
                <a:spcPts val="0"/>
              </a:spcBef>
              <a:spcAft>
                <a:spcPts val="0"/>
              </a:spcAft>
              <a:buClr>
                <a:schemeClr val="dk1"/>
              </a:buClr>
              <a:buSzPts val="1400"/>
              <a:buChar char="●"/>
            </a:pPr>
            <a:r>
              <a:rPr lang="en-PH"/>
              <a:t>Another metric demands that</a:t>
            </a:r>
            <a:r>
              <a:rPr lang="en-PH" u="sng"/>
              <a:t> 85 percent of removal cases for detained immigrants be completed within three days of a hearing</a:t>
            </a:r>
            <a:r>
              <a:rPr lang="en-PH"/>
              <a:t> on the merits of the case. The new policy is expected to take effect on Oct. 1.</a:t>
            </a:r>
            <a:endParaRPr/>
          </a:p>
          <a:p>
            <a:pPr marL="0" lvl="0" indent="0" rtl="0">
              <a:spcBef>
                <a:spcPts val="0"/>
              </a:spcBef>
              <a:spcAft>
                <a:spcPts val="0"/>
              </a:spcAft>
              <a:buNone/>
            </a:pPr>
            <a:endParaRPr/>
          </a:p>
          <a:p>
            <a:pPr marL="457200" lvl="0" indent="-317500" rtl="0">
              <a:spcBef>
                <a:spcPts val="0"/>
              </a:spcBef>
              <a:spcAft>
                <a:spcPts val="0"/>
              </a:spcAft>
              <a:buClr>
                <a:schemeClr val="dk1"/>
              </a:buClr>
              <a:buSzPts val="1400"/>
              <a:buChar char="●"/>
            </a:pPr>
            <a:r>
              <a:rPr lang="en-PH"/>
              <a:t>What are people saying:</a:t>
            </a:r>
            <a:endParaRPr/>
          </a:p>
          <a:p>
            <a:pPr marL="914400" lvl="1" indent="-317500" rtl="0">
              <a:spcBef>
                <a:spcPts val="0"/>
              </a:spcBef>
              <a:spcAft>
                <a:spcPts val="0"/>
              </a:spcAft>
              <a:buClr>
                <a:schemeClr val="dk1"/>
              </a:buClr>
              <a:buSzPts val="1400"/>
              <a:buChar char="○"/>
            </a:pPr>
            <a:r>
              <a:rPr lang="en-PH"/>
              <a:t>Amiena Khan, executive vice president of the immigration judges’ union, said </a:t>
            </a:r>
            <a:r>
              <a:rPr lang="en-PH" b="1"/>
              <a:t>the new rules threatened to interfere with judicial independence</a:t>
            </a:r>
            <a:r>
              <a:rPr lang="en-PH"/>
              <a:t>. “It’s going to create havoc within the courts,” said Khan, who also serves as an immigration judge in New York. “The integrity of the entire process is at risk.”</a:t>
            </a:r>
            <a:endParaRPr/>
          </a:p>
          <a:p>
            <a:pPr marL="0" lvl="0" indent="0" rtl="0">
              <a:spcBef>
                <a:spcPts val="0"/>
              </a:spcBef>
              <a:spcAft>
                <a:spcPts val="0"/>
              </a:spcAft>
              <a:buNone/>
            </a:pPr>
            <a:r>
              <a:rPr lang="en-PH" b="1">
                <a:solidFill>
                  <a:srgbClr val="FF0000"/>
                </a:solidFill>
              </a:rPr>
              <a:t>Source</a:t>
            </a:r>
            <a:r>
              <a:rPr lang="en-PH"/>
              <a:t>: Reuters </a:t>
            </a:r>
            <a:r>
              <a:rPr lang="en-PH" u="sng">
                <a:solidFill>
                  <a:schemeClr val="hlink"/>
                </a:solidFill>
                <a:hlinkClick r:id="rId3"/>
              </a:rPr>
              <a:t>https://www.reuters.com/article/us-usa-immigration-trump/trump-declares-daca-dead-urges-congress-to-act-on-border-idUSKCN1H90ZO</a:t>
            </a:r>
            <a:r>
              <a:rPr lang="en-PH"/>
              <a:t> </a:t>
            </a:r>
            <a:endParaRPr/>
          </a:p>
          <a:p>
            <a:pPr marL="0" lvl="0" indent="0" rtl="0">
              <a:lnSpc>
                <a:spcPct val="170000"/>
              </a:lnSpc>
              <a:spcBef>
                <a:spcPts val="0"/>
              </a:spcBef>
              <a:spcAft>
                <a:spcPts val="0"/>
              </a:spcAft>
              <a:buClr>
                <a:schemeClr val="dk1"/>
              </a:buClr>
              <a:buSzPts val="1100"/>
              <a:buFont typeface="Arial"/>
              <a:buNone/>
            </a:pPr>
            <a:r>
              <a:rPr lang="en-PH" sz="1150">
                <a:solidFill>
                  <a:srgbClr val="2C3E50"/>
                </a:solidFill>
                <a:latin typeface="Arial"/>
                <a:ea typeface="Arial"/>
                <a:cs typeface="Arial"/>
                <a:sym typeface="Arial"/>
              </a:rPr>
              <a:t>Pressure on judges to accelerate hearings undermines the overall integrity of the system:</a:t>
            </a:r>
            <a:endParaRPr sz="1150">
              <a:solidFill>
                <a:srgbClr val="2C3E50"/>
              </a:solidFill>
              <a:latin typeface="Arial"/>
              <a:ea typeface="Arial"/>
              <a:cs typeface="Arial"/>
              <a:sym typeface="Arial"/>
            </a:endParaRPr>
          </a:p>
          <a:p>
            <a:pPr marL="596900" marR="152400" lvl="0" indent="-301625" rtl="0">
              <a:lnSpc>
                <a:spcPct val="115000"/>
              </a:lnSpc>
              <a:spcBef>
                <a:spcPts val="800"/>
              </a:spcBef>
              <a:spcAft>
                <a:spcPts val="0"/>
              </a:spcAft>
              <a:buClr>
                <a:srgbClr val="2C3E50"/>
              </a:buClr>
              <a:buSzPts val="1150"/>
              <a:buChar char="●"/>
            </a:pPr>
            <a:r>
              <a:rPr lang="en-PH" sz="1150">
                <a:solidFill>
                  <a:srgbClr val="2C3E50"/>
                </a:solidFill>
                <a:latin typeface="Arial"/>
                <a:ea typeface="Arial"/>
                <a:cs typeface="Arial"/>
                <a:sym typeface="Arial"/>
              </a:rPr>
              <a:t>Overburdened judges are more likely to make wrong decisions when making “split-second decisions regarding complex legal issues.”</a:t>
            </a:r>
            <a:endParaRPr sz="1150">
              <a:solidFill>
                <a:srgbClr val="2C3E50"/>
              </a:solidFill>
              <a:latin typeface="Arial"/>
              <a:ea typeface="Arial"/>
              <a:cs typeface="Arial"/>
              <a:sym typeface="Arial"/>
            </a:endParaRPr>
          </a:p>
          <a:p>
            <a:pPr marL="596900" marR="152400" lvl="0" indent="-301625" rtl="0">
              <a:lnSpc>
                <a:spcPct val="115000"/>
              </a:lnSpc>
              <a:spcBef>
                <a:spcPts val="0"/>
              </a:spcBef>
              <a:spcAft>
                <a:spcPts val="0"/>
              </a:spcAft>
              <a:buClr>
                <a:srgbClr val="2C3E50"/>
              </a:buClr>
              <a:buSzPts val="1150"/>
              <a:buChar char="●"/>
            </a:pPr>
            <a:r>
              <a:rPr lang="en-PH" sz="1150">
                <a:solidFill>
                  <a:srgbClr val="2C3E50"/>
                </a:solidFill>
                <a:latin typeface="Arial"/>
                <a:ea typeface="Arial"/>
                <a:cs typeface="Arial"/>
                <a:sym typeface="Arial"/>
              </a:rPr>
              <a:t>Some immigration judges have reported seven minutes on average to decide a case, if they decided each case schedule for a hearing before them that day.</a:t>
            </a:r>
            <a:endParaRPr sz="1150">
              <a:solidFill>
                <a:srgbClr val="2C3E50"/>
              </a:solidFill>
              <a:latin typeface="Arial"/>
              <a:ea typeface="Arial"/>
              <a:cs typeface="Arial"/>
              <a:sym typeface="Arial"/>
            </a:endParaRPr>
          </a:p>
          <a:p>
            <a:pPr marL="596900" marR="152400" lvl="0" indent="-301625" rtl="0">
              <a:lnSpc>
                <a:spcPct val="115000"/>
              </a:lnSpc>
              <a:spcBef>
                <a:spcPts val="0"/>
              </a:spcBef>
              <a:spcAft>
                <a:spcPts val="0"/>
              </a:spcAft>
              <a:buClr>
                <a:srgbClr val="2C3E50"/>
              </a:buClr>
              <a:buSzPts val="1150"/>
              <a:buChar char="●"/>
            </a:pPr>
            <a:r>
              <a:rPr lang="en-PH" sz="1150">
                <a:solidFill>
                  <a:srgbClr val="2C3E50"/>
                </a:solidFill>
                <a:latin typeface="Arial"/>
                <a:ea typeface="Arial"/>
                <a:cs typeface="Arial"/>
                <a:sym typeface="Arial"/>
              </a:rPr>
              <a:t>Accelerated proceedings put at risk children, whose cases require particular sensitivity, and asylum seekers, for whom “hasty decisions [in cases] could result in loss of lives.”</a:t>
            </a:r>
            <a:endParaRPr sz="1150">
              <a:solidFill>
                <a:srgbClr val="2C3E50"/>
              </a:solidFill>
              <a:latin typeface="Arial"/>
              <a:ea typeface="Arial"/>
              <a:cs typeface="Arial"/>
              <a:sym typeface="Arial"/>
            </a:endParaRPr>
          </a:p>
          <a:p>
            <a:pPr marL="596900" marR="152400" lvl="0" indent="-301625" rtl="0">
              <a:lnSpc>
                <a:spcPct val="115000"/>
              </a:lnSpc>
              <a:spcBef>
                <a:spcPts val="0"/>
              </a:spcBef>
              <a:spcAft>
                <a:spcPts val="0"/>
              </a:spcAft>
              <a:buClr>
                <a:srgbClr val="2C3E50"/>
              </a:buClr>
              <a:buSzPts val="1150"/>
              <a:buChar char="●"/>
            </a:pPr>
            <a:r>
              <a:rPr lang="en-PH" sz="1150">
                <a:solidFill>
                  <a:srgbClr val="2C3E50"/>
                </a:solidFill>
                <a:latin typeface="Arial"/>
                <a:ea typeface="Arial"/>
                <a:cs typeface="Arial"/>
                <a:sym typeface="Arial"/>
              </a:rPr>
              <a:t>Moreover, “haste makes waste,” leading to more appeals and higher fiscal costs overall, as Marks noted.</a:t>
            </a:r>
            <a:endParaRPr sz="1150">
              <a:solidFill>
                <a:srgbClr val="2C3E50"/>
              </a:solidFill>
              <a:latin typeface="Arial"/>
              <a:ea typeface="Arial"/>
              <a:cs typeface="Arial"/>
              <a:sym typeface="Arial"/>
            </a:endParaRPr>
          </a:p>
          <a:p>
            <a:pPr marL="0" lvl="0" indent="0" rtl="0">
              <a:spcBef>
                <a:spcPts val="800"/>
              </a:spcBef>
              <a:spcAft>
                <a:spcPts val="0"/>
              </a:spcAft>
              <a:buNone/>
            </a:pPr>
            <a:endParaRPr/>
          </a:p>
          <a:p>
            <a:pPr marL="0" lvl="0" indent="0">
              <a:spcBef>
                <a:spcPts val="0"/>
              </a:spcBef>
              <a:spcAft>
                <a:spcPts val="0"/>
              </a:spcAft>
              <a:buNone/>
            </a:pPr>
            <a:endParaRPr/>
          </a:p>
        </p:txBody>
      </p:sp>
      <p:sp>
        <p:nvSpPr>
          <p:cNvPr id="430" name="Shape 430"/>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spcBef>
                <a:spcPts val="0"/>
              </a:spcBef>
              <a:spcAft>
                <a:spcPts val="0"/>
              </a:spcAft>
              <a:buClr>
                <a:srgbClr val="000000"/>
              </a:buClr>
              <a:buFont typeface="Arial"/>
              <a:buNone/>
            </a:pPr>
            <a:fld id="{00000000-1234-1234-1234-123412341234}" type="slidenum">
              <a:rPr lang="en-PH"/>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7" name="Shape 437"/>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PH" b="1">
                <a:solidFill>
                  <a:srgbClr val="FF0000"/>
                </a:solidFill>
              </a:rPr>
              <a:t>Source</a:t>
            </a:r>
            <a:r>
              <a:rPr lang="en-PH"/>
              <a:t>: AILA Report, “DECONSTRUCTING THE INVISIBLE WALL: How Policy Changes by the Trump Administration Are Slowing and Restricting Legal Immigration” </a:t>
            </a:r>
            <a:endParaRPr/>
          </a:p>
          <a:p>
            <a:pPr marL="457200" lvl="0" indent="-317500" rtl="0">
              <a:spcBef>
                <a:spcPts val="0"/>
              </a:spcBef>
              <a:spcAft>
                <a:spcPts val="0"/>
              </a:spcAft>
              <a:buSzPts val="1400"/>
              <a:buChar char="●"/>
            </a:pPr>
            <a:r>
              <a:rPr lang="en-PH"/>
              <a:t>On March 6, 2017, Trump signed EO 1378 a new version of “protecting the nation from foreign terrorist entry into the United states - in addition to prohibiting the entry of individuals from predominantly muslim countries, suspending the refugee program for 120 days, and reducing refugee admissions in half, </a:t>
            </a:r>
            <a:r>
              <a:rPr lang="en-PH" b="1"/>
              <a:t>the EO called for immediate implementation of heightened screening and vetting standards. </a:t>
            </a:r>
            <a:endParaRPr b="1"/>
          </a:p>
          <a:p>
            <a:pPr marL="457200" lvl="0" indent="-317500" rtl="0">
              <a:spcBef>
                <a:spcPts val="0"/>
              </a:spcBef>
              <a:spcAft>
                <a:spcPts val="0"/>
              </a:spcAft>
              <a:buSzPts val="1400"/>
              <a:buChar char="●"/>
            </a:pPr>
            <a:r>
              <a:rPr lang="en-PH"/>
              <a:t>Prior to the Trump administration’s policy changes, the US already had some of the most comprehensive visa screening procedures in the world, including identity, security, and background checks conducted through a multitude of inter-agency databases, cross-country information sharing, biometrics data, and in-person interviews → NOT TO MENTION THE DOCTRINE OF CONSULAR NON-REVIABILITY </a:t>
            </a:r>
            <a:endParaRPr/>
          </a:p>
          <a:p>
            <a:pPr marL="457200" lvl="0" indent="-317500" rtl="0">
              <a:spcBef>
                <a:spcPts val="0"/>
              </a:spcBef>
              <a:spcAft>
                <a:spcPts val="0"/>
              </a:spcAft>
              <a:buSzPts val="1400"/>
              <a:buChar char="●"/>
            </a:pPr>
            <a:r>
              <a:rPr lang="en-PH" b="1"/>
              <a:t>Administration has directed the implementation of numerous additional screening programs that vary in scope and range. </a:t>
            </a:r>
            <a:endParaRPr b="1"/>
          </a:p>
          <a:p>
            <a:pPr marL="457200" lvl="0" indent="-317500" rtl="0">
              <a:spcBef>
                <a:spcPts val="0"/>
              </a:spcBef>
              <a:spcAft>
                <a:spcPts val="0"/>
              </a:spcAft>
              <a:buSzPts val="1400"/>
              <a:buChar char="●"/>
            </a:pPr>
            <a:r>
              <a:rPr lang="en-PH"/>
              <a:t>A January 2018 DHS report which attempted to explain the need for additional security was debunked as “incomplete, misleading, and manufactured ‘to perpetuate a myth that immigrants - specifically those from Muslim countries - are dangerous elements within our country.” </a:t>
            </a:r>
            <a:endParaRPr/>
          </a:p>
          <a:p>
            <a:pPr marL="0" lvl="0" indent="0" rtl="0">
              <a:spcBef>
                <a:spcPts val="0"/>
              </a:spcBef>
              <a:spcAft>
                <a:spcPts val="0"/>
              </a:spcAft>
              <a:buNone/>
            </a:pPr>
            <a:endParaRPr/>
          </a:p>
          <a:p>
            <a:pPr marL="0" lvl="0" indent="0" rtl="0">
              <a:spcBef>
                <a:spcPts val="0"/>
              </a:spcBef>
              <a:spcAft>
                <a:spcPts val="0"/>
              </a:spcAft>
              <a:buNone/>
            </a:pPr>
            <a:endParaRPr/>
          </a:p>
        </p:txBody>
      </p:sp>
      <p:sp>
        <p:nvSpPr>
          <p:cNvPr id="438" name="Shape 438"/>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spcBef>
                <a:spcPts val="0"/>
              </a:spcBef>
              <a:spcAft>
                <a:spcPts val="0"/>
              </a:spcAft>
              <a:buClr>
                <a:srgbClr val="000000"/>
              </a:buClr>
              <a:buFont typeface="Arial"/>
              <a:buNone/>
            </a:pPr>
            <a:fld id="{00000000-1234-1234-1234-123412341234}" type="slidenum">
              <a:rPr lang="en-PH"/>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5" name="Shape 445"/>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PH"/>
              <a:t>Extreme Vetting is a term Trump introduced during his 2016 campaign. He suggested the introduction of political/ideological screening measures, saying, “"We should only admit into this country those who share our values and respect our people.“  The administration has also taken steps to increase the screening of applicants for immigrant and nonimmigrant visas, which could have the effect of slowing down admissions:</a:t>
            </a:r>
            <a:endParaRPr/>
          </a:p>
          <a:p>
            <a:pPr marL="457200" lvl="0" indent="-317500" rtl="0">
              <a:spcBef>
                <a:spcPts val="0"/>
              </a:spcBef>
              <a:spcAft>
                <a:spcPts val="0"/>
              </a:spcAft>
              <a:buSzPts val="1400"/>
              <a:buChar char="●"/>
            </a:pPr>
            <a:r>
              <a:rPr lang="en-PH"/>
              <a:t>N</a:t>
            </a:r>
            <a:r>
              <a:rPr lang="en-PH" b="1"/>
              <a:t>ational Vetting Enterprise established February 2018</a:t>
            </a:r>
            <a:r>
              <a:rPr lang="en-PH"/>
              <a:t> to coordinate and manage the government’s vetting efforts, combining the work of the Departments of Homeland Security, State, and Justice, and the Director of National Intelligence.</a:t>
            </a:r>
            <a:endParaRPr/>
          </a:p>
          <a:p>
            <a:pPr marL="914400" lvl="1" indent="-317500" rtl="0">
              <a:spcBef>
                <a:spcPts val="0"/>
              </a:spcBef>
              <a:spcAft>
                <a:spcPts val="0"/>
              </a:spcAft>
              <a:buSzPts val="1400"/>
              <a:buChar char="○"/>
            </a:pPr>
            <a:r>
              <a:rPr lang="en-PH"/>
              <a:t>Clearinghouse of-sorts</a:t>
            </a:r>
            <a:endParaRPr/>
          </a:p>
          <a:p>
            <a:pPr marL="914400" lvl="1" indent="-317500" rtl="0">
              <a:spcBef>
                <a:spcPts val="0"/>
              </a:spcBef>
              <a:spcAft>
                <a:spcPts val="0"/>
              </a:spcAft>
              <a:buSzPts val="1400"/>
              <a:buChar char="○"/>
            </a:pPr>
            <a:r>
              <a:rPr lang="en-PH"/>
              <a:t>concerns: </a:t>
            </a:r>
            <a:endParaRPr/>
          </a:p>
          <a:p>
            <a:pPr marL="1371600" lvl="2" indent="-317500" rtl="0">
              <a:spcBef>
                <a:spcPts val="0"/>
              </a:spcBef>
              <a:spcAft>
                <a:spcPts val="0"/>
              </a:spcAft>
              <a:buSzPts val="1400"/>
              <a:buChar char="■"/>
            </a:pPr>
            <a:r>
              <a:rPr lang="en-PH"/>
              <a:t>the center would be costly to implement, without a clear understanding of what value would be added to the already-stringent screening procedures in place</a:t>
            </a:r>
            <a:endParaRPr/>
          </a:p>
          <a:p>
            <a:pPr marL="1371600" lvl="2" indent="-317500" rtl="0">
              <a:spcBef>
                <a:spcPts val="0"/>
              </a:spcBef>
              <a:spcAft>
                <a:spcPts val="0"/>
              </a:spcAft>
              <a:buSzPts val="1400"/>
              <a:buChar char="■"/>
            </a:pPr>
            <a:r>
              <a:rPr lang="en-PH" b="1"/>
              <a:t>additionally, some groups have voiced concern that vetting which extends its scope beyond what is already established would lead to unwarranted investigations, extensive processing delays, and the infringement of civil liberties</a:t>
            </a:r>
            <a:endParaRPr b="1"/>
          </a:p>
          <a:p>
            <a:pPr marL="457200" lvl="0" indent="-317500" rtl="0">
              <a:spcBef>
                <a:spcPts val="0"/>
              </a:spcBef>
              <a:spcAft>
                <a:spcPts val="0"/>
              </a:spcAft>
              <a:buSzPts val="1400"/>
              <a:buChar char="●"/>
            </a:pPr>
            <a:r>
              <a:rPr lang="en-PH"/>
              <a:t>Form DS-5535: - Approved under expedited emergency methods. Information requested:</a:t>
            </a:r>
            <a:endParaRPr/>
          </a:p>
          <a:p>
            <a:pPr marL="1371600" lvl="2" indent="-317500" rtl="0">
              <a:spcBef>
                <a:spcPts val="0"/>
              </a:spcBef>
              <a:spcAft>
                <a:spcPts val="0"/>
              </a:spcAft>
              <a:buSzPts val="1400"/>
              <a:buChar char="■"/>
            </a:pPr>
            <a:r>
              <a:rPr lang="en-PH"/>
              <a:t>Travel, address, and employment history for 15 years</a:t>
            </a:r>
            <a:endParaRPr/>
          </a:p>
          <a:p>
            <a:pPr marL="1371600" lvl="2" indent="-317500" rtl="0">
              <a:spcBef>
                <a:spcPts val="0"/>
              </a:spcBef>
              <a:spcAft>
                <a:spcPts val="0"/>
              </a:spcAft>
              <a:buSzPts val="1400"/>
              <a:buChar char="■"/>
            </a:pPr>
            <a:r>
              <a:rPr lang="en-PH"/>
              <a:t>All passport information </a:t>
            </a:r>
            <a:endParaRPr/>
          </a:p>
          <a:p>
            <a:pPr marL="1371600" lvl="2" indent="-317500" rtl="0">
              <a:spcBef>
                <a:spcPts val="0"/>
              </a:spcBef>
              <a:spcAft>
                <a:spcPts val="0"/>
              </a:spcAft>
              <a:buSzPts val="1400"/>
              <a:buChar char="■"/>
            </a:pPr>
            <a:r>
              <a:rPr lang="en-PH"/>
              <a:t>Information about children, siblings</a:t>
            </a:r>
            <a:endParaRPr/>
          </a:p>
          <a:p>
            <a:pPr marL="1371600" lvl="2" indent="-317500" rtl="0">
              <a:spcBef>
                <a:spcPts val="0"/>
              </a:spcBef>
              <a:spcAft>
                <a:spcPts val="0"/>
              </a:spcAft>
              <a:buSzPts val="1400"/>
              <a:buChar char="■"/>
            </a:pPr>
            <a:r>
              <a:rPr lang="en-PH"/>
              <a:t>Information about spouse/partner</a:t>
            </a:r>
            <a:endParaRPr/>
          </a:p>
          <a:p>
            <a:pPr marL="1371600" lvl="2" indent="-317500" rtl="0">
              <a:spcBef>
                <a:spcPts val="0"/>
              </a:spcBef>
              <a:spcAft>
                <a:spcPts val="0"/>
              </a:spcAft>
              <a:buSzPts val="1400"/>
              <a:buChar char="■"/>
            </a:pPr>
            <a:r>
              <a:rPr lang="en-PH"/>
              <a:t>Social media handles used for 5 years</a:t>
            </a:r>
            <a:endParaRPr/>
          </a:p>
          <a:p>
            <a:pPr marL="1371600" lvl="2" indent="-317500" rtl="0">
              <a:spcBef>
                <a:spcPts val="0"/>
              </a:spcBef>
              <a:spcAft>
                <a:spcPts val="0"/>
              </a:spcAft>
              <a:buSzPts val="1400"/>
              <a:buChar char="■"/>
            </a:pPr>
            <a:r>
              <a:rPr lang="en-PH"/>
              <a:t>Phone numbers/email addresses for 5 years</a:t>
            </a:r>
            <a:endParaRPr/>
          </a:p>
          <a:p>
            <a:pPr marL="0" lvl="0" indent="0" rtl="0">
              <a:spcBef>
                <a:spcPts val="0"/>
              </a:spcBef>
              <a:spcAft>
                <a:spcPts val="0"/>
              </a:spcAft>
              <a:buNone/>
            </a:pPr>
            <a:endParaRPr/>
          </a:p>
          <a:p>
            <a:pPr marL="914400" lvl="1" indent="-317500" rtl="0">
              <a:spcBef>
                <a:spcPts val="0"/>
              </a:spcBef>
              <a:spcAft>
                <a:spcPts val="0"/>
              </a:spcAft>
              <a:buClr>
                <a:schemeClr val="dk1"/>
              </a:buClr>
              <a:buSzPts val="1400"/>
              <a:buChar char="○"/>
            </a:pPr>
            <a:r>
              <a:rPr lang="en-PH"/>
              <a:t>Was supposed to be established for “visa applicants who have been deemed to warrant additional scrutiny in connection with terrorism or other national security-related visa ineligibilities” - but in practice the DOS is using it to impose additional screening standards on individuals not subject to the travel ban. </a:t>
            </a:r>
            <a:r>
              <a:rPr lang="en-PH" b="1"/>
              <a:t>Example - clients in Lebanon. </a:t>
            </a:r>
            <a:endParaRPr b="1"/>
          </a:p>
          <a:p>
            <a:pPr marL="0" lvl="0" indent="0" rtl="0">
              <a:spcBef>
                <a:spcPts val="0"/>
              </a:spcBef>
              <a:spcAft>
                <a:spcPts val="0"/>
              </a:spcAft>
              <a:buNone/>
            </a:pPr>
            <a:endParaRPr/>
          </a:p>
          <a:p>
            <a:pPr marL="914400" lvl="1" indent="-317500" rtl="0">
              <a:spcBef>
                <a:spcPts val="0"/>
              </a:spcBef>
              <a:spcAft>
                <a:spcPts val="0"/>
              </a:spcAft>
              <a:buSzPts val="1400"/>
              <a:buChar char="○"/>
            </a:pPr>
            <a:r>
              <a:rPr lang="en-PH"/>
              <a:t>concerns: this type of broad information collection places excessive burdens on applicants who may make unintentional errors that could lead to unwarranted denials and misrepresentation findings/ Hard enough to apply for visa. - </a:t>
            </a:r>
            <a:r>
              <a:rPr lang="en-PH" b="1"/>
              <a:t>AMOUNT TO A BACK DOOR BAN</a:t>
            </a:r>
            <a:endParaRPr b="1"/>
          </a:p>
          <a:p>
            <a:pPr marL="1371600" lvl="2" indent="-317500" rtl="0">
              <a:spcBef>
                <a:spcPts val="0"/>
              </a:spcBef>
              <a:spcAft>
                <a:spcPts val="0"/>
              </a:spcAft>
              <a:buSzPts val="1400"/>
              <a:buChar char="■"/>
            </a:pPr>
            <a:r>
              <a:rPr lang="en-PH"/>
              <a:t>analyzing social media</a:t>
            </a:r>
            <a:endParaRPr/>
          </a:p>
          <a:p>
            <a:pPr marL="1828800" lvl="3" indent="-317500" rtl="0">
              <a:spcBef>
                <a:spcPts val="0"/>
              </a:spcBef>
              <a:spcAft>
                <a:spcPts val="0"/>
              </a:spcAft>
              <a:buSzPts val="1400"/>
              <a:buChar char="●"/>
            </a:pPr>
            <a:r>
              <a:rPr lang="en-PH"/>
              <a:t>concerns that review of information would extend to US citizens → implications for constitutionally protected speech</a:t>
            </a:r>
            <a:endParaRPr/>
          </a:p>
          <a:p>
            <a:pPr marL="1828800" lvl="3" indent="-317500" rtl="0">
              <a:spcBef>
                <a:spcPts val="0"/>
              </a:spcBef>
              <a:spcAft>
                <a:spcPts val="0"/>
              </a:spcAft>
              <a:buSzPts val="1400"/>
              <a:buChar char="●"/>
            </a:pPr>
            <a:r>
              <a:rPr lang="en-PH"/>
              <a:t>easy to overanalyze and misconstrue casual/innocent online exchanges → unfair visa denials </a:t>
            </a:r>
            <a:endParaRPr/>
          </a:p>
          <a:p>
            <a:pPr marL="457200" lvl="0" indent="0" rtl="0">
              <a:spcBef>
                <a:spcPts val="0"/>
              </a:spcBef>
              <a:spcAft>
                <a:spcPts val="0"/>
              </a:spcAft>
              <a:buNone/>
            </a:pPr>
            <a:endParaRPr b="1"/>
          </a:p>
          <a:p>
            <a:pPr marL="0" lvl="0" indent="0" rtl="0">
              <a:spcBef>
                <a:spcPts val="0"/>
              </a:spcBef>
              <a:spcAft>
                <a:spcPts val="0"/>
              </a:spcAft>
              <a:buNone/>
            </a:pPr>
            <a:endParaRPr/>
          </a:p>
          <a:p>
            <a:pPr marL="0" lvl="0" indent="0" rtl="0">
              <a:spcBef>
                <a:spcPts val="0"/>
              </a:spcBef>
              <a:spcAft>
                <a:spcPts val="0"/>
              </a:spcAft>
              <a:buNone/>
            </a:pPr>
            <a:r>
              <a:rPr lang="en-PH" b="1"/>
              <a:t/>
            </a:r>
            <a:br>
              <a:rPr lang="en-PH" b="1"/>
            </a:br>
            <a:endParaRPr b="1"/>
          </a:p>
        </p:txBody>
      </p:sp>
      <p:sp>
        <p:nvSpPr>
          <p:cNvPr id="446" name="Shape 446"/>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spcBef>
                <a:spcPts val="0"/>
              </a:spcBef>
              <a:spcAft>
                <a:spcPts val="0"/>
              </a:spcAft>
              <a:buClr>
                <a:srgbClr val="000000"/>
              </a:buClr>
              <a:buFont typeface="Arial"/>
              <a:buNone/>
            </a:pPr>
            <a:fld id="{00000000-1234-1234-1234-123412341234}" type="slidenum">
              <a:rPr lang="en-PH"/>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2" name="Shape 452"/>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PH"/>
              <a:t>Grossman Law client AND US CITIZEN petitioned for his wife, S.A. and 23-month-old son, K. BOTH FAMILY MEMBERS ARE CITIZENS OF LEBANON </a:t>
            </a:r>
            <a:br>
              <a:rPr lang="en-PH"/>
            </a:br>
            <a:r>
              <a:rPr lang="en-PH"/>
              <a:t>USCIS approved the I-130 petitions in 2017. Grossman Law completed all the steps necessary for consular processing, and the NVC scheduled S.A. and K.H. for interviews in late May 2017.</a:t>
            </a:r>
            <a:br>
              <a:rPr lang="en-PH"/>
            </a:br>
            <a:r>
              <a:rPr lang="en-PH"/>
              <a:t>At the interview, the consular officer instructed S.A. to complete Form DS-5535 and provide additional documentation. S.A. submitted Form DS-5535 in July 2017. Her case has languished in administrative processing ever since, with no explanation.</a:t>
            </a:r>
            <a:br>
              <a:rPr lang="en-PH"/>
            </a:br>
            <a:r>
              <a:rPr lang="en-PH"/>
              <a:t>The consular officer took no action on K.H.’s case, and the consulate has now terminated his case and the underlying I-130 approval in the mistaken belief that he did not timely apply for an Immigrant Visa.</a:t>
            </a:r>
            <a:br>
              <a:rPr lang="en-PH"/>
            </a:br>
            <a:r>
              <a:rPr lang="en-PH"/>
              <a:t>As a young mother and an infant with no bars to inadmissibility, S.A. and K.H.’s cases should have been processed quickly, yet they remain trapped in Lebanon, unable to join R.H. in the U.S. Although Lebanese citizens have never been singled out by any of this Administration’s Executive Orders, this case shows that the Administration is using questionable grounds to exercise its “Extreme Vetting” powers in at least some cases.</a:t>
            </a:r>
            <a:endParaRPr/>
          </a:p>
          <a:p>
            <a:pPr marL="0" lvl="0" indent="0">
              <a:spcBef>
                <a:spcPts val="0"/>
              </a:spcBef>
              <a:spcAft>
                <a:spcPts val="0"/>
              </a:spcAft>
              <a:buNone/>
            </a:pPr>
            <a:endParaRPr/>
          </a:p>
          <a:p>
            <a:pPr marL="0" lvl="0" indent="0">
              <a:spcBef>
                <a:spcPts val="0"/>
              </a:spcBef>
              <a:spcAft>
                <a:spcPts val="0"/>
              </a:spcAft>
              <a:buNone/>
            </a:pPr>
            <a:endParaRPr/>
          </a:p>
          <a:p>
            <a:pPr marL="457200" lvl="0" indent="-317500" rtl="0">
              <a:spcBef>
                <a:spcPts val="0"/>
              </a:spcBef>
              <a:spcAft>
                <a:spcPts val="0"/>
              </a:spcAft>
              <a:buClr>
                <a:schemeClr val="dk1"/>
              </a:buClr>
              <a:buSzPts val="1400"/>
              <a:buChar char="●"/>
            </a:pPr>
            <a:r>
              <a:rPr lang="en-PH" b="1"/>
              <a:t>Practically what happens is people get put into Administrative Processing - BACK DOOR BAN - DISCUSS OUR LEBANON CASE </a:t>
            </a:r>
            <a:endParaRPr b="1"/>
          </a:p>
          <a:p>
            <a:pPr marL="914400" lvl="1" indent="-317500" rtl="0">
              <a:spcBef>
                <a:spcPts val="0"/>
              </a:spcBef>
              <a:spcAft>
                <a:spcPts val="0"/>
              </a:spcAft>
              <a:buClr>
                <a:schemeClr val="dk1"/>
              </a:buClr>
              <a:buSzPts val="1400"/>
              <a:buChar char="○"/>
            </a:pPr>
            <a:r>
              <a:rPr lang="en-PH"/>
              <a:t>general term used by DOS to refer to cases that appear to meet the basic visa eligibility requirements but require additional background or security checks or further review. </a:t>
            </a:r>
            <a:endParaRPr/>
          </a:p>
          <a:p>
            <a:pPr marL="1371600" lvl="2" indent="-317500" rtl="0">
              <a:spcBef>
                <a:spcPts val="0"/>
              </a:spcBef>
              <a:spcAft>
                <a:spcPts val="0"/>
              </a:spcAft>
              <a:buClr>
                <a:schemeClr val="dk1"/>
              </a:buClr>
              <a:buSzPts val="1400"/>
              <a:buChar char="■"/>
            </a:pPr>
            <a:r>
              <a:rPr lang="en-PH"/>
              <a:t>Usually don’t provide a reason why an applicant would be placed under admin processing, no timeline provided (generally supposed to be resolved within 60 days)</a:t>
            </a:r>
            <a:endParaRPr/>
          </a:p>
          <a:p>
            <a:pPr marL="914400" lvl="1" indent="-317500" rtl="0">
              <a:spcBef>
                <a:spcPts val="0"/>
              </a:spcBef>
              <a:spcAft>
                <a:spcPts val="0"/>
              </a:spcAft>
              <a:buClr>
                <a:schemeClr val="dk1"/>
              </a:buClr>
              <a:buSzPts val="1400"/>
              <a:buChar char="○"/>
            </a:pPr>
            <a:r>
              <a:rPr lang="en-PH"/>
              <a:t>Though this is not a new procedure, reports indicate an increase in the number of cases being referred for admin processing, as well as the length of time that cases remain in admin processing. </a:t>
            </a:r>
            <a:endParaRPr/>
          </a:p>
          <a:p>
            <a:pPr marL="1371600" lvl="2" indent="-317500" rtl="0">
              <a:spcBef>
                <a:spcPts val="0"/>
              </a:spcBef>
              <a:spcAft>
                <a:spcPts val="0"/>
              </a:spcAft>
              <a:buClr>
                <a:schemeClr val="dk1"/>
              </a:buClr>
              <a:buSzPts val="1400"/>
              <a:buChar char="■"/>
            </a:pPr>
            <a:r>
              <a:rPr lang="en-PH"/>
              <a:t>Middle East → delays up to/exceeding six months → causing significant hardships to families and businesses </a:t>
            </a:r>
            <a:endParaRPr/>
          </a:p>
          <a:p>
            <a:pPr marL="914400" lvl="0" indent="0" rtl="0">
              <a:spcBef>
                <a:spcPts val="0"/>
              </a:spcBef>
              <a:spcAft>
                <a:spcPts val="0"/>
              </a:spcAft>
              <a:buClr>
                <a:schemeClr val="dk1"/>
              </a:buClr>
              <a:buSzPts val="1100"/>
              <a:buFont typeface="Arial"/>
              <a:buNone/>
            </a:pPr>
            <a:endParaRPr/>
          </a:p>
          <a:p>
            <a:pPr marL="0" lvl="0" indent="0">
              <a:spcBef>
                <a:spcPts val="0"/>
              </a:spcBef>
              <a:spcAft>
                <a:spcPts val="0"/>
              </a:spcAft>
              <a:buNone/>
            </a:pPr>
            <a:r>
              <a:rPr lang="en-PH" b="1">
                <a:solidFill>
                  <a:srgbClr val="FF0000"/>
                </a:solidFill>
              </a:rPr>
              <a:t>Source: </a:t>
            </a:r>
            <a:r>
              <a:rPr lang="en-PH"/>
              <a:t>AILA Report, “DECONSTRUCTING THE INVISIBLE WALL: How Policy Changes by the Trump Administration Are Slowing and Restricting Legal Immigration” </a:t>
            </a:r>
            <a:br>
              <a:rPr lang="en-PH"/>
            </a:br>
            <a:endParaRPr/>
          </a:p>
        </p:txBody>
      </p:sp>
      <p:sp>
        <p:nvSpPr>
          <p:cNvPr id="453" name="Shape 453"/>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spcBef>
                <a:spcPts val="0"/>
              </a:spcBef>
              <a:spcAft>
                <a:spcPts val="0"/>
              </a:spcAft>
              <a:buClr>
                <a:srgbClr val="000000"/>
              </a:buClr>
              <a:buFont typeface="Arial"/>
              <a:buNone/>
            </a:pPr>
            <a:fld id="{00000000-1234-1234-1234-123412341234}" type="slidenum">
              <a:rPr lang="en-PH"/>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0" name="Shape 460"/>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a:p>
          <a:p>
            <a:pPr marL="457200" lvl="0" indent="-317500" rtl="0">
              <a:lnSpc>
                <a:spcPct val="115000"/>
              </a:lnSpc>
              <a:spcBef>
                <a:spcPts val="0"/>
              </a:spcBef>
              <a:spcAft>
                <a:spcPts val="0"/>
              </a:spcAft>
              <a:buSzPts val="1400"/>
              <a:buChar char="●"/>
            </a:pPr>
            <a:r>
              <a:rPr lang="en-PH"/>
              <a:t>S</a:t>
            </a:r>
            <a:r>
              <a:rPr lang="en-PH" b="1"/>
              <a:t>eptember 2017 - President announced a further reduction in number of refugees to be admitted from 110,000 under Obama to 45K in FY2018</a:t>
            </a:r>
            <a:r>
              <a:rPr lang="en-PH"/>
              <a:t> - no reason for the exponential drop in numbers - but undoubtedly tied to extreme vetting - and possibly a deliberate tactic to slow down processing so that fewer refugees enter the U.S. </a:t>
            </a:r>
            <a:endParaRPr/>
          </a:p>
          <a:p>
            <a:pPr marL="457200" lvl="0" indent="-317500" rtl="0">
              <a:lnSpc>
                <a:spcPct val="115000"/>
              </a:lnSpc>
              <a:spcBef>
                <a:spcPts val="0"/>
              </a:spcBef>
              <a:spcAft>
                <a:spcPts val="0"/>
              </a:spcAft>
              <a:buSzPts val="1400"/>
              <a:buChar char="●"/>
            </a:pPr>
            <a:r>
              <a:rPr lang="en-PH"/>
              <a:t>Increased vetting: So far in FY 2018, 359 refugees from these ‘high-risk’ countries have been admitted → 59 times fewer than the same period last year (March 2018)</a:t>
            </a:r>
            <a:endParaRPr/>
          </a:p>
          <a:p>
            <a:pPr marL="457200" lvl="0" indent="-317500" rtl="0">
              <a:lnSpc>
                <a:spcPct val="115000"/>
              </a:lnSpc>
              <a:spcBef>
                <a:spcPts val="0"/>
              </a:spcBef>
              <a:spcAft>
                <a:spcPts val="0"/>
              </a:spcAft>
              <a:buSzPts val="1400"/>
              <a:buChar char="●"/>
            </a:pPr>
            <a:r>
              <a:rPr lang="en-PH"/>
              <a:t>In 2016, near end of Obama presidency, the U.S. resettled 15,479 Syrian refugees (DOS)</a:t>
            </a:r>
            <a:endParaRPr/>
          </a:p>
          <a:p>
            <a:pPr marL="457200" lvl="0" indent="-317500" rtl="0">
              <a:lnSpc>
                <a:spcPct val="115000"/>
              </a:lnSpc>
              <a:spcBef>
                <a:spcPts val="0"/>
              </a:spcBef>
              <a:spcAft>
                <a:spcPts val="0"/>
              </a:spcAft>
              <a:buSzPts val="1400"/>
              <a:buChar char="●"/>
            </a:pPr>
            <a:r>
              <a:rPr lang="en-PH"/>
              <a:t>In 2017, 3,024</a:t>
            </a:r>
            <a:endParaRPr/>
          </a:p>
          <a:p>
            <a:pPr marL="457200" lvl="0" indent="-317500" rtl="0">
              <a:lnSpc>
                <a:spcPct val="115000"/>
              </a:lnSpc>
              <a:spcBef>
                <a:spcPts val="0"/>
              </a:spcBef>
              <a:spcAft>
                <a:spcPts val="0"/>
              </a:spcAft>
              <a:buSzPts val="1400"/>
              <a:buChar char="●"/>
            </a:pPr>
            <a:r>
              <a:rPr lang="en-PH"/>
              <a:t>So far this year we have 11 - Over the same period last year we had 790. </a:t>
            </a:r>
            <a:endParaRPr/>
          </a:p>
          <a:p>
            <a:pPr marL="457200" lvl="0" indent="-317500" rtl="0">
              <a:lnSpc>
                <a:spcPct val="115000"/>
              </a:lnSpc>
              <a:spcBef>
                <a:spcPts val="0"/>
              </a:spcBef>
              <a:spcAft>
                <a:spcPts val="0"/>
              </a:spcAft>
              <a:buSzPts val="1400"/>
              <a:buChar char="●"/>
            </a:pPr>
            <a:r>
              <a:rPr lang="en-PH"/>
              <a:t>International Refugee Committee (IRC) projects that only around 21,000 refugees will be resettled in the US in FY 2018</a:t>
            </a:r>
            <a:endParaRPr/>
          </a:p>
          <a:p>
            <a:pPr marL="0" lvl="0" indent="0" rtl="0">
              <a:lnSpc>
                <a:spcPct val="115000"/>
              </a:lnSpc>
              <a:spcBef>
                <a:spcPts val="0"/>
              </a:spcBef>
              <a:spcAft>
                <a:spcPts val="0"/>
              </a:spcAft>
              <a:buClr>
                <a:schemeClr val="dk1"/>
              </a:buClr>
              <a:buSzPts val="1100"/>
              <a:buFont typeface="Arial"/>
              <a:buNone/>
            </a:pPr>
            <a:endParaRPr/>
          </a:p>
          <a:p>
            <a:pPr marL="0" lvl="0" indent="0">
              <a:spcBef>
                <a:spcPts val="0"/>
              </a:spcBef>
              <a:spcAft>
                <a:spcPts val="0"/>
              </a:spcAft>
              <a:buNone/>
            </a:pPr>
            <a:endParaRPr/>
          </a:p>
        </p:txBody>
      </p:sp>
      <p:sp>
        <p:nvSpPr>
          <p:cNvPr id="461" name="Shape 461"/>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spcBef>
                <a:spcPts val="0"/>
              </a:spcBef>
              <a:spcAft>
                <a:spcPts val="0"/>
              </a:spcAft>
              <a:buClr>
                <a:srgbClr val="000000"/>
              </a:buClr>
              <a:buFont typeface="Arial"/>
              <a:buNone/>
            </a:pPr>
            <a:fld id="{00000000-1234-1234-1234-123412341234}" type="slidenum">
              <a:rPr lang="en-PH"/>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9" name="Shape 469"/>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470" name="Shape 470"/>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rtl="0">
              <a:spcBef>
                <a:spcPts val="0"/>
              </a:spcBef>
              <a:spcAft>
                <a:spcPts val="0"/>
              </a:spcAft>
              <a:buClr>
                <a:srgbClr val="000000"/>
              </a:buClr>
              <a:buFont typeface="Arial"/>
              <a:buNone/>
            </a:pPr>
            <a:fld id="{00000000-1234-1234-1234-123412341234}" type="slidenum">
              <a:rPr lang="en-PH"/>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Shape 47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8" name="Shape 478"/>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PH"/>
              <a:t>Supreme Court is likely to uphold the ban and rule in the government’s favor → concerns about second-guessing the president on national security issues</a:t>
            </a:r>
            <a:endParaRPr/>
          </a:p>
          <a:p>
            <a:pPr marL="0" lvl="0" indent="0" rtl="0">
              <a:spcBef>
                <a:spcPts val="0"/>
              </a:spcBef>
              <a:spcAft>
                <a:spcPts val="0"/>
              </a:spcAft>
              <a:buNone/>
            </a:pPr>
            <a:endParaRPr/>
          </a:p>
          <a:p>
            <a:pPr marL="0" lvl="0" indent="0" rtl="0">
              <a:spcBef>
                <a:spcPts val="0"/>
              </a:spcBef>
              <a:spcAft>
                <a:spcPts val="0"/>
              </a:spcAft>
              <a:buNone/>
            </a:pPr>
            <a:r>
              <a:rPr lang="en-PH"/>
              <a:t>What are the justices saying?</a:t>
            </a:r>
            <a:endParaRPr/>
          </a:p>
          <a:p>
            <a:pPr marL="457200" lvl="0" indent="-317500" rtl="0">
              <a:spcBef>
                <a:spcPts val="0"/>
              </a:spcBef>
              <a:spcAft>
                <a:spcPts val="0"/>
              </a:spcAft>
              <a:buSzPts val="1400"/>
              <a:buChar char="●"/>
            </a:pPr>
            <a:r>
              <a:rPr lang="en-PH"/>
              <a:t>RBG: Presidential authority → federal immigration laws only allow the president to ‘suspend’ the entry of travelers temporarily, giving Congress time to legislate solutions to any security issues</a:t>
            </a:r>
            <a:endParaRPr/>
          </a:p>
          <a:p>
            <a:pPr marL="457200" lvl="0" indent="-317500" rtl="0">
              <a:spcBef>
                <a:spcPts val="0"/>
              </a:spcBef>
              <a:spcAft>
                <a:spcPts val="0"/>
              </a:spcAft>
              <a:buSzPts val="1400"/>
              <a:buChar char="●"/>
            </a:pPr>
            <a:r>
              <a:rPr lang="en-PH"/>
              <a:t>Sotomayor: laws already exist that address the security concerns outlined by the government to justify the ban</a:t>
            </a:r>
            <a:endParaRPr/>
          </a:p>
          <a:p>
            <a:pPr marL="457200" lvl="0" indent="-317500" rtl="0">
              <a:spcBef>
                <a:spcPts val="0"/>
              </a:spcBef>
              <a:spcAft>
                <a:spcPts val="0"/>
              </a:spcAft>
              <a:buSzPts val="1400"/>
              <a:buChar char="●"/>
            </a:pPr>
            <a:r>
              <a:rPr lang="en-PH"/>
              <a:t>Kagan: Establishment clause → what would it take for a travel ban to be considered religiously discriminatory?</a:t>
            </a:r>
            <a:endParaRPr/>
          </a:p>
          <a:p>
            <a:pPr marL="457200" lvl="0" indent="-317500" rtl="0">
              <a:spcBef>
                <a:spcPts val="0"/>
              </a:spcBef>
              <a:spcAft>
                <a:spcPts val="0"/>
              </a:spcAft>
              <a:buSzPts val="1400"/>
              <a:buChar char="●"/>
            </a:pPr>
            <a:r>
              <a:rPr lang="en-PH"/>
              <a:t>Roberts and Alito: worried about entangling courts in second-guessing the president’s national security determinations</a:t>
            </a:r>
            <a:endParaRPr/>
          </a:p>
          <a:p>
            <a:pPr marL="457200" lvl="0" indent="-317500" rtl="0">
              <a:spcBef>
                <a:spcPts val="0"/>
              </a:spcBef>
              <a:spcAft>
                <a:spcPts val="0"/>
              </a:spcAft>
              <a:buSzPts val="1400"/>
              <a:buChar char="●"/>
            </a:pPr>
            <a:r>
              <a:rPr lang="en-PH"/>
              <a:t>Breyer: Waiver system → seemed open to upholding the ban if it could be demonstrated that the waiver system is more than just ‘window dressing’</a:t>
            </a:r>
            <a:endParaRPr/>
          </a:p>
          <a:p>
            <a:pPr marL="0" lvl="0" indent="0">
              <a:spcBef>
                <a:spcPts val="0"/>
              </a:spcBef>
              <a:spcAft>
                <a:spcPts val="0"/>
              </a:spcAft>
              <a:buNone/>
            </a:pPr>
            <a:endParaRPr/>
          </a:p>
          <a:p>
            <a:pPr marL="0" lvl="0" indent="0" rtl="0">
              <a:spcBef>
                <a:spcPts val="0"/>
              </a:spcBef>
              <a:spcAft>
                <a:spcPts val="0"/>
              </a:spcAft>
              <a:buNone/>
            </a:pPr>
            <a:r>
              <a:rPr lang="en-PH" b="1">
                <a:solidFill>
                  <a:srgbClr val="FF0000"/>
                </a:solidFill>
              </a:rPr>
              <a:t>Source:</a:t>
            </a:r>
            <a:r>
              <a:rPr lang="en-PH"/>
              <a:t> SCOTUSblog </a:t>
            </a:r>
            <a:r>
              <a:rPr lang="en-PH" u="sng">
                <a:solidFill>
                  <a:schemeClr val="hlink"/>
                </a:solidFill>
                <a:hlinkClick r:id="rId3"/>
              </a:rPr>
              <a:t>http://www.scotusblog.com/2018/04/argument-analysis-travel-ban-seems-likely-to-survive-supreme-courts-review/</a:t>
            </a:r>
            <a:r>
              <a:rPr lang="en-PH"/>
              <a:t> </a:t>
            </a:r>
            <a:endParaRPr/>
          </a:p>
          <a:p>
            <a:pPr marL="0" lvl="0" indent="0" rtl="0">
              <a:spcBef>
                <a:spcPts val="0"/>
              </a:spcBef>
              <a:spcAft>
                <a:spcPts val="0"/>
              </a:spcAft>
              <a:buNone/>
            </a:pPr>
            <a:endParaRPr/>
          </a:p>
          <a:p>
            <a:pPr marL="0" lvl="0" indent="0" rtl="0">
              <a:spcBef>
                <a:spcPts val="0"/>
              </a:spcBef>
              <a:spcAft>
                <a:spcPts val="0"/>
              </a:spcAft>
              <a:buNone/>
            </a:pPr>
            <a:endParaRPr/>
          </a:p>
        </p:txBody>
      </p:sp>
      <p:sp>
        <p:nvSpPr>
          <p:cNvPr id="479" name="Shape 479"/>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rtl="0">
              <a:spcBef>
                <a:spcPts val="0"/>
              </a:spcBef>
              <a:spcAft>
                <a:spcPts val="0"/>
              </a:spcAft>
              <a:buClr>
                <a:srgbClr val="000000"/>
              </a:buClr>
              <a:buFont typeface="Arial"/>
              <a:buNone/>
            </a:pPr>
            <a:fld id="{00000000-1234-1234-1234-123412341234}" type="slidenum">
              <a:rPr lang="en-PH"/>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6" name="Shape 486"/>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PH"/>
              <a:t>A case-by-case waiver is available, but only for individuals who can show that being denied entry would cause undue hardship to the individual, that their entry would not pose a threat to U.S. national security or public safety and that their entry "would be in the national interest."</a:t>
            </a:r>
            <a:endParaRPr/>
          </a:p>
          <a:p>
            <a:pPr marL="0" lvl="0" indent="0">
              <a:spcBef>
                <a:spcPts val="0"/>
              </a:spcBef>
              <a:spcAft>
                <a:spcPts val="0"/>
              </a:spcAft>
              <a:buNone/>
            </a:pPr>
            <a:endParaRPr/>
          </a:p>
          <a:p>
            <a:pPr marL="0" lvl="0" indent="0">
              <a:spcBef>
                <a:spcPts val="0"/>
              </a:spcBef>
              <a:spcAft>
                <a:spcPts val="0"/>
              </a:spcAft>
              <a:buNone/>
            </a:pPr>
            <a:r>
              <a:rPr lang="en-PH" b="1"/>
              <a:t>DOS Waiver Data:</a:t>
            </a:r>
            <a:r>
              <a:rPr lang="en-PH"/>
              <a:t> </a:t>
            </a:r>
            <a:r>
              <a:rPr lang="en-PH" u="sng">
                <a:solidFill>
                  <a:schemeClr val="hlink"/>
                </a:solidFill>
                <a:hlinkClick r:id="rId3"/>
              </a:rPr>
              <a:t>http://fingfx.thomsonreuters.com/gfx/reuterscom/1/60/60/letter.pdf</a:t>
            </a:r>
            <a:r>
              <a:rPr lang="en-PH"/>
              <a:t> </a:t>
            </a:r>
            <a:endParaRPr/>
          </a:p>
          <a:p>
            <a:pPr marL="457200" lvl="0" indent="-317500" rtl="0">
              <a:spcBef>
                <a:spcPts val="0"/>
              </a:spcBef>
              <a:spcAft>
                <a:spcPts val="0"/>
              </a:spcAft>
              <a:buSzPts val="1400"/>
              <a:buChar char="●"/>
            </a:pPr>
            <a:r>
              <a:rPr lang="en-PH"/>
              <a:t>Applications for nonimmigrant and immigrant visas: </a:t>
            </a:r>
            <a:r>
              <a:rPr lang="en-PH" b="1"/>
              <a:t>8,406</a:t>
            </a:r>
            <a:r>
              <a:rPr lang="en-PH"/>
              <a:t> (submitted between December 8, 2017 and January 8, 2018)</a:t>
            </a:r>
            <a:endParaRPr/>
          </a:p>
          <a:p>
            <a:pPr marL="457200" lvl="0" indent="-317500" rtl="0">
              <a:spcBef>
                <a:spcPts val="0"/>
              </a:spcBef>
              <a:spcAft>
                <a:spcPts val="0"/>
              </a:spcAft>
              <a:buSzPts val="1400"/>
              <a:buChar char="●"/>
            </a:pPr>
            <a:r>
              <a:rPr lang="en-PH"/>
              <a:t>Applicants qualifying for an exception: </a:t>
            </a:r>
            <a:r>
              <a:rPr lang="en-PH" b="1"/>
              <a:t>128</a:t>
            </a:r>
            <a:r>
              <a:rPr lang="en-PH"/>
              <a:t> </a:t>
            </a:r>
            <a:endParaRPr/>
          </a:p>
          <a:p>
            <a:pPr marL="457200" lvl="0" indent="-317500" rtl="0">
              <a:spcBef>
                <a:spcPts val="0"/>
              </a:spcBef>
              <a:spcAft>
                <a:spcPts val="0"/>
              </a:spcAft>
              <a:buSzPts val="1400"/>
              <a:buChar char="●"/>
            </a:pPr>
            <a:r>
              <a:rPr lang="en-PH">
                <a:highlight>
                  <a:srgbClr val="FFFF00"/>
                </a:highlight>
              </a:rPr>
              <a:t>Waivers approved (as of February 15): </a:t>
            </a:r>
            <a:r>
              <a:rPr lang="en-PH" b="1">
                <a:highlight>
                  <a:srgbClr val="FFFF00"/>
                </a:highlight>
              </a:rPr>
              <a:t>2</a:t>
            </a:r>
            <a:r>
              <a:rPr lang="en-PH">
                <a:highlight>
                  <a:srgbClr val="FFFF00"/>
                </a:highlight>
              </a:rPr>
              <a:t> </a:t>
            </a:r>
            <a:endParaRPr>
              <a:highlight>
                <a:srgbClr val="FFFF00"/>
              </a:highlight>
            </a:endParaRPr>
          </a:p>
          <a:p>
            <a:pPr marL="914400" lvl="1" indent="-317500" rtl="0">
              <a:spcBef>
                <a:spcPts val="0"/>
              </a:spcBef>
              <a:spcAft>
                <a:spcPts val="0"/>
              </a:spcAft>
              <a:buSzPts val="1400"/>
              <a:buChar char="○"/>
            </a:pPr>
            <a:r>
              <a:rPr lang="en-PH"/>
              <a:t>According to Reuters, as of March 6, more than 100 additional waivers had since been granted</a:t>
            </a:r>
            <a:endParaRPr/>
          </a:p>
          <a:p>
            <a:pPr marL="1371600" lvl="2" indent="-317500" rtl="0">
              <a:spcBef>
                <a:spcPts val="0"/>
              </a:spcBef>
              <a:spcAft>
                <a:spcPts val="0"/>
              </a:spcAft>
              <a:buSzPts val="1400"/>
              <a:buChar char="■"/>
            </a:pPr>
            <a:r>
              <a:rPr lang="en-PH" u="sng">
                <a:solidFill>
                  <a:schemeClr val="hlink"/>
                </a:solidFill>
                <a:hlinkClick r:id="rId4"/>
              </a:rPr>
              <a:t>https://www.reuters.com/article/us-usa-immigration-travelban-exclusive/exclusive-visa-waivers-rarely-granted-under-trumps-latest-u-s-travel-ban-data-idUSKCN1GI2DW</a:t>
            </a:r>
            <a:r>
              <a:rPr lang="en-PH"/>
              <a:t> </a:t>
            </a:r>
            <a:endParaRPr/>
          </a:p>
          <a:p>
            <a:pPr marL="914400" lvl="1" indent="-317500" rtl="0">
              <a:spcBef>
                <a:spcPts val="0"/>
              </a:spcBef>
              <a:spcAft>
                <a:spcPts val="0"/>
              </a:spcAft>
              <a:buSzPts val="1400"/>
              <a:buChar char="○"/>
            </a:pPr>
            <a:r>
              <a:rPr lang="en-PH"/>
              <a:t>During arguments before the Supreme Court for Trump v. Hawaii on April 25th, the government’s attorney cited figures as high as 400 approvals</a:t>
            </a:r>
            <a:endParaRPr/>
          </a:p>
          <a:p>
            <a:pPr marL="0" lvl="0" indent="0">
              <a:spcBef>
                <a:spcPts val="0"/>
              </a:spcBef>
              <a:spcAft>
                <a:spcPts val="0"/>
              </a:spcAft>
              <a:buNone/>
            </a:pPr>
            <a:endParaRPr/>
          </a:p>
          <a:p>
            <a:pPr marL="457200" lvl="0" indent="-304800" rtl="0">
              <a:lnSpc>
                <a:spcPct val="115000"/>
              </a:lnSpc>
              <a:spcBef>
                <a:spcPts val="1000"/>
              </a:spcBef>
              <a:spcAft>
                <a:spcPts val="0"/>
              </a:spcAft>
              <a:buClr>
                <a:schemeClr val="accent1"/>
              </a:buClr>
              <a:buSzPts val="1200"/>
              <a:buFont typeface="Calibri"/>
              <a:buChar char="▶"/>
            </a:pPr>
            <a:r>
              <a:rPr lang="en-PH"/>
              <a:t>M is a Syrian national, living and working in Dubai as a composer, conductor, performer, and teacher.  He created and runs a unique western-style orchestra which performs Arabic fusion music.</a:t>
            </a:r>
            <a:endParaRPr/>
          </a:p>
          <a:p>
            <a:pPr marL="457200" lvl="0" indent="-304800" rtl="0">
              <a:lnSpc>
                <a:spcPct val="115000"/>
              </a:lnSpc>
              <a:spcBef>
                <a:spcPts val="0"/>
              </a:spcBef>
              <a:spcAft>
                <a:spcPts val="0"/>
              </a:spcAft>
              <a:buClr>
                <a:schemeClr val="accent1"/>
              </a:buClr>
              <a:buSzPts val="1200"/>
              <a:buFont typeface="Calibri"/>
              <a:buChar char="▶"/>
            </a:pPr>
            <a:r>
              <a:rPr lang="en-PH"/>
              <a:t>On 7/15/16, M filed an I-140, self-petition for an EB-1 visa as immigrant of extraordinary ability.</a:t>
            </a:r>
            <a:endParaRPr/>
          </a:p>
          <a:p>
            <a:pPr marL="457200" lvl="0" indent="-304800" rtl="0">
              <a:lnSpc>
                <a:spcPct val="115000"/>
              </a:lnSpc>
              <a:spcBef>
                <a:spcPts val="0"/>
              </a:spcBef>
              <a:spcAft>
                <a:spcPts val="0"/>
              </a:spcAft>
              <a:buClr>
                <a:schemeClr val="accent1"/>
              </a:buClr>
              <a:buSzPts val="1200"/>
              <a:buFont typeface="Calibri"/>
              <a:buChar char="▶"/>
            </a:pPr>
            <a:r>
              <a:rPr lang="en-PH"/>
              <a:t>On 11/2/2016, after responding to an RFE, USCIS approves M's I-140.</a:t>
            </a:r>
            <a:endParaRPr/>
          </a:p>
          <a:p>
            <a:pPr marL="457200" lvl="0" indent="-304800" rtl="0">
              <a:lnSpc>
                <a:spcPct val="115000"/>
              </a:lnSpc>
              <a:spcBef>
                <a:spcPts val="0"/>
              </a:spcBef>
              <a:spcAft>
                <a:spcPts val="0"/>
              </a:spcAft>
              <a:buClr>
                <a:schemeClr val="accent1"/>
              </a:buClr>
              <a:buSzPts val="1200"/>
              <a:buFont typeface="Calibri"/>
              <a:buChar char="▶"/>
            </a:pPr>
            <a:r>
              <a:rPr lang="en-PH"/>
              <a:t>M paid the requisite immigrant visa fees, submitted the required civil documents, and completed his application for an immigrant visa on 1/30/17</a:t>
            </a:r>
            <a:endParaRPr/>
          </a:p>
          <a:p>
            <a:pPr marL="457200" lvl="0" indent="-304800" rtl="0">
              <a:lnSpc>
                <a:spcPct val="115000"/>
              </a:lnSpc>
              <a:spcBef>
                <a:spcPts val="0"/>
              </a:spcBef>
              <a:spcAft>
                <a:spcPts val="0"/>
              </a:spcAft>
              <a:buClr>
                <a:schemeClr val="accent1"/>
              </a:buClr>
              <a:buSzPts val="1200"/>
              <a:buFont typeface="Calibri"/>
              <a:buChar char="▶"/>
            </a:pPr>
            <a:r>
              <a:rPr lang="en-PH"/>
              <a:t>The U.S. Consulate in Abu Dhabi schedules M for an immigrant visa interview on 7/25/2017.  M affirmatively prepares and brings DS-5535.  At the interview, the officer tells M that he must establish ties to US citizen family or a US citizen business.</a:t>
            </a:r>
            <a:endParaRPr/>
          </a:p>
          <a:p>
            <a:pPr marL="457200" lvl="0" indent="-304800" rtl="0">
              <a:lnSpc>
                <a:spcPct val="115000"/>
              </a:lnSpc>
              <a:spcBef>
                <a:spcPts val="0"/>
              </a:spcBef>
              <a:spcAft>
                <a:spcPts val="0"/>
              </a:spcAft>
              <a:buClr>
                <a:schemeClr val="accent1"/>
              </a:buClr>
              <a:buSzPts val="1200"/>
              <a:buFont typeface="Calibri"/>
              <a:buChar char="▶"/>
            </a:pPr>
            <a:r>
              <a:rPr lang="en-PH"/>
              <a:t>From 8/2017 to 1/2018, M works on gathering proof of his potential business relationships in the U.S., including with performance venues and a nonprofit concept to promote peace and cross-cultural appreciation through cultural fusion music.</a:t>
            </a:r>
            <a:endParaRPr/>
          </a:p>
          <a:p>
            <a:pPr marL="457200" lvl="0" indent="-304800" rtl="0">
              <a:lnSpc>
                <a:spcPct val="115000"/>
              </a:lnSpc>
              <a:spcBef>
                <a:spcPts val="0"/>
              </a:spcBef>
              <a:spcAft>
                <a:spcPts val="0"/>
              </a:spcAft>
              <a:buClr>
                <a:schemeClr val="accent1"/>
              </a:buClr>
              <a:buSzPts val="1200"/>
              <a:buFont typeface="Calibri"/>
              <a:buChar char="▶"/>
            </a:pPr>
            <a:r>
              <a:rPr lang="en-PH"/>
              <a:t>In 1/2018, M returns to the U.S. Consulate in Abu Dhabi with the proof of his ties to U.S. employers and is told that his visa cannot be approved at this time.  The interviewer seemed sympathetic and gave M hope that "maybe, in the future" it could be approved.</a:t>
            </a:r>
            <a:endParaRPr/>
          </a:p>
        </p:txBody>
      </p:sp>
      <p:sp>
        <p:nvSpPr>
          <p:cNvPr id="487" name="Shape 487"/>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rtl="0">
              <a:spcBef>
                <a:spcPts val="0"/>
              </a:spcBef>
              <a:spcAft>
                <a:spcPts val="0"/>
              </a:spcAft>
              <a:buClr>
                <a:srgbClr val="000000"/>
              </a:buClr>
              <a:buFont typeface="Arial"/>
              <a:buNone/>
            </a:pPr>
            <a:fld id="{00000000-1234-1234-1234-123412341234}" type="slidenum">
              <a:rPr lang="en-PH"/>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4" name="Shape 494"/>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PH"/>
              <a:t>Talk about discretion - stays of removal/deffered action pre and post order// motions to reopen</a:t>
            </a:r>
            <a:endParaRPr/>
          </a:p>
        </p:txBody>
      </p:sp>
      <p:sp>
        <p:nvSpPr>
          <p:cNvPr id="495" name="Shape 495"/>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rtl="0">
              <a:spcBef>
                <a:spcPts val="0"/>
              </a:spcBef>
              <a:spcAft>
                <a:spcPts val="0"/>
              </a:spcAft>
              <a:buClr>
                <a:srgbClr val="000000"/>
              </a:buClr>
              <a:buFont typeface="Arial"/>
              <a:buNone/>
            </a:pPr>
            <a:fld id="{00000000-1234-1234-1234-123412341234}" type="slidenum">
              <a:rPr lang="en-PH"/>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Shape 334"/>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35" name="Shape 335"/>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PH"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Shape 500"/>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457200" lvl="0" indent="-317500" rtl="0">
              <a:spcBef>
                <a:spcPts val="0"/>
              </a:spcBef>
              <a:spcAft>
                <a:spcPts val="0"/>
              </a:spcAft>
              <a:buClr>
                <a:schemeClr val="dk1"/>
              </a:buClr>
              <a:buSzPts val="1400"/>
              <a:buChar char="●"/>
            </a:pPr>
            <a:r>
              <a:rPr lang="en-PH"/>
              <a:t>There are approximately 200,000 Salvadorans and 60,000 Hondurans currently on TPS in the U.S. Most Salvadoreans are in DC area - 32</a:t>
            </a:r>
            <a:endParaRPr/>
          </a:p>
          <a:p>
            <a:pPr marL="457200" lvl="0" indent="-317500" rtl="0">
              <a:spcBef>
                <a:spcPts val="0"/>
              </a:spcBef>
              <a:spcAft>
                <a:spcPts val="0"/>
              </a:spcAft>
              <a:buClr>
                <a:schemeClr val="dk1"/>
              </a:buClr>
              <a:buSzPts val="1400"/>
              <a:buChar char="●"/>
            </a:pPr>
            <a:r>
              <a:rPr lang="en-PH">
                <a:highlight>
                  <a:schemeClr val="lt1"/>
                </a:highlight>
              </a:rPr>
              <a:t>Honduras is the sixth country to lose temporary protected status since President Trump took office, meaning about 300,000 immigrants have been told they must leave the country next year, seek an alternative immigration status, or face deportation</a:t>
            </a:r>
            <a:endParaRPr>
              <a:highlight>
                <a:schemeClr val="lt1"/>
              </a:highlight>
            </a:endParaRPr>
          </a:p>
          <a:p>
            <a:pPr marL="457200" lvl="0" indent="-317500" rtl="0">
              <a:spcBef>
                <a:spcPts val="0"/>
              </a:spcBef>
              <a:spcAft>
                <a:spcPts val="0"/>
              </a:spcAft>
              <a:buClr>
                <a:schemeClr val="dk1"/>
              </a:buClr>
              <a:buSzPts val="1400"/>
              <a:buChar char="●"/>
            </a:pPr>
            <a:r>
              <a:rPr lang="en-PH" b="1"/>
              <a:t>PROBLEM IS: Most TPS holders were not formally admitted to the U.S. Most entered without inspection by illegally crossing a U.S. border. So, unless they travelled with Advance Parole (or travel authorization) they will not lawfully “admitted,” WILL NOT BE ELIGIBLE TO ADJUST THEIR STATUS IN THE U.S. </a:t>
            </a:r>
            <a:endParaRPr b="1"/>
          </a:p>
          <a:p>
            <a:pPr marL="457200" lvl="0" indent="-317500" rtl="0">
              <a:spcBef>
                <a:spcPts val="0"/>
              </a:spcBef>
              <a:spcAft>
                <a:spcPts val="0"/>
              </a:spcAft>
              <a:buClr>
                <a:schemeClr val="dk1"/>
              </a:buClr>
              <a:buSzPts val="1400"/>
              <a:buChar char="●"/>
            </a:pPr>
            <a:endParaRPr b="1"/>
          </a:p>
          <a:p>
            <a:pPr marL="0" lvl="0" indent="0" rtl="0">
              <a:spcBef>
                <a:spcPts val="0"/>
              </a:spcBef>
              <a:spcAft>
                <a:spcPts val="0"/>
              </a:spcAft>
              <a:buNone/>
            </a:pPr>
            <a:endParaRPr>
              <a:highlight>
                <a:schemeClr val="lt1"/>
              </a:highlight>
            </a:endParaRPr>
          </a:p>
          <a:p>
            <a:pPr marL="0" marR="0" lvl="0" indent="0" algn="l" rtl="0">
              <a:spcBef>
                <a:spcPts val="0"/>
              </a:spcBef>
              <a:spcAft>
                <a:spcPts val="0"/>
              </a:spcAft>
              <a:buNone/>
            </a:pPr>
            <a:endParaRPr/>
          </a:p>
        </p:txBody>
      </p:sp>
      <p:sp>
        <p:nvSpPr>
          <p:cNvPr id="501" name="Shape 501"/>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PH"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7" name="Shape 507"/>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PH" b="1"/>
              <a:t>TWO COURTS OF APPEALS HAVE HELD THAT 8 USC 1254a(f)(4) unambiguously requires that TPS holders are deemed to have been “inspected and admitted” for purposes of AOS and that the TPS statute specifically deems the tPS holder to  be in valid non-immigrant status→ USCIS has a policy memo rejecting the plain language of the sttaute </a:t>
            </a:r>
            <a:endParaRPr b="1"/>
          </a:p>
          <a:p>
            <a:pPr marL="0" lvl="0" indent="0" rtl="0">
              <a:lnSpc>
                <a:spcPct val="115000"/>
              </a:lnSpc>
              <a:spcBef>
                <a:spcPts val="0"/>
              </a:spcBef>
              <a:spcAft>
                <a:spcPts val="0"/>
              </a:spcAft>
              <a:buNone/>
            </a:pPr>
            <a:endParaRPr b="1"/>
          </a:p>
          <a:p>
            <a:pPr marL="0" lvl="0" indent="0" rtl="0">
              <a:lnSpc>
                <a:spcPct val="115000"/>
              </a:lnSpc>
              <a:spcBef>
                <a:spcPts val="0"/>
              </a:spcBef>
              <a:spcAft>
                <a:spcPts val="0"/>
              </a:spcAft>
              <a:buNone/>
            </a:pPr>
            <a:endParaRPr b="1"/>
          </a:p>
          <a:p>
            <a:pPr marL="0" lvl="0" indent="0" rtl="0">
              <a:lnSpc>
                <a:spcPct val="115000"/>
              </a:lnSpc>
              <a:spcBef>
                <a:spcPts val="0"/>
              </a:spcBef>
              <a:spcAft>
                <a:spcPts val="0"/>
              </a:spcAft>
              <a:buNone/>
            </a:pPr>
            <a:r>
              <a:rPr lang="en-PH" b="1"/>
              <a:t>Is a TPS recipient who entered without inspection and is living in a state within the jurisdiction of the Ninth or Sixth Circuits automatically eligible for adjustment? </a:t>
            </a:r>
            <a:endParaRPr b="1"/>
          </a:p>
          <a:p>
            <a:pPr marL="0" lvl="0" indent="0" rtl="0">
              <a:lnSpc>
                <a:spcPct val="115000"/>
              </a:lnSpc>
              <a:spcBef>
                <a:spcPts val="0"/>
              </a:spcBef>
              <a:spcAft>
                <a:spcPts val="0"/>
              </a:spcAft>
              <a:buNone/>
            </a:pPr>
            <a:r>
              <a:rPr lang="en-PH"/>
              <a:t>No. Even under Ramirez and Flores, an applicant must be otherwise eligible for adjustment. Applicants for adjustment must satisfy three eligibility requirements under INA § 245(a): he or she must </a:t>
            </a:r>
            <a:endParaRPr/>
          </a:p>
          <a:p>
            <a:pPr marL="0" lvl="0" indent="457200" rtl="0">
              <a:lnSpc>
                <a:spcPct val="115000"/>
              </a:lnSpc>
              <a:spcBef>
                <a:spcPts val="0"/>
              </a:spcBef>
              <a:spcAft>
                <a:spcPts val="0"/>
              </a:spcAft>
              <a:buNone/>
            </a:pPr>
            <a:r>
              <a:rPr lang="en-PH"/>
              <a:t>• have been inspected and admitted or paroled into the United States; </a:t>
            </a:r>
            <a:endParaRPr/>
          </a:p>
          <a:p>
            <a:pPr marL="0" lvl="0" indent="457200" rtl="0">
              <a:lnSpc>
                <a:spcPct val="115000"/>
              </a:lnSpc>
              <a:spcBef>
                <a:spcPts val="0"/>
              </a:spcBef>
              <a:spcAft>
                <a:spcPts val="0"/>
              </a:spcAft>
              <a:buNone/>
            </a:pPr>
            <a:r>
              <a:rPr lang="en-PH"/>
              <a:t>• be eligible to receive a visa and not inadmissible to the United States; and </a:t>
            </a:r>
            <a:endParaRPr/>
          </a:p>
          <a:p>
            <a:pPr marL="0" lvl="0" indent="457200" rtl="0">
              <a:lnSpc>
                <a:spcPct val="115000"/>
              </a:lnSpc>
              <a:spcBef>
                <a:spcPts val="0"/>
              </a:spcBef>
              <a:spcAft>
                <a:spcPts val="0"/>
              </a:spcAft>
              <a:buClr>
                <a:schemeClr val="dk1"/>
              </a:buClr>
              <a:buSzPts val="1100"/>
              <a:buFont typeface="Arial"/>
              <a:buNone/>
            </a:pPr>
            <a:r>
              <a:rPr lang="en-PH"/>
              <a:t>• have a visa is immediately available.</a:t>
            </a:r>
            <a:endParaRPr/>
          </a:p>
          <a:p>
            <a:pPr marL="0" lvl="0" indent="0" rtl="0">
              <a:lnSpc>
                <a:spcPct val="115000"/>
              </a:lnSpc>
              <a:spcBef>
                <a:spcPts val="0"/>
              </a:spcBef>
              <a:spcAft>
                <a:spcPts val="0"/>
              </a:spcAft>
              <a:buNone/>
            </a:pPr>
            <a:r>
              <a:rPr lang="en-PH"/>
              <a:t>Additionally, an adjustment applicant cannot adjust if barred under any ground listed in INA § 245(c). Relevant here, an applicant is barred if he or she: </a:t>
            </a:r>
            <a:endParaRPr/>
          </a:p>
          <a:p>
            <a:pPr marL="0" lvl="0" indent="457200" rtl="0">
              <a:lnSpc>
                <a:spcPct val="115000"/>
              </a:lnSpc>
              <a:spcBef>
                <a:spcPts val="0"/>
              </a:spcBef>
              <a:spcAft>
                <a:spcPts val="0"/>
              </a:spcAft>
              <a:buNone/>
            </a:pPr>
            <a:r>
              <a:rPr lang="en-PH"/>
              <a:t>• worked without authorization prior to applying for adjustment; </a:t>
            </a:r>
            <a:endParaRPr/>
          </a:p>
          <a:p>
            <a:pPr marL="0" lvl="0" indent="457200" rtl="0">
              <a:lnSpc>
                <a:spcPct val="115000"/>
              </a:lnSpc>
              <a:spcBef>
                <a:spcPts val="0"/>
              </a:spcBef>
              <a:spcAft>
                <a:spcPts val="0"/>
              </a:spcAft>
              <a:buNone/>
            </a:pPr>
            <a:r>
              <a:rPr lang="en-PH"/>
              <a:t>• is in unlawful immigrant status on the date the adjustment application is filed; or </a:t>
            </a:r>
            <a:endParaRPr/>
          </a:p>
          <a:p>
            <a:pPr marL="457200" lvl="0" indent="0" rtl="0">
              <a:lnSpc>
                <a:spcPct val="115000"/>
              </a:lnSpc>
              <a:spcBef>
                <a:spcPts val="0"/>
              </a:spcBef>
              <a:spcAft>
                <a:spcPts val="0"/>
              </a:spcAft>
              <a:buClr>
                <a:schemeClr val="dk1"/>
              </a:buClr>
              <a:buSzPts val="1100"/>
              <a:buFont typeface="Arial"/>
              <a:buNone/>
            </a:pPr>
            <a:r>
              <a:rPr lang="en-PH"/>
              <a:t>• failed to maintain a lawful status since entry into the United States. Immediate relatives are exempted from the unlawful status and employment bars. Id. 7 A modified rule is applied to certain employment-based adjustment applicants. INA § 245(k).</a:t>
            </a:r>
            <a:endParaRPr/>
          </a:p>
          <a:p>
            <a:pPr marL="0" lvl="0" indent="0" rtl="0">
              <a:lnSpc>
                <a:spcPct val="115000"/>
              </a:lnSpc>
              <a:spcBef>
                <a:spcPts val="0"/>
              </a:spcBef>
              <a:spcAft>
                <a:spcPts val="0"/>
              </a:spcAft>
              <a:buNone/>
            </a:pPr>
            <a:r>
              <a:rPr lang="en-PH"/>
              <a:t>E</a:t>
            </a:r>
            <a:endParaRPr/>
          </a:p>
        </p:txBody>
      </p:sp>
      <p:sp>
        <p:nvSpPr>
          <p:cNvPr id="508" name="Shape 508"/>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spcBef>
                <a:spcPts val="0"/>
              </a:spcBef>
              <a:spcAft>
                <a:spcPts val="0"/>
              </a:spcAft>
              <a:buClr>
                <a:srgbClr val="000000"/>
              </a:buClr>
              <a:buFont typeface="Arial"/>
              <a:buNone/>
            </a:pPr>
            <a:fld id="{00000000-1234-1234-1234-123412341234}" type="slidenum">
              <a:rPr lang="en-PH"/>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Shape 514"/>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rtl="0">
              <a:lnSpc>
                <a:spcPct val="170000"/>
              </a:lnSpc>
              <a:spcBef>
                <a:spcPts val="0"/>
              </a:spcBef>
              <a:spcAft>
                <a:spcPts val="0"/>
              </a:spcAft>
              <a:buClr>
                <a:srgbClr val="000000"/>
              </a:buClr>
              <a:buSzPts val="1100"/>
              <a:buFont typeface="Arial"/>
              <a:buNone/>
            </a:pPr>
            <a:r>
              <a:rPr lang="en-PH"/>
              <a:t>The </a:t>
            </a:r>
            <a:r>
              <a:rPr lang="en-PH" sz="1150">
                <a:solidFill>
                  <a:srgbClr val="2C3E50"/>
                </a:solidFill>
                <a:latin typeface="Arial"/>
                <a:ea typeface="Arial"/>
                <a:cs typeface="Arial"/>
                <a:sym typeface="Arial"/>
              </a:rPr>
              <a:t> American Immigration Council, the Northwest Immigrant Rights Project, and several Temporary Protected Status holders filed a class action lawsuit against officials at the U.S. Citizenship and Immigration Services (USCIS) and U.S. Department of Homeland Security (DHS) in a federal district court in New York, challenging the government’s unlawful practice of depriving certain Temporary Protected Status (TPS) holders with close family relationships or employment in the United States from becoming lawful permanent residents.</a:t>
            </a:r>
            <a:endParaRPr sz="1150">
              <a:solidFill>
                <a:srgbClr val="2C3E50"/>
              </a:solidFill>
              <a:latin typeface="Arial"/>
              <a:ea typeface="Arial"/>
              <a:cs typeface="Arial"/>
              <a:sym typeface="Arial"/>
            </a:endParaRPr>
          </a:p>
          <a:p>
            <a:pPr marL="0" lvl="0" indent="0" rtl="0">
              <a:lnSpc>
                <a:spcPct val="170000"/>
              </a:lnSpc>
              <a:spcBef>
                <a:spcPts val="800"/>
              </a:spcBef>
              <a:spcAft>
                <a:spcPts val="0"/>
              </a:spcAft>
              <a:buClr>
                <a:srgbClr val="000000"/>
              </a:buClr>
              <a:buSzPts val="1100"/>
              <a:buFont typeface="Arial"/>
              <a:buNone/>
            </a:pPr>
            <a:r>
              <a:rPr lang="en-PH" sz="1150">
                <a:solidFill>
                  <a:srgbClr val="2C3E50"/>
                </a:solidFill>
                <a:latin typeface="Arial"/>
                <a:ea typeface="Arial"/>
                <a:cs typeface="Arial"/>
                <a:sym typeface="Arial"/>
              </a:rPr>
              <a:t>The lawsuit alleges that Defendants’ policy:</a:t>
            </a:r>
            <a:endParaRPr sz="1150">
              <a:solidFill>
                <a:srgbClr val="2C3E50"/>
              </a:solidFill>
              <a:latin typeface="Arial"/>
              <a:ea typeface="Arial"/>
              <a:cs typeface="Arial"/>
              <a:sym typeface="Arial"/>
            </a:endParaRPr>
          </a:p>
          <a:p>
            <a:pPr marL="596900" marR="152400" lvl="0" indent="-301625" rtl="0">
              <a:lnSpc>
                <a:spcPct val="115000"/>
              </a:lnSpc>
              <a:spcBef>
                <a:spcPts val="800"/>
              </a:spcBef>
              <a:spcAft>
                <a:spcPts val="0"/>
              </a:spcAft>
              <a:buClr>
                <a:srgbClr val="2C3E50"/>
              </a:buClr>
              <a:buSzPts val="1150"/>
              <a:buChar char="●"/>
            </a:pPr>
            <a:r>
              <a:rPr lang="en-PH" sz="1150">
                <a:solidFill>
                  <a:srgbClr val="2C3E50"/>
                </a:solidFill>
                <a:latin typeface="Arial"/>
                <a:ea typeface="Arial"/>
                <a:cs typeface="Arial"/>
                <a:sym typeface="Arial"/>
              </a:rPr>
              <a:t>Vi</a:t>
            </a:r>
            <a:r>
              <a:rPr lang="en-PH" sz="1150" b="1">
                <a:solidFill>
                  <a:srgbClr val="2C3E50"/>
                </a:solidFill>
                <a:latin typeface="Arial"/>
                <a:ea typeface="Arial"/>
                <a:cs typeface="Arial"/>
                <a:sym typeface="Arial"/>
              </a:rPr>
              <a:t>olates the Immigration and Nationality Act (INA) and Administrative Procedure Act (APA) because it refuses to recognize that TPS holders have been “inspected and admitted” for the purposes of adjudicating adjustment of status applications; and</a:t>
            </a:r>
            <a:endParaRPr sz="1150" b="1">
              <a:solidFill>
                <a:srgbClr val="2C3E50"/>
              </a:solidFill>
              <a:latin typeface="Arial"/>
              <a:ea typeface="Arial"/>
              <a:cs typeface="Arial"/>
              <a:sym typeface="Arial"/>
            </a:endParaRPr>
          </a:p>
          <a:p>
            <a:pPr marL="596900" marR="152400" lvl="0" indent="-301625" rtl="0">
              <a:lnSpc>
                <a:spcPct val="115000"/>
              </a:lnSpc>
              <a:spcBef>
                <a:spcPts val="0"/>
              </a:spcBef>
              <a:spcAft>
                <a:spcPts val="0"/>
              </a:spcAft>
              <a:buClr>
                <a:srgbClr val="2C3E50"/>
              </a:buClr>
              <a:buSzPts val="1150"/>
              <a:buChar char="●"/>
            </a:pPr>
            <a:r>
              <a:rPr lang="en-PH" sz="1150" b="1">
                <a:solidFill>
                  <a:srgbClr val="2C3E50"/>
                </a:solidFill>
                <a:latin typeface="Arial"/>
                <a:ea typeface="Arial"/>
                <a:cs typeface="Arial"/>
                <a:sym typeface="Arial"/>
              </a:rPr>
              <a:t>Causes Defendants to fail to perform a non-discretionary duty (finding that TPS holders have been inspected and admitted when adjudicating adjustment of status applications).</a:t>
            </a:r>
            <a:endParaRPr sz="1150" b="1">
              <a:solidFill>
                <a:srgbClr val="2C3E50"/>
              </a:solidFill>
              <a:latin typeface="Arial"/>
              <a:ea typeface="Arial"/>
              <a:cs typeface="Arial"/>
              <a:sym typeface="Arial"/>
            </a:endParaRPr>
          </a:p>
          <a:p>
            <a:pPr marL="0" lvl="0" indent="0" rtl="0">
              <a:lnSpc>
                <a:spcPct val="170000"/>
              </a:lnSpc>
              <a:spcBef>
                <a:spcPts val="800"/>
              </a:spcBef>
              <a:spcAft>
                <a:spcPts val="0"/>
              </a:spcAft>
              <a:buClr>
                <a:srgbClr val="000000"/>
              </a:buClr>
              <a:buSzPts val="1100"/>
              <a:buFont typeface="Arial"/>
              <a:buNone/>
            </a:pPr>
            <a:r>
              <a:rPr lang="en-PH" sz="1150">
                <a:solidFill>
                  <a:srgbClr val="2C3E50"/>
                </a:solidFill>
                <a:latin typeface="Arial"/>
                <a:ea typeface="Arial"/>
                <a:cs typeface="Arial"/>
                <a:sym typeface="Arial"/>
              </a:rPr>
              <a:t>This lawsuit also asks the court to:</a:t>
            </a:r>
            <a:endParaRPr sz="1150">
              <a:solidFill>
                <a:srgbClr val="2C3E50"/>
              </a:solidFill>
              <a:latin typeface="Arial"/>
              <a:ea typeface="Arial"/>
              <a:cs typeface="Arial"/>
              <a:sym typeface="Arial"/>
            </a:endParaRPr>
          </a:p>
          <a:p>
            <a:pPr marL="596900" marR="152400" lvl="0" indent="-301625" rtl="0">
              <a:lnSpc>
                <a:spcPct val="115000"/>
              </a:lnSpc>
              <a:spcBef>
                <a:spcPts val="800"/>
              </a:spcBef>
              <a:spcAft>
                <a:spcPts val="0"/>
              </a:spcAft>
              <a:buClr>
                <a:srgbClr val="2C3E50"/>
              </a:buClr>
              <a:buSzPts val="1150"/>
              <a:buChar char="●"/>
            </a:pPr>
            <a:r>
              <a:rPr lang="en-PH" sz="1150">
                <a:solidFill>
                  <a:srgbClr val="2C3E50"/>
                </a:solidFill>
                <a:latin typeface="Arial"/>
                <a:ea typeface="Arial"/>
                <a:cs typeface="Arial"/>
                <a:sym typeface="Arial"/>
              </a:rPr>
              <a:t>Declare Defendants’ policy (and any adjustment of status decisions based on the policy) unlawful and order them to stop applying the policy;</a:t>
            </a:r>
            <a:endParaRPr sz="1150">
              <a:solidFill>
                <a:srgbClr val="2C3E50"/>
              </a:solidFill>
              <a:latin typeface="Arial"/>
              <a:ea typeface="Arial"/>
              <a:cs typeface="Arial"/>
              <a:sym typeface="Arial"/>
            </a:endParaRPr>
          </a:p>
          <a:p>
            <a:pPr marL="596900" marR="152400" lvl="0" indent="-301625" rtl="0">
              <a:lnSpc>
                <a:spcPct val="115000"/>
              </a:lnSpc>
              <a:spcBef>
                <a:spcPts val="0"/>
              </a:spcBef>
              <a:spcAft>
                <a:spcPts val="0"/>
              </a:spcAft>
              <a:buClr>
                <a:srgbClr val="2C3E50"/>
              </a:buClr>
              <a:buSzPts val="1150"/>
              <a:buChar char="●"/>
            </a:pPr>
            <a:r>
              <a:rPr lang="en-PH" sz="1150">
                <a:solidFill>
                  <a:srgbClr val="2C3E50"/>
                </a:solidFill>
                <a:latin typeface="Arial"/>
                <a:ea typeface="Arial"/>
                <a:cs typeface="Arial"/>
                <a:sym typeface="Arial"/>
              </a:rPr>
              <a:t>Find that class members have been “inspected and admitted” for the purposes of their adjustment applications; and</a:t>
            </a:r>
            <a:endParaRPr sz="1150">
              <a:solidFill>
                <a:srgbClr val="2C3E50"/>
              </a:solidFill>
              <a:latin typeface="Arial"/>
              <a:ea typeface="Arial"/>
              <a:cs typeface="Arial"/>
              <a:sym typeface="Arial"/>
            </a:endParaRPr>
          </a:p>
          <a:p>
            <a:pPr marL="596900" marR="152400" lvl="0" indent="-301625" rtl="0">
              <a:lnSpc>
                <a:spcPct val="115000"/>
              </a:lnSpc>
              <a:spcBef>
                <a:spcPts val="0"/>
              </a:spcBef>
              <a:spcAft>
                <a:spcPts val="0"/>
              </a:spcAft>
              <a:buClr>
                <a:srgbClr val="2C3E50"/>
              </a:buClr>
              <a:buSzPts val="1150"/>
              <a:buChar char="●"/>
            </a:pPr>
            <a:r>
              <a:rPr lang="en-PH" sz="1150">
                <a:solidFill>
                  <a:srgbClr val="2C3E50"/>
                </a:solidFill>
                <a:latin typeface="Arial"/>
                <a:ea typeface="Arial"/>
                <a:cs typeface="Arial"/>
                <a:sym typeface="Arial"/>
              </a:rPr>
              <a:t>Order Defendants to reopen class members’ adjustment applications that were denied based on the old policy and allow those class members the opportunity to have their applications reconsidered with the law properly applied.</a:t>
            </a:r>
            <a:endParaRPr sz="1150">
              <a:solidFill>
                <a:srgbClr val="2C3E50"/>
              </a:solidFill>
              <a:latin typeface="Arial"/>
              <a:ea typeface="Arial"/>
              <a:cs typeface="Arial"/>
              <a:sym typeface="Arial"/>
            </a:endParaRPr>
          </a:p>
          <a:p>
            <a:pPr marL="457200" lvl="0" indent="-317500" rtl="0">
              <a:spcBef>
                <a:spcPts val="0"/>
              </a:spcBef>
              <a:spcAft>
                <a:spcPts val="0"/>
              </a:spcAft>
              <a:buClr>
                <a:schemeClr val="dk1"/>
              </a:buClr>
              <a:buSzPts val="1400"/>
              <a:buChar char="●"/>
            </a:pPr>
            <a:r>
              <a:rPr lang="en-PH" b="1"/>
              <a:t>As a result we are proceeding with employment based adjustment of status strategies in the hopes that the litigation will be successful </a:t>
            </a:r>
            <a:endParaRPr b="1"/>
          </a:p>
          <a:p>
            <a:pPr marL="457200" marR="0" lvl="1" indent="0" algn="l" rtl="0">
              <a:spcBef>
                <a:spcPts val="0"/>
              </a:spcBef>
              <a:spcAft>
                <a:spcPts val="0"/>
              </a:spcAft>
              <a:buNone/>
            </a:pPr>
            <a:endParaRPr b="1"/>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15" name="Shape 515"/>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PH"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Shape 52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Shape 521"/>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PH" b="1">
                <a:solidFill>
                  <a:srgbClr val="000000"/>
                </a:solidFill>
              </a:rPr>
              <a:t>Affirmative Adjustment of Status/Consular Processing: </a:t>
            </a:r>
            <a:endParaRPr b="1">
              <a:solidFill>
                <a:srgbClr val="000000"/>
              </a:solidFill>
            </a:endParaRPr>
          </a:p>
          <a:p>
            <a:pPr marL="457200" marR="0" lvl="0" indent="-317500" algn="l" rtl="0">
              <a:spcBef>
                <a:spcPts val="0"/>
              </a:spcBef>
              <a:spcAft>
                <a:spcPts val="0"/>
              </a:spcAft>
              <a:buClr>
                <a:srgbClr val="000000"/>
              </a:buClr>
              <a:buSzPts val="1400"/>
              <a:buChar char="●"/>
            </a:pPr>
            <a:r>
              <a:rPr lang="en-PH" b="1">
                <a:solidFill>
                  <a:srgbClr val="000000"/>
                </a:solidFill>
              </a:rPr>
              <a:t>Family-based</a:t>
            </a:r>
            <a:endParaRPr b="1">
              <a:solidFill>
                <a:srgbClr val="000000"/>
              </a:solidFill>
            </a:endParaRPr>
          </a:p>
          <a:p>
            <a:pPr marL="457200" marR="0" lvl="0" indent="-317500" algn="l" rtl="0">
              <a:spcBef>
                <a:spcPts val="0"/>
              </a:spcBef>
              <a:spcAft>
                <a:spcPts val="0"/>
              </a:spcAft>
              <a:buClr>
                <a:srgbClr val="000000"/>
              </a:buClr>
              <a:buSzPts val="1400"/>
              <a:buChar char="●"/>
            </a:pPr>
            <a:r>
              <a:rPr lang="en-PH" b="1">
                <a:solidFill>
                  <a:srgbClr val="000000"/>
                </a:solidFill>
              </a:rPr>
              <a:t>Employment-based</a:t>
            </a:r>
            <a:endParaRPr b="1">
              <a:solidFill>
                <a:srgbClr val="000000"/>
              </a:solidFill>
            </a:endParaRPr>
          </a:p>
          <a:p>
            <a:pPr marL="457200" marR="0" lvl="0" indent="-317500" algn="l" rtl="0">
              <a:spcBef>
                <a:spcPts val="0"/>
              </a:spcBef>
              <a:spcAft>
                <a:spcPts val="0"/>
              </a:spcAft>
              <a:buClr>
                <a:srgbClr val="000000"/>
              </a:buClr>
              <a:buSzPts val="1400"/>
              <a:buChar char="●"/>
            </a:pPr>
            <a:r>
              <a:rPr lang="en-PH" b="1">
                <a:solidFill>
                  <a:srgbClr val="000000"/>
                </a:solidFill>
              </a:rPr>
              <a:t>245(i) Adjustment</a:t>
            </a:r>
            <a:endParaRPr b="1">
              <a:solidFill>
                <a:srgbClr val="000000"/>
              </a:solidFill>
            </a:endParaRPr>
          </a:p>
          <a:p>
            <a:pPr marL="0" marR="0" lvl="0" indent="0" algn="l" rtl="0">
              <a:spcBef>
                <a:spcPts val="0"/>
              </a:spcBef>
              <a:spcAft>
                <a:spcPts val="0"/>
              </a:spcAft>
              <a:buNone/>
            </a:pPr>
            <a:endParaRPr>
              <a:solidFill>
                <a:srgbClr val="000000"/>
              </a:solidFill>
            </a:endParaRPr>
          </a:p>
          <a:p>
            <a:pPr marL="0" marR="0" lvl="0" indent="0" algn="l" rtl="0">
              <a:spcBef>
                <a:spcPts val="0"/>
              </a:spcBef>
              <a:spcAft>
                <a:spcPts val="0"/>
              </a:spcAft>
              <a:buNone/>
            </a:pPr>
            <a:r>
              <a:rPr lang="en-PH" b="1">
                <a:solidFill>
                  <a:srgbClr val="000000"/>
                </a:solidFill>
              </a:rPr>
              <a:t>For TPS holders NOT in removal proceedings: </a:t>
            </a:r>
            <a:r>
              <a:rPr lang="en-PH">
                <a:solidFill>
                  <a:srgbClr val="000000"/>
                </a:solidFill>
              </a:rPr>
              <a:t/>
            </a:r>
            <a:br>
              <a:rPr lang="en-PH">
                <a:solidFill>
                  <a:srgbClr val="000000"/>
                </a:solidFill>
              </a:rPr>
            </a:br>
            <a:r>
              <a:rPr lang="en-PH">
                <a:solidFill>
                  <a:srgbClr val="000000"/>
                </a:solidFill>
              </a:rPr>
              <a:t>The countries where TPS beneficiaries are from face significant problems in terms of instability, crime, and political upheaval. Asylum may exist as an option for persons from those countries, but these claims will face significant challenges. Not least that asylum seekers must generally submit their applications within one year of entering the U.S.  There are exceptions to this rule, including having been in another lawful status in the intervening years, but it will still present a challenge. </a:t>
            </a:r>
            <a:endParaRPr>
              <a:solidFill>
                <a:srgbClr val="000000"/>
              </a:solidFill>
            </a:endParaRPr>
          </a:p>
          <a:p>
            <a:pPr marL="457200" marR="0" lvl="0" indent="-317500" algn="l" rtl="0">
              <a:spcBef>
                <a:spcPts val="0"/>
              </a:spcBef>
              <a:spcAft>
                <a:spcPts val="0"/>
              </a:spcAft>
              <a:buClr>
                <a:srgbClr val="000000"/>
              </a:buClr>
              <a:buSzPts val="1400"/>
              <a:buChar char="●"/>
            </a:pPr>
            <a:r>
              <a:rPr lang="en-PH">
                <a:solidFill>
                  <a:srgbClr val="000000"/>
                </a:solidFill>
              </a:rPr>
              <a:t>Asylum/Withholding/CAT</a:t>
            </a:r>
            <a:endParaRPr>
              <a:solidFill>
                <a:srgbClr val="000000"/>
              </a:solidFill>
            </a:endParaRPr>
          </a:p>
          <a:p>
            <a:pPr marL="457200" marR="0" lvl="0" indent="-317500" algn="l" rtl="0">
              <a:spcBef>
                <a:spcPts val="0"/>
              </a:spcBef>
              <a:spcAft>
                <a:spcPts val="0"/>
              </a:spcAft>
              <a:buClr>
                <a:srgbClr val="000000"/>
              </a:buClr>
              <a:buSzPts val="1400"/>
              <a:buChar char="●"/>
            </a:pPr>
            <a:r>
              <a:rPr lang="en-PH">
                <a:solidFill>
                  <a:srgbClr val="000000"/>
                </a:solidFill>
              </a:rPr>
              <a:t>Eligible for U visa</a:t>
            </a:r>
            <a:endParaRPr>
              <a:solidFill>
                <a:srgbClr val="000000"/>
              </a:solidFill>
            </a:endParaRPr>
          </a:p>
          <a:p>
            <a:pPr marL="457200" marR="0" lvl="0" indent="-317500" algn="l" rtl="0">
              <a:spcBef>
                <a:spcPts val="0"/>
              </a:spcBef>
              <a:spcAft>
                <a:spcPts val="0"/>
              </a:spcAft>
              <a:buClr>
                <a:srgbClr val="000000"/>
              </a:buClr>
              <a:buSzPts val="1400"/>
              <a:buChar char="●"/>
            </a:pPr>
            <a:r>
              <a:rPr lang="en-PH">
                <a:solidFill>
                  <a:srgbClr val="000000"/>
                </a:solidFill>
              </a:rPr>
              <a:t>Eligible for T visa</a:t>
            </a:r>
            <a:endParaRPr>
              <a:solidFill>
                <a:srgbClr val="000000"/>
              </a:solidFill>
            </a:endParaRPr>
          </a:p>
          <a:p>
            <a:pPr marL="457200" marR="0" lvl="0" indent="-317500" algn="l" rtl="0">
              <a:spcBef>
                <a:spcPts val="0"/>
              </a:spcBef>
              <a:spcAft>
                <a:spcPts val="0"/>
              </a:spcAft>
              <a:buClr>
                <a:srgbClr val="000000"/>
              </a:buClr>
              <a:buSzPts val="1400"/>
              <a:buChar char="●"/>
            </a:pPr>
            <a:r>
              <a:rPr lang="en-PH">
                <a:solidFill>
                  <a:srgbClr val="000000"/>
                </a:solidFill>
              </a:rPr>
              <a:t>I-601 Provisional Waiver </a:t>
            </a:r>
            <a:endParaRPr>
              <a:solidFill>
                <a:srgbClr val="000000"/>
              </a:solidFill>
            </a:endParaRPr>
          </a:p>
          <a:p>
            <a:pPr marL="457200" marR="0" lvl="0" indent="-317500" algn="l" rtl="0">
              <a:spcBef>
                <a:spcPts val="0"/>
              </a:spcBef>
              <a:spcAft>
                <a:spcPts val="0"/>
              </a:spcAft>
              <a:buClr>
                <a:srgbClr val="000000"/>
              </a:buClr>
              <a:buSzPts val="1400"/>
              <a:buChar char="●"/>
            </a:pPr>
            <a:r>
              <a:rPr lang="en-PH">
                <a:solidFill>
                  <a:srgbClr val="000000"/>
                </a:solidFill>
              </a:rPr>
              <a:t>Deferred Action based on compelling humanitarian reasons (filed with USCIS Director) </a:t>
            </a:r>
            <a:endParaRPr>
              <a:solidFill>
                <a:srgbClr val="000000"/>
              </a:solidFill>
            </a:endParaRPr>
          </a:p>
          <a:p>
            <a:pPr marL="0" marR="0" lvl="0" indent="0" algn="l" rtl="0">
              <a:spcBef>
                <a:spcPts val="0"/>
              </a:spcBef>
              <a:spcAft>
                <a:spcPts val="0"/>
              </a:spcAft>
              <a:buNone/>
            </a:pPr>
            <a:r>
              <a:rPr lang="en-PH" b="1">
                <a:solidFill>
                  <a:srgbClr val="000000"/>
                </a:solidFill>
              </a:rPr>
              <a:t>For TPS holders IN removal proceedings:</a:t>
            </a:r>
            <a:endParaRPr b="1">
              <a:solidFill>
                <a:srgbClr val="000000"/>
              </a:solidFill>
            </a:endParaRPr>
          </a:p>
          <a:p>
            <a:pPr marL="457200" marR="0" lvl="0" indent="-317500" algn="l" rtl="0">
              <a:spcBef>
                <a:spcPts val="0"/>
              </a:spcBef>
              <a:spcAft>
                <a:spcPts val="0"/>
              </a:spcAft>
              <a:buClr>
                <a:srgbClr val="000000"/>
              </a:buClr>
              <a:buSzPts val="1400"/>
              <a:buChar char="●"/>
            </a:pPr>
            <a:r>
              <a:rPr lang="en-PH">
                <a:solidFill>
                  <a:srgbClr val="000000"/>
                </a:solidFill>
              </a:rPr>
              <a:t>NACARA</a:t>
            </a:r>
            <a:endParaRPr>
              <a:solidFill>
                <a:srgbClr val="000000"/>
              </a:solidFill>
            </a:endParaRPr>
          </a:p>
          <a:p>
            <a:pPr marL="457200" marR="0" lvl="0" indent="-317500" algn="l" rtl="0">
              <a:spcBef>
                <a:spcPts val="0"/>
              </a:spcBef>
              <a:spcAft>
                <a:spcPts val="0"/>
              </a:spcAft>
              <a:buClr>
                <a:srgbClr val="000000"/>
              </a:buClr>
              <a:buSzPts val="1400"/>
              <a:buChar char="●"/>
            </a:pPr>
            <a:r>
              <a:rPr lang="en-PH">
                <a:solidFill>
                  <a:srgbClr val="000000"/>
                </a:solidFill>
              </a:rPr>
              <a:t>Asylum/Withholding/CAT</a:t>
            </a:r>
            <a:endParaRPr>
              <a:solidFill>
                <a:srgbClr val="000000"/>
              </a:solidFill>
            </a:endParaRPr>
          </a:p>
          <a:p>
            <a:pPr marL="457200" marR="0" lvl="0" indent="-317500" algn="l" rtl="0">
              <a:spcBef>
                <a:spcPts val="0"/>
              </a:spcBef>
              <a:spcAft>
                <a:spcPts val="0"/>
              </a:spcAft>
              <a:buClr>
                <a:srgbClr val="000000"/>
              </a:buClr>
              <a:buSzPts val="1400"/>
              <a:buChar char="●"/>
            </a:pPr>
            <a:r>
              <a:rPr lang="en-PH">
                <a:solidFill>
                  <a:srgbClr val="000000"/>
                </a:solidFill>
              </a:rPr>
              <a:t>10 Year Cancellation of Removal due to extreme hardship to a U.S. citizen or LPR spouse, parent, or child</a:t>
            </a:r>
            <a:br>
              <a:rPr lang="en-PH">
                <a:solidFill>
                  <a:srgbClr val="000000"/>
                </a:solidFill>
              </a:rPr>
            </a:br>
            <a:r>
              <a:rPr lang="en-PH">
                <a:solidFill>
                  <a:srgbClr val="000000"/>
                </a:solidFill>
              </a:rPr>
              <a:t>Motion to Terminate (Avetisyan) </a:t>
            </a:r>
            <a:endParaRPr b="1">
              <a:solidFill>
                <a:srgbClr val="000000"/>
              </a:solidFill>
            </a:endParaRPr>
          </a:p>
          <a:p>
            <a:pPr marL="0" marR="0" lvl="0" indent="0" algn="l" rtl="0">
              <a:spcBef>
                <a:spcPts val="0"/>
              </a:spcBef>
              <a:spcAft>
                <a:spcPts val="0"/>
              </a:spcAft>
              <a:buNone/>
            </a:pPr>
            <a:r>
              <a:rPr lang="en-PH" b="1">
                <a:solidFill>
                  <a:srgbClr val="000000"/>
                </a:solidFill>
              </a:rPr>
              <a:t>For TPS holders with previous orders of deportation</a:t>
            </a:r>
            <a:endParaRPr b="1">
              <a:solidFill>
                <a:srgbClr val="000000"/>
              </a:solidFill>
            </a:endParaRPr>
          </a:p>
          <a:p>
            <a:pPr marL="457200" marR="0" lvl="0" indent="-317500" algn="l" rtl="0">
              <a:spcBef>
                <a:spcPts val="0"/>
              </a:spcBef>
              <a:spcAft>
                <a:spcPts val="0"/>
              </a:spcAft>
              <a:buClr>
                <a:srgbClr val="000000"/>
              </a:buClr>
              <a:buSzPts val="1400"/>
              <a:buChar char="●"/>
            </a:pPr>
            <a:r>
              <a:rPr lang="en-PH">
                <a:solidFill>
                  <a:srgbClr val="000000"/>
                </a:solidFill>
              </a:rPr>
              <a:t>Motion to Reopen due to Changed Circumstances (Asylum/Withholding/CAT) (request a stay of removal)</a:t>
            </a:r>
            <a:endParaRPr>
              <a:solidFill>
                <a:srgbClr val="000000"/>
              </a:solidFill>
            </a:endParaRPr>
          </a:p>
          <a:p>
            <a:pPr marL="457200" marR="0" lvl="0" indent="-317500" algn="l" rtl="0">
              <a:spcBef>
                <a:spcPts val="0"/>
              </a:spcBef>
              <a:spcAft>
                <a:spcPts val="0"/>
              </a:spcAft>
              <a:buClr>
                <a:srgbClr val="000000"/>
              </a:buClr>
              <a:buSzPts val="1400"/>
              <a:buChar char="●"/>
            </a:pPr>
            <a:r>
              <a:rPr lang="en-PH">
                <a:solidFill>
                  <a:srgbClr val="000000"/>
                </a:solidFill>
              </a:rPr>
              <a:t>Motion to Reopen due to Extraordinary Circumstances (Ineffective Assistance of Counsel) (request a stay of removal)</a:t>
            </a:r>
            <a:endParaRPr>
              <a:solidFill>
                <a:srgbClr val="000000"/>
              </a:solidFill>
            </a:endParaRPr>
          </a:p>
          <a:p>
            <a:pPr marL="457200" marR="0" lvl="0" indent="-317500" algn="l" rtl="0">
              <a:spcBef>
                <a:spcPts val="0"/>
              </a:spcBef>
              <a:spcAft>
                <a:spcPts val="0"/>
              </a:spcAft>
              <a:buClr>
                <a:srgbClr val="000000"/>
              </a:buClr>
              <a:buSzPts val="1400"/>
              <a:buChar char="●"/>
            </a:pPr>
            <a:r>
              <a:rPr lang="en-PH">
                <a:solidFill>
                  <a:srgbClr val="000000"/>
                </a:solidFill>
              </a:rPr>
              <a:t>Motion to Reopen sua sponte due to compelling equities (Avetisyan) (request a stay of removal)</a:t>
            </a:r>
            <a:endParaRPr>
              <a:solidFill>
                <a:srgbClr val="000000"/>
              </a:solidFill>
            </a:endParaRPr>
          </a:p>
          <a:p>
            <a:pPr marL="457200" marR="0" lvl="0" indent="-317500" algn="l" rtl="0">
              <a:spcBef>
                <a:spcPts val="0"/>
              </a:spcBef>
              <a:spcAft>
                <a:spcPts val="0"/>
              </a:spcAft>
              <a:buClr>
                <a:srgbClr val="000000"/>
              </a:buClr>
              <a:buSzPts val="1400"/>
              <a:buChar char="●"/>
            </a:pPr>
            <a:r>
              <a:rPr lang="en-PH">
                <a:solidFill>
                  <a:srgbClr val="000000"/>
                </a:solidFill>
              </a:rPr>
              <a:t>Motion to Reopen due to lack of notice (automatic stay) </a:t>
            </a:r>
            <a:endParaRPr>
              <a:solidFill>
                <a:srgbClr val="000000"/>
              </a:solidFill>
            </a:endParaRPr>
          </a:p>
          <a:p>
            <a:pPr marL="457200" marR="0" lvl="0" indent="-317500" algn="l" rtl="0">
              <a:spcBef>
                <a:spcPts val="0"/>
              </a:spcBef>
              <a:spcAft>
                <a:spcPts val="0"/>
              </a:spcAft>
              <a:buClr>
                <a:srgbClr val="000000"/>
              </a:buClr>
              <a:buSzPts val="1400"/>
              <a:buChar char="●"/>
            </a:pPr>
            <a:r>
              <a:rPr lang="en-PH">
                <a:solidFill>
                  <a:srgbClr val="000000"/>
                </a:solidFill>
              </a:rPr>
              <a:t>Motion to Reopen due to being within the 90/180 deadline (request a stay of removal)</a:t>
            </a:r>
            <a:endParaRPr>
              <a:solidFill>
                <a:srgbClr val="000000"/>
              </a:solidFill>
            </a:endParaRPr>
          </a:p>
          <a:p>
            <a:pPr marL="457200" marR="0" lvl="0" indent="-317500" algn="l" rtl="0">
              <a:spcBef>
                <a:spcPts val="0"/>
              </a:spcBef>
              <a:spcAft>
                <a:spcPts val="0"/>
              </a:spcAft>
              <a:buClr>
                <a:srgbClr val="000000"/>
              </a:buClr>
              <a:buSzPts val="1400"/>
              <a:buChar char="●"/>
            </a:pPr>
            <a:r>
              <a:rPr lang="en-PH">
                <a:solidFill>
                  <a:srgbClr val="000000"/>
                </a:solidFill>
              </a:rPr>
              <a:t>Post-Order Deferred Action based on compelling humanitarian reasons (filed with ERO) </a:t>
            </a:r>
            <a:br>
              <a:rPr lang="en-PH">
                <a:solidFill>
                  <a:srgbClr val="000000"/>
                </a:solidFill>
              </a:rPr>
            </a:br>
            <a:r>
              <a:rPr lang="en-PH" b="1">
                <a:solidFill>
                  <a:srgbClr val="000000"/>
                </a:solidFill>
              </a:rPr>
              <a:t/>
            </a:r>
            <a:br>
              <a:rPr lang="en-PH" b="1">
                <a:solidFill>
                  <a:srgbClr val="000000"/>
                </a:solidFill>
              </a:rPr>
            </a:br>
            <a:endParaRPr b="1">
              <a:solidFill>
                <a:srgbClr val="000000"/>
              </a:solidFill>
            </a:endParaRPr>
          </a:p>
          <a:p>
            <a:pPr marL="0" marR="0" lvl="0" indent="0" algn="l" rtl="0">
              <a:spcBef>
                <a:spcPts val="0"/>
              </a:spcBef>
              <a:spcAft>
                <a:spcPts val="0"/>
              </a:spcAft>
              <a:buNone/>
            </a:pPr>
            <a:endParaRPr b="1">
              <a:solidFill>
                <a:srgbClr val="000000"/>
              </a:solidFill>
            </a:endParaRPr>
          </a:p>
        </p:txBody>
      </p:sp>
      <p:sp>
        <p:nvSpPr>
          <p:cNvPr id="522" name="Shape 522"/>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PH"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8" name="Shape 528"/>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PH" b="1"/>
              <a:t>The Trump administration ended DACA </a:t>
            </a:r>
            <a:r>
              <a:rPr lang="en-PH" b="1" u="sng"/>
              <a:t>Sept. 5, 2017,</a:t>
            </a:r>
            <a:r>
              <a:rPr lang="en-PH" b="1"/>
              <a:t> but said</a:t>
            </a:r>
            <a:r>
              <a:rPr lang="en-PH" b="1" u="sng"/>
              <a:t> March 5, 2018</a:t>
            </a:r>
            <a:r>
              <a:rPr lang="en-PH" b="1"/>
              <a:t>, would be the official end date of the program. DACA recipients whose work permits were set to expire by that date were allowed to apply for renewal—but only if they did so by Oct. 5, 2017.</a:t>
            </a:r>
            <a:endParaRPr b="1"/>
          </a:p>
          <a:p>
            <a:pPr marL="914400" lvl="1" indent="-317500" rtl="0">
              <a:spcBef>
                <a:spcPts val="0"/>
              </a:spcBef>
              <a:spcAft>
                <a:spcPts val="0"/>
              </a:spcAft>
              <a:buSzPts val="1400"/>
              <a:buChar char="○"/>
            </a:pPr>
            <a:r>
              <a:rPr lang="en-PH" b="1"/>
              <a:t>Then the federal courts started to weigh in. A federal judge in California on Jan. 9, 2018 ordered that U.S. Citizenship and Immigration Services start accepting DACA renewal applications from everyone. A second federal judge in Brooklyn, N.Y., later issued a similar order. Both cases are pending in their respective federal appeals court following the U.S. </a:t>
            </a:r>
            <a:r>
              <a:rPr lang="en-PH" b="1" u="sng"/>
              <a:t>Supreme Court’s Feb. 26, 2018 refusal</a:t>
            </a:r>
            <a:r>
              <a:rPr lang="en-PH" b="1"/>
              <a:t>  to hear the Justice Department’s direct appeal from the California case.</a:t>
            </a:r>
            <a:endParaRPr b="1"/>
          </a:p>
          <a:p>
            <a:pPr marL="914400" lvl="1" indent="-317500" rtl="0">
              <a:spcBef>
                <a:spcPts val="0"/>
              </a:spcBef>
              <a:spcAft>
                <a:spcPts val="0"/>
              </a:spcAft>
              <a:buSzPts val="1400"/>
              <a:buChar char="○"/>
            </a:pPr>
            <a:r>
              <a:rPr lang="en-PH" b="1">
                <a:highlight>
                  <a:srgbClr val="F7F7F7"/>
                </a:highlight>
              </a:rPr>
              <a:t>The court orders leave DACA in place for now, but they could be overturned on appeal. They also don’t require USCIS to accept any applications from immigrants applying for DACA for the first time.</a:t>
            </a:r>
            <a:endParaRPr b="1">
              <a:highlight>
                <a:srgbClr val="F7F7F7"/>
              </a:highlight>
            </a:endParaRPr>
          </a:p>
          <a:p>
            <a:pPr marL="457200" lvl="0" indent="0" rtl="0">
              <a:spcBef>
                <a:spcPts val="0"/>
              </a:spcBef>
              <a:spcAft>
                <a:spcPts val="0"/>
              </a:spcAft>
              <a:buNone/>
            </a:pPr>
            <a:endParaRPr>
              <a:highlight>
                <a:srgbClr val="F7F7F7"/>
              </a:highlight>
            </a:endParaRPr>
          </a:p>
          <a:p>
            <a:pPr marL="914400" lvl="1" indent="-317500">
              <a:spcBef>
                <a:spcPts val="0"/>
              </a:spcBef>
              <a:spcAft>
                <a:spcPts val="0"/>
              </a:spcAft>
              <a:buSzPts val="1400"/>
              <a:buChar char="○"/>
            </a:pPr>
            <a:r>
              <a:rPr lang="en-PH">
                <a:highlight>
                  <a:srgbClr val="F7F7F7"/>
                </a:highlight>
              </a:rPr>
              <a:t>Back Door denials of DACA → extremely honerous Request for Further Evidence. Received one this week. In regards to the Physical presence requirement/// there was a three month period where we submitted bank statements to show physical presence along with hundreds of pages of other documents. USCIS said that because they were for a joint account, it wasn’t sufficient evidence. </a:t>
            </a:r>
            <a:endParaRPr>
              <a:highlight>
                <a:srgbClr val="F7F7F7"/>
              </a:highlight>
            </a:endParaRPr>
          </a:p>
        </p:txBody>
      </p:sp>
      <p:sp>
        <p:nvSpPr>
          <p:cNvPr id="529" name="Shape 529"/>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spcBef>
                <a:spcPts val="0"/>
              </a:spcBef>
              <a:spcAft>
                <a:spcPts val="0"/>
              </a:spcAft>
              <a:buClr>
                <a:srgbClr val="000000"/>
              </a:buClr>
              <a:buFont typeface="Arial"/>
              <a:buNone/>
            </a:pPr>
            <a:fld id="{00000000-1234-1234-1234-123412341234}" type="slidenum">
              <a:rPr lang="en-PH"/>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Shape 53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6" name="Shape 536"/>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PH" b="1"/>
              <a:t>Pro DACA</a:t>
            </a:r>
            <a:endParaRPr b="1"/>
          </a:p>
          <a:p>
            <a:pPr marL="457200" lvl="0" indent="-317500" rtl="0">
              <a:spcBef>
                <a:spcPts val="0"/>
              </a:spcBef>
              <a:spcAft>
                <a:spcPts val="0"/>
              </a:spcAft>
              <a:buSzPts val="1400"/>
              <a:buChar char="●"/>
            </a:pPr>
            <a:r>
              <a:rPr lang="en-PH" b="1"/>
              <a:t>California: Regents of the University of California v. Department of Homeland Security</a:t>
            </a:r>
            <a:endParaRPr b="1"/>
          </a:p>
          <a:p>
            <a:pPr marL="914400" lvl="1" indent="-317500" rtl="0">
              <a:spcBef>
                <a:spcPts val="0"/>
              </a:spcBef>
              <a:spcAft>
                <a:spcPts val="0"/>
              </a:spcAft>
              <a:buSzPts val="1400"/>
              <a:buChar char="○"/>
            </a:pPr>
            <a:r>
              <a:rPr lang="en-PH"/>
              <a:t>Judge William Alsup issued the injunction </a:t>
            </a:r>
            <a:r>
              <a:rPr lang="en-PH" b="1"/>
              <a:t>January 9, 2018</a:t>
            </a:r>
            <a:endParaRPr b="1"/>
          </a:p>
          <a:p>
            <a:pPr marL="914400" lvl="1" indent="-317500" rtl="0">
              <a:spcBef>
                <a:spcPts val="0"/>
              </a:spcBef>
              <a:spcAft>
                <a:spcPts val="0"/>
              </a:spcAft>
              <a:buSzPts val="1400"/>
              <a:buChar char="○"/>
            </a:pPr>
            <a:r>
              <a:rPr lang="en-PH"/>
              <a:t>government requests cert. before judgment before SCOTUS on </a:t>
            </a:r>
            <a:r>
              <a:rPr lang="en-PH" b="1"/>
              <a:t>January 18, 2018</a:t>
            </a:r>
            <a:endParaRPr b="1"/>
          </a:p>
          <a:p>
            <a:pPr marL="1371600" lvl="2" indent="-317500" rtl="0">
              <a:spcBef>
                <a:spcPts val="0"/>
              </a:spcBef>
              <a:spcAft>
                <a:spcPts val="0"/>
              </a:spcAft>
              <a:buSzPts val="1400"/>
              <a:buChar char="■"/>
            </a:pPr>
            <a:r>
              <a:rPr lang="en-PH"/>
              <a:t>SCOTUS denies cert. on </a:t>
            </a:r>
            <a:r>
              <a:rPr lang="en-PH" b="1"/>
              <a:t>February 26, 2018</a:t>
            </a:r>
            <a:r>
              <a:rPr lang="en-PH"/>
              <a:t> → appeals process will proceed as normal</a:t>
            </a:r>
            <a:endParaRPr/>
          </a:p>
          <a:p>
            <a:pPr marL="914400" lvl="1" indent="-317500" rtl="0">
              <a:spcBef>
                <a:spcPts val="0"/>
              </a:spcBef>
              <a:spcAft>
                <a:spcPts val="0"/>
              </a:spcAft>
              <a:buSzPts val="1400"/>
              <a:buChar char="○"/>
            </a:pPr>
            <a:r>
              <a:rPr lang="en-PH"/>
              <a:t>Oral Arguments hard by Ninth Circuit Court of Appeals on</a:t>
            </a:r>
            <a:r>
              <a:rPr lang="en-PH" b="1"/>
              <a:t> May 15, 2018</a:t>
            </a:r>
            <a:endParaRPr b="1"/>
          </a:p>
          <a:p>
            <a:pPr marL="457200" lvl="0" indent="-317500" rtl="0">
              <a:spcBef>
                <a:spcPts val="0"/>
              </a:spcBef>
              <a:spcAft>
                <a:spcPts val="0"/>
              </a:spcAft>
              <a:buSzPts val="1400"/>
              <a:buChar char="●"/>
            </a:pPr>
            <a:r>
              <a:rPr lang="en-PH" b="1"/>
              <a:t>New York: Batalla Vidal v. Nielsen </a:t>
            </a:r>
            <a:r>
              <a:rPr lang="en-PH"/>
              <a:t>and </a:t>
            </a:r>
            <a:r>
              <a:rPr lang="en-PH" b="1"/>
              <a:t>State of New York v. Trump </a:t>
            </a:r>
            <a:endParaRPr b="1"/>
          </a:p>
          <a:p>
            <a:pPr marL="914400" lvl="1" indent="-317500" rtl="0">
              <a:spcBef>
                <a:spcPts val="0"/>
              </a:spcBef>
              <a:spcAft>
                <a:spcPts val="0"/>
              </a:spcAft>
              <a:buSzPts val="1400"/>
              <a:buChar char="○"/>
            </a:pPr>
            <a:r>
              <a:rPr lang="en-PH"/>
              <a:t>Batalla Vidal: brought by six DACA recipients living in NYC</a:t>
            </a:r>
            <a:endParaRPr/>
          </a:p>
          <a:p>
            <a:pPr marL="914400" lvl="1" indent="-317500" rtl="0">
              <a:spcBef>
                <a:spcPts val="0"/>
              </a:spcBef>
              <a:spcAft>
                <a:spcPts val="0"/>
              </a:spcAft>
              <a:buSzPts val="1400"/>
              <a:buChar char="○"/>
            </a:pPr>
            <a:r>
              <a:rPr lang="en-PH"/>
              <a:t>State of New York: brought by a coalition of 17 attys general</a:t>
            </a:r>
            <a:endParaRPr/>
          </a:p>
          <a:p>
            <a:pPr marL="914400" lvl="1" indent="-317500" rtl="0">
              <a:spcBef>
                <a:spcPts val="0"/>
              </a:spcBef>
              <a:spcAft>
                <a:spcPts val="0"/>
              </a:spcAft>
              <a:buSzPts val="1400"/>
              <a:buChar char="○"/>
            </a:pPr>
            <a:r>
              <a:rPr lang="en-PH" b="1"/>
              <a:t>Feb. 13, 2018</a:t>
            </a:r>
            <a:r>
              <a:rPr lang="en-PH"/>
              <a:t> Injunction: same in scope as CA: claims that the Trump administration ended DACA in a way that was arbitrary and capricious, and therefore unlawful</a:t>
            </a:r>
            <a:endParaRPr/>
          </a:p>
          <a:p>
            <a:pPr marL="914400" lvl="1" indent="-317500" rtl="0">
              <a:spcBef>
                <a:spcPts val="0"/>
              </a:spcBef>
              <a:spcAft>
                <a:spcPts val="0"/>
              </a:spcAft>
              <a:buSzPts val="1400"/>
              <a:buChar char="○"/>
            </a:pPr>
            <a:r>
              <a:rPr lang="en-PH"/>
              <a:t>Government has appealed to Second Circuit Court of Appeals → waiting for oral argument to be scheduled (as of 5/9/18)</a:t>
            </a:r>
            <a:endParaRPr/>
          </a:p>
          <a:p>
            <a:pPr marL="457200" lvl="0" indent="-317500" rtl="0">
              <a:spcBef>
                <a:spcPts val="0"/>
              </a:spcBef>
              <a:spcAft>
                <a:spcPts val="0"/>
              </a:spcAft>
              <a:buSzPts val="1400"/>
              <a:buChar char="●"/>
            </a:pPr>
            <a:r>
              <a:rPr lang="en-PH" b="1"/>
              <a:t>Maryland: CASA de Maryland v. Dept. of Homeland Security</a:t>
            </a:r>
            <a:endParaRPr b="1"/>
          </a:p>
          <a:p>
            <a:pPr marL="914400" lvl="1" indent="-317500" rtl="0">
              <a:spcBef>
                <a:spcPts val="0"/>
              </a:spcBef>
              <a:spcAft>
                <a:spcPts val="0"/>
              </a:spcAft>
              <a:buSzPts val="1400"/>
              <a:buChar char="○"/>
            </a:pPr>
            <a:r>
              <a:rPr lang="en-PH" b="1"/>
              <a:t>March 5, 2018:</a:t>
            </a:r>
            <a:r>
              <a:rPr lang="en-PH"/>
              <a:t> Dismissed most of the plaintiffs’ claims, including that DACA termination was unlawful. BUT the court did grant a nationwide preliminary injunction to DACA recipients on thir claim regaerding the sharing and usage of the information DACA recipients have provided to the government</a:t>
            </a:r>
            <a:endParaRPr/>
          </a:p>
          <a:p>
            <a:pPr marL="1371600" lvl="2" indent="-317500" rtl="0">
              <a:spcBef>
                <a:spcPts val="0"/>
              </a:spcBef>
              <a:spcAft>
                <a:spcPts val="0"/>
              </a:spcAft>
              <a:buSzPts val="1400"/>
              <a:buChar char="■"/>
            </a:pPr>
            <a:r>
              <a:rPr lang="en-PH"/>
              <a:t>Ordered to not share private information for enforcement purposes against DACA recipients or their family members (barring national security exceptions)</a:t>
            </a:r>
            <a:endParaRPr/>
          </a:p>
          <a:p>
            <a:pPr marL="1828800" lvl="3" indent="-317500" rtl="0">
              <a:spcBef>
                <a:spcPts val="0"/>
              </a:spcBef>
              <a:spcAft>
                <a:spcPts val="0"/>
              </a:spcAft>
              <a:buSzPts val="1400"/>
              <a:buChar char="●"/>
            </a:pPr>
            <a:r>
              <a:rPr lang="en-PH"/>
              <a:t>If DHS wants to use DACA recipients’ information, they must submit case-by-case requests to the court for confidential reviews</a:t>
            </a:r>
            <a:endParaRPr/>
          </a:p>
          <a:p>
            <a:pPr marL="457200" lvl="0" indent="-317500" rtl="0">
              <a:spcBef>
                <a:spcPts val="0"/>
              </a:spcBef>
              <a:spcAft>
                <a:spcPts val="0"/>
              </a:spcAft>
              <a:buSzPts val="1400"/>
              <a:buChar char="●"/>
            </a:pPr>
            <a:r>
              <a:rPr lang="en-PH"/>
              <a:t>DC: </a:t>
            </a:r>
            <a:r>
              <a:rPr lang="en-PH" b="1"/>
              <a:t>NAACP v. Trump </a:t>
            </a:r>
            <a:r>
              <a:rPr lang="en-PH"/>
              <a:t>and </a:t>
            </a:r>
            <a:r>
              <a:rPr lang="en-PH" b="1"/>
              <a:t>Trustees of Princeton v. United States of America</a:t>
            </a:r>
            <a:endParaRPr b="1"/>
          </a:p>
          <a:p>
            <a:pPr marL="914400" lvl="1" indent="-317500" rtl="0">
              <a:spcBef>
                <a:spcPts val="0"/>
              </a:spcBef>
              <a:spcAft>
                <a:spcPts val="0"/>
              </a:spcAft>
              <a:buSzPts val="1400"/>
              <a:buChar char="○"/>
            </a:pPr>
            <a:r>
              <a:rPr lang="en-PH" b="1"/>
              <a:t>April 24, 2018</a:t>
            </a:r>
            <a:r>
              <a:rPr lang="en-PH"/>
              <a:t>, Judge John Bates issued a final judgment that grants:</a:t>
            </a:r>
            <a:endParaRPr/>
          </a:p>
          <a:p>
            <a:pPr marL="1371600" lvl="2" indent="-317500" rtl="0">
              <a:spcBef>
                <a:spcPts val="0"/>
              </a:spcBef>
              <a:spcAft>
                <a:spcPts val="0"/>
              </a:spcAft>
              <a:buSzPts val="1400"/>
              <a:buChar char="■"/>
            </a:pPr>
            <a:r>
              <a:rPr lang="en-PH"/>
              <a:t>in part, summary judgment in favor of DACA recipients and organizations that sued to reverse the program’s termination</a:t>
            </a:r>
            <a:endParaRPr/>
          </a:p>
          <a:p>
            <a:pPr marL="1371600" lvl="2" indent="-317500" rtl="0">
              <a:spcBef>
                <a:spcPts val="0"/>
              </a:spcBef>
              <a:spcAft>
                <a:spcPts val="0"/>
              </a:spcAft>
              <a:buSzPts val="1400"/>
              <a:buChar char="■"/>
            </a:pPr>
            <a:r>
              <a:rPr lang="en-PH"/>
              <a:t>orders that the memorandum terminating the program be vacated</a:t>
            </a:r>
            <a:endParaRPr/>
          </a:p>
          <a:p>
            <a:pPr marL="914400" lvl="1" indent="-317500" rtl="0">
              <a:spcBef>
                <a:spcPts val="0"/>
              </a:spcBef>
              <a:spcAft>
                <a:spcPts val="0"/>
              </a:spcAft>
              <a:buSzPts val="1400"/>
              <a:buChar char="○"/>
            </a:pPr>
            <a:r>
              <a:rPr lang="en-PH"/>
              <a:t>this decision would reinstate the status quo prior to the September 5 announcement → government would have to accept first-time applications and renewals</a:t>
            </a:r>
            <a:endParaRPr/>
          </a:p>
          <a:p>
            <a:pPr marL="1371600" lvl="2" indent="-317500" rtl="0">
              <a:spcBef>
                <a:spcPts val="0"/>
              </a:spcBef>
              <a:spcAft>
                <a:spcPts val="0"/>
              </a:spcAft>
              <a:buSzPts val="1400"/>
              <a:buChar char="■"/>
            </a:pPr>
            <a:r>
              <a:rPr lang="en-PH"/>
              <a:t>BUT, the court stayed its own order for 90 days to allow the government to better explain its argument for terminating DACA</a:t>
            </a:r>
            <a:endParaRPr/>
          </a:p>
          <a:p>
            <a:pPr marL="1371600" lvl="2" indent="-317500" rtl="0">
              <a:spcBef>
                <a:spcPts val="0"/>
              </a:spcBef>
              <a:spcAft>
                <a:spcPts val="0"/>
              </a:spcAft>
              <a:buSzPts val="1400"/>
              <a:buChar char="■"/>
            </a:pPr>
            <a:r>
              <a:rPr lang="en-PH" b="1"/>
              <a:t>would go into effect July 23, 2018</a:t>
            </a:r>
            <a:endParaRPr b="1"/>
          </a:p>
          <a:p>
            <a:pPr marL="1828800" lvl="3" indent="-317500" rtl="0">
              <a:spcBef>
                <a:spcPts val="0"/>
              </a:spcBef>
              <a:spcAft>
                <a:spcPts val="0"/>
              </a:spcAft>
              <a:buSzPts val="1400"/>
              <a:buChar char="●"/>
            </a:pPr>
            <a:r>
              <a:rPr lang="en-PH"/>
              <a:t>gov. can appeal or issue a new DACA-recission memo → cancel Judge Bates’ decision → could mean that the government will not have to accept first-time applications</a:t>
            </a:r>
            <a:endParaRPr/>
          </a:p>
          <a:p>
            <a:pPr marL="0" lvl="0" indent="0" rtl="0">
              <a:spcBef>
                <a:spcPts val="0"/>
              </a:spcBef>
              <a:spcAft>
                <a:spcPts val="0"/>
              </a:spcAft>
              <a:buNone/>
            </a:pPr>
            <a:r>
              <a:rPr lang="en-PH" b="1"/>
              <a:t>Anti-DACA</a:t>
            </a:r>
            <a:endParaRPr b="1"/>
          </a:p>
          <a:p>
            <a:pPr marL="457200" lvl="0" indent="-317500" rtl="0">
              <a:spcBef>
                <a:spcPts val="0"/>
              </a:spcBef>
              <a:spcAft>
                <a:spcPts val="0"/>
              </a:spcAft>
              <a:buSzPts val="1400"/>
              <a:buChar char="●"/>
            </a:pPr>
            <a:r>
              <a:rPr lang="en-PH" b="1"/>
              <a:t>Texas v. Nielsen</a:t>
            </a:r>
            <a:endParaRPr b="1"/>
          </a:p>
          <a:p>
            <a:pPr marL="914400" lvl="1" indent="-317500" rtl="0">
              <a:spcBef>
                <a:spcPts val="0"/>
              </a:spcBef>
              <a:spcAft>
                <a:spcPts val="0"/>
              </a:spcAft>
              <a:buSzPts val="1400"/>
              <a:buChar char="○"/>
            </a:pPr>
            <a:r>
              <a:rPr lang="en-PH" b="1"/>
              <a:t>May 1, 2018:</a:t>
            </a:r>
            <a:r>
              <a:rPr lang="en-PH"/>
              <a:t> Texas, Alabama, Arkansas, Louisiana, Nebraska, South Carolina, West Virginia filed lawsuit against the federal government</a:t>
            </a:r>
            <a:endParaRPr/>
          </a:p>
          <a:p>
            <a:pPr marL="1371600" lvl="2" indent="-317500" rtl="0">
              <a:spcBef>
                <a:spcPts val="0"/>
              </a:spcBef>
              <a:spcAft>
                <a:spcPts val="0"/>
              </a:spcAft>
              <a:buSzPts val="1400"/>
              <a:buChar char="■"/>
            </a:pPr>
            <a:r>
              <a:rPr lang="en-PH"/>
              <a:t>motion for preliminary injunction to halt the 2012 DACA program from operating during the pendency of the lawsuit, for both new and renewal applications</a:t>
            </a:r>
            <a:endParaRPr/>
          </a:p>
          <a:p>
            <a:pPr marL="1371600" lvl="2" indent="-317500" rtl="0">
              <a:spcBef>
                <a:spcPts val="0"/>
              </a:spcBef>
              <a:spcAft>
                <a:spcPts val="0"/>
              </a:spcAft>
              <a:buSzPts val="1400"/>
              <a:buChar char="■"/>
            </a:pPr>
            <a:r>
              <a:rPr lang="en-PH"/>
              <a:t>argue that DACA is unlawful: violated procedural and substantive requirements of the Administrative Procedure Act, as well as the Take Care Clause of the Constitution</a:t>
            </a:r>
            <a:endParaRPr/>
          </a:p>
          <a:p>
            <a:pPr marL="1828800" lvl="3" indent="-317500" rtl="0">
              <a:spcBef>
                <a:spcPts val="0"/>
              </a:spcBef>
              <a:spcAft>
                <a:spcPts val="0"/>
              </a:spcAft>
              <a:buSzPts val="1400"/>
              <a:buChar char="●"/>
            </a:pPr>
            <a:r>
              <a:rPr lang="en-PH"/>
              <a:t>acting now because current litigation indefinitely prolongs the program </a:t>
            </a:r>
            <a:endParaRPr/>
          </a:p>
          <a:p>
            <a:pPr marL="914400" lvl="1" indent="-317500" rtl="0">
              <a:spcBef>
                <a:spcPts val="0"/>
              </a:spcBef>
              <a:spcAft>
                <a:spcPts val="0"/>
              </a:spcAft>
              <a:buSzPts val="1400"/>
              <a:buChar char="○"/>
            </a:pPr>
            <a:r>
              <a:rPr lang="en-PH"/>
              <a:t>Judge Andrew Hanen → same judge who blocked implementation of DAPA, and a DACA extension (U.S. v Texas, 2015)</a:t>
            </a:r>
            <a:endParaRPr/>
          </a:p>
          <a:p>
            <a:pPr marL="1371600" lvl="2" indent="-317500" rtl="0">
              <a:spcBef>
                <a:spcPts val="0"/>
              </a:spcBef>
              <a:spcAft>
                <a:spcPts val="0"/>
              </a:spcAft>
              <a:buSzPts val="1400"/>
              <a:buChar char="■"/>
            </a:pPr>
            <a:r>
              <a:rPr lang="en-PH"/>
              <a:t>upheld by 5th circuit court of appeals and left in place by a split court 4-4 nonprecedential decision by SCOTUS</a:t>
            </a:r>
            <a:endParaRPr/>
          </a:p>
          <a:p>
            <a:pPr marL="914400" lvl="1" indent="-317500" rtl="0">
              <a:spcBef>
                <a:spcPts val="0"/>
              </a:spcBef>
              <a:spcAft>
                <a:spcPts val="0"/>
              </a:spcAft>
              <a:buSzPts val="1400"/>
              <a:buChar char="○"/>
            </a:pPr>
            <a:r>
              <a:rPr lang="en-PH" b="1"/>
              <a:t>May 8, 2018:</a:t>
            </a:r>
            <a:r>
              <a:rPr lang="en-PH"/>
              <a:t> 23 individual DACA recipients asked to intervene formally in this case as defendants</a:t>
            </a:r>
            <a:endParaRPr/>
          </a:p>
          <a:p>
            <a:pPr marL="914400" lvl="1" indent="-317500" rtl="0">
              <a:spcBef>
                <a:spcPts val="0"/>
              </a:spcBef>
              <a:spcAft>
                <a:spcPts val="0"/>
              </a:spcAft>
              <a:buSzPts val="1400"/>
              <a:buChar char="○"/>
            </a:pPr>
            <a:r>
              <a:rPr lang="en-PH"/>
              <a:t>Initial scheduling conference set for </a:t>
            </a:r>
            <a:r>
              <a:rPr lang="en-PH" b="1"/>
              <a:t>July 31, 2018</a:t>
            </a:r>
            <a:endParaRPr b="1"/>
          </a:p>
          <a:p>
            <a:pPr marL="0" lvl="0" indent="0">
              <a:spcBef>
                <a:spcPts val="0"/>
              </a:spcBef>
              <a:spcAft>
                <a:spcPts val="0"/>
              </a:spcAft>
              <a:buNone/>
            </a:pPr>
            <a:r>
              <a:rPr lang="en-PH" b="1">
                <a:solidFill>
                  <a:srgbClr val="FF0000"/>
                </a:solidFill>
              </a:rPr>
              <a:t>Source:</a:t>
            </a:r>
            <a:r>
              <a:rPr lang="en-PH">
                <a:solidFill>
                  <a:srgbClr val="FF0000"/>
                </a:solidFill>
              </a:rPr>
              <a:t> </a:t>
            </a:r>
            <a:r>
              <a:rPr lang="en-PH"/>
              <a:t>National Immigration Law Center (NILC) report, “The Current Status of DACA Litigation” </a:t>
            </a:r>
            <a:r>
              <a:rPr lang="en-PH" u="sng">
                <a:solidFill>
                  <a:schemeClr val="hlink"/>
                </a:solidFill>
                <a:hlinkClick r:id="rId3"/>
              </a:rPr>
              <a:t>https://www.nilc.org/issues/daca/status-current-daca-litigation/</a:t>
            </a:r>
            <a:r>
              <a:rPr lang="en-PH"/>
              <a:t> </a:t>
            </a:r>
            <a:endParaRPr/>
          </a:p>
        </p:txBody>
      </p:sp>
      <p:sp>
        <p:nvSpPr>
          <p:cNvPr id="537" name="Shape 537"/>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spcBef>
                <a:spcPts val="0"/>
              </a:spcBef>
              <a:spcAft>
                <a:spcPts val="0"/>
              </a:spcAft>
              <a:buClr>
                <a:srgbClr val="000000"/>
              </a:buClr>
              <a:buFont typeface="Arial"/>
              <a:buNone/>
            </a:pPr>
            <a:fld id="{00000000-1234-1234-1234-123412341234}" type="slidenum">
              <a:rPr lang="en-PH"/>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6" name="Shape 546"/>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PH" sz="1100">
                <a:latin typeface="Times New Roman"/>
                <a:ea typeface="Times New Roman"/>
                <a:cs typeface="Times New Roman"/>
                <a:sym typeface="Times New Roman"/>
              </a:rPr>
              <a:t>On April 18, 2017, President Trump signed the Buy American and Hire American Executive Order, which seeks to create higher wages and employment rates for U.S. workers and to protect their economic interests by rigorously enforcing and administering immigration laws. The agreement also comes with notable trade implications:</a:t>
            </a:r>
            <a:endParaRPr sz="1100">
              <a:latin typeface="Times New Roman"/>
              <a:ea typeface="Times New Roman"/>
              <a:cs typeface="Times New Roman"/>
              <a:sym typeface="Times New Roman"/>
            </a:endParaRPr>
          </a:p>
          <a:p>
            <a:pPr marL="0" lvl="0" indent="0" rtl="0">
              <a:lnSpc>
                <a:spcPct val="115000"/>
              </a:lnSpc>
              <a:spcBef>
                <a:spcPts val="0"/>
              </a:spcBef>
              <a:spcAft>
                <a:spcPts val="0"/>
              </a:spcAft>
              <a:buClr>
                <a:schemeClr val="dk1"/>
              </a:buClr>
              <a:buSzPts val="1100"/>
              <a:buFont typeface="Arial"/>
              <a:buNone/>
            </a:pPr>
            <a:endParaRPr sz="1100">
              <a:latin typeface="Times New Roman"/>
              <a:ea typeface="Times New Roman"/>
              <a:cs typeface="Times New Roman"/>
              <a:sym typeface="Times New Roman"/>
            </a:endParaRPr>
          </a:p>
          <a:p>
            <a:pPr marL="457200" lvl="0" indent="-298450" rtl="0">
              <a:lnSpc>
                <a:spcPct val="115000"/>
              </a:lnSpc>
              <a:spcBef>
                <a:spcPts val="0"/>
              </a:spcBef>
              <a:spcAft>
                <a:spcPts val="0"/>
              </a:spcAft>
              <a:buSzPts val="1100"/>
              <a:buFont typeface="Times New Roman"/>
              <a:buChar char="●"/>
            </a:pPr>
            <a:r>
              <a:rPr lang="en-PH" sz="1100">
                <a:latin typeface="Times New Roman"/>
                <a:ea typeface="Times New Roman"/>
                <a:cs typeface="Times New Roman"/>
                <a:sym typeface="Times New Roman"/>
              </a:rPr>
              <a:t>BAHA instructs the Secretary of Commerce and the United States Trade Representative to assess the impacts of all free trade agreements and the WTO's GPA (gov. procurement agreement) on the operation of Buy American Laws and provide recommendations to</a:t>
            </a:r>
            <a:endParaRPr sz="1100">
              <a:latin typeface="Times New Roman"/>
              <a:ea typeface="Times New Roman"/>
              <a:cs typeface="Times New Roman"/>
              <a:sym typeface="Times New Roman"/>
            </a:endParaRPr>
          </a:p>
          <a:p>
            <a:pPr marL="914400" lvl="1" indent="-298450" rtl="0">
              <a:lnSpc>
                <a:spcPct val="115000"/>
              </a:lnSpc>
              <a:spcBef>
                <a:spcPts val="0"/>
              </a:spcBef>
              <a:spcAft>
                <a:spcPts val="0"/>
              </a:spcAft>
              <a:buSzPts val="1100"/>
              <a:buFont typeface="Times New Roman"/>
              <a:buChar char="○"/>
            </a:pPr>
            <a:r>
              <a:rPr lang="en-PH" sz="1100">
                <a:latin typeface="Times New Roman"/>
                <a:ea typeface="Times New Roman"/>
                <a:cs typeface="Times New Roman"/>
                <a:sym typeface="Times New Roman"/>
              </a:rPr>
              <a:t>strengthen implementation of the laws;</a:t>
            </a:r>
            <a:endParaRPr sz="1100">
              <a:latin typeface="Times New Roman"/>
              <a:ea typeface="Times New Roman"/>
              <a:cs typeface="Times New Roman"/>
              <a:sym typeface="Times New Roman"/>
            </a:endParaRPr>
          </a:p>
          <a:p>
            <a:pPr marL="914400" lvl="1" indent="-298450" rtl="0">
              <a:lnSpc>
                <a:spcPct val="115000"/>
              </a:lnSpc>
              <a:spcBef>
                <a:spcPts val="0"/>
              </a:spcBef>
              <a:spcAft>
                <a:spcPts val="0"/>
              </a:spcAft>
              <a:buSzPts val="1100"/>
              <a:buFont typeface="Times New Roman"/>
              <a:buChar char="○"/>
            </a:pPr>
            <a:r>
              <a:rPr lang="en-PH" sz="1100">
                <a:latin typeface="Times New Roman"/>
                <a:ea typeface="Times New Roman"/>
                <a:cs typeface="Times New Roman"/>
                <a:sym typeface="Times New Roman"/>
              </a:rPr>
              <a:t>require agencies to minimize the use of waivers;</a:t>
            </a:r>
            <a:endParaRPr sz="1100">
              <a:latin typeface="Times New Roman"/>
              <a:ea typeface="Times New Roman"/>
              <a:cs typeface="Times New Roman"/>
              <a:sym typeface="Times New Roman"/>
            </a:endParaRPr>
          </a:p>
          <a:p>
            <a:pPr marL="914400" lvl="1" indent="-298450" rtl="0">
              <a:lnSpc>
                <a:spcPct val="115000"/>
              </a:lnSpc>
              <a:spcBef>
                <a:spcPts val="0"/>
              </a:spcBef>
              <a:spcAft>
                <a:spcPts val="0"/>
              </a:spcAft>
              <a:buSzPts val="1100"/>
              <a:buFont typeface="Times New Roman"/>
              <a:buChar char="○"/>
            </a:pPr>
            <a:r>
              <a:rPr lang="en-PH" sz="1100">
                <a:latin typeface="Times New Roman"/>
                <a:ea typeface="Times New Roman"/>
                <a:cs typeface="Times New Roman"/>
                <a:sym typeface="Times New Roman"/>
              </a:rPr>
              <a:t>Require waivers to be made by the head of the agency authorizing the procurement; and</a:t>
            </a:r>
            <a:endParaRPr sz="1100">
              <a:latin typeface="Times New Roman"/>
              <a:ea typeface="Times New Roman"/>
              <a:cs typeface="Times New Roman"/>
              <a:sym typeface="Times New Roman"/>
            </a:endParaRPr>
          </a:p>
          <a:p>
            <a:pPr marL="914400" lvl="1" indent="-298450" rtl="0">
              <a:lnSpc>
                <a:spcPct val="115000"/>
              </a:lnSpc>
              <a:spcBef>
                <a:spcPts val="0"/>
              </a:spcBef>
              <a:spcAft>
                <a:spcPts val="0"/>
              </a:spcAft>
              <a:buSzPts val="1100"/>
              <a:buFont typeface="Times New Roman"/>
              <a:buChar char="○"/>
            </a:pPr>
            <a:r>
              <a:rPr lang="en-PH" sz="1100">
                <a:latin typeface="Times New Roman"/>
                <a:ea typeface="Times New Roman"/>
                <a:cs typeface="Times New Roman"/>
                <a:sym typeface="Times New Roman"/>
              </a:rPr>
              <a:t>obligate a procuring agency to analyze whether the price advantage of a foreign-produced product is due to dumped or subsidized iron, steel, or manufactured goods.</a:t>
            </a:r>
            <a:br>
              <a:rPr lang="en-PH" sz="1100">
                <a:latin typeface="Times New Roman"/>
                <a:ea typeface="Times New Roman"/>
                <a:cs typeface="Times New Roman"/>
                <a:sym typeface="Times New Roman"/>
              </a:rPr>
            </a:br>
            <a:r>
              <a:rPr lang="en-PH" sz="1100">
                <a:latin typeface="Times New Roman"/>
                <a:ea typeface="Times New Roman"/>
                <a:cs typeface="Times New Roman"/>
                <a:sym typeface="Times New Roman"/>
              </a:rPr>
              <a:t/>
            </a:r>
            <a:br>
              <a:rPr lang="en-PH" sz="1100">
                <a:latin typeface="Times New Roman"/>
                <a:ea typeface="Times New Roman"/>
                <a:cs typeface="Times New Roman"/>
                <a:sym typeface="Times New Roman"/>
              </a:rPr>
            </a:br>
            <a:r>
              <a:rPr lang="en-PH" sz="1100">
                <a:latin typeface="Times New Roman"/>
                <a:ea typeface="Times New Roman"/>
                <a:cs typeface="Times New Roman"/>
                <a:sym typeface="Times New Roman"/>
              </a:rPr>
              <a:t>As a result of this executive order, the United States may seek to renegotiate its commitments in the GPA or government procurement agreements in FTAs. This could take the form of terminating or reducing some U.S. commitments or seeking further access from trading partners for U.S. suppliers. Either way, U.S. trading partners may seek concessions in return. Congress has established trade promotion authority (TPA) negotiating objectives to shape the Administration's negotiating stance and may conduct oversight of any negotiations.</a:t>
            </a:r>
            <a:br>
              <a:rPr lang="en-PH" sz="1100">
                <a:latin typeface="Times New Roman"/>
                <a:ea typeface="Times New Roman"/>
                <a:cs typeface="Times New Roman"/>
                <a:sym typeface="Times New Roman"/>
              </a:rPr>
            </a:br>
            <a:r>
              <a:rPr lang="en-PH" sz="1100">
                <a:latin typeface="Times New Roman"/>
                <a:ea typeface="Times New Roman"/>
                <a:cs typeface="Times New Roman"/>
                <a:sym typeface="Times New Roman"/>
              </a:rPr>
              <a:t/>
            </a:r>
            <a:br>
              <a:rPr lang="en-PH" sz="1100">
                <a:latin typeface="Times New Roman"/>
                <a:ea typeface="Times New Roman"/>
                <a:cs typeface="Times New Roman"/>
                <a:sym typeface="Times New Roman"/>
              </a:rPr>
            </a:br>
            <a:r>
              <a:rPr lang="en-PH" sz="1100" b="1" i="1">
                <a:latin typeface="Times New Roman"/>
                <a:ea typeface="Times New Roman"/>
                <a:cs typeface="Times New Roman"/>
                <a:sym typeface="Times New Roman"/>
              </a:rPr>
              <a:t>Talk about this more with NAFTA negotiations</a:t>
            </a:r>
            <a:br>
              <a:rPr lang="en-PH" sz="1100" b="1" i="1">
                <a:latin typeface="Times New Roman"/>
                <a:ea typeface="Times New Roman"/>
                <a:cs typeface="Times New Roman"/>
                <a:sym typeface="Times New Roman"/>
              </a:rPr>
            </a:br>
            <a:endParaRPr sz="1100" b="1" i="1">
              <a:latin typeface="Times New Roman"/>
              <a:ea typeface="Times New Roman"/>
              <a:cs typeface="Times New Roman"/>
              <a:sym typeface="Times New Roman"/>
            </a:endParaRPr>
          </a:p>
          <a:p>
            <a:pPr marL="0" lvl="0" indent="0" rtl="0">
              <a:lnSpc>
                <a:spcPct val="115000"/>
              </a:lnSpc>
              <a:spcBef>
                <a:spcPts val="0"/>
              </a:spcBef>
              <a:spcAft>
                <a:spcPts val="0"/>
              </a:spcAft>
              <a:buClr>
                <a:schemeClr val="dk1"/>
              </a:buClr>
              <a:buSzPts val="1100"/>
              <a:buFont typeface="Arial"/>
              <a:buNone/>
            </a:pPr>
            <a:endParaRPr sz="1100">
              <a:latin typeface="Times New Roman"/>
              <a:ea typeface="Times New Roman"/>
              <a:cs typeface="Times New Roman"/>
              <a:sym typeface="Times New Roman"/>
            </a:endParaRPr>
          </a:p>
          <a:p>
            <a:pPr marL="0" lvl="0" indent="0" rtl="0">
              <a:lnSpc>
                <a:spcPct val="115000"/>
              </a:lnSpc>
              <a:spcBef>
                <a:spcPts val="0"/>
              </a:spcBef>
              <a:spcAft>
                <a:spcPts val="0"/>
              </a:spcAft>
              <a:buClr>
                <a:schemeClr val="dk1"/>
              </a:buClr>
              <a:buSzPts val="1100"/>
              <a:buFont typeface="Arial"/>
              <a:buNone/>
            </a:pPr>
            <a:r>
              <a:rPr lang="en-PH" sz="1100">
                <a:latin typeface="Times New Roman"/>
                <a:ea typeface="Times New Roman"/>
                <a:cs typeface="Times New Roman"/>
                <a:sym typeface="Times New Roman"/>
              </a:rPr>
              <a:t>In addition, DOS made BAHA-related changes to the FMA, and the DOL and DOJ have stepped up monitoring and enforcement of H-1B employees. Importantly, the BAHA executive order also directs DHS, in coordination with other agencies, to advance policies to help ensure H-1B visas are awarded to the</a:t>
            </a:r>
            <a:r>
              <a:rPr lang="en-PH" sz="1100" b="1">
                <a:latin typeface="Times New Roman"/>
                <a:ea typeface="Times New Roman"/>
                <a:cs typeface="Times New Roman"/>
                <a:sym typeface="Times New Roman"/>
              </a:rPr>
              <a:t> most-skilled or highest-paid beneficiaries.</a:t>
            </a:r>
            <a:endParaRPr sz="1100" b="1">
              <a:latin typeface="Times New Roman"/>
              <a:ea typeface="Times New Roman"/>
              <a:cs typeface="Times New Roman"/>
              <a:sym typeface="Times New Roman"/>
            </a:endParaRPr>
          </a:p>
          <a:p>
            <a:pPr marL="457200" lvl="0" indent="-298450" rtl="0">
              <a:lnSpc>
                <a:spcPct val="115000"/>
              </a:lnSpc>
              <a:spcBef>
                <a:spcPts val="0"/>
              </a:spcBef>
              <a:spcAft>
                <a:spcPts val="0"/>
              </a:spcAft>
              <a:buSzPts val="1100"/>
              <a:buFont typeface="Times New Roman"/>
              <a:buChar char="●"/>
            </a:pPr>
            <a:r>
              <a:rPr lang="en-PH" sz="1100" b="1">
                <a:latin typeface="Times New Roman"/>
                <a:ea typeface="Times New Roman"/>
                <a:cs typeface="Times New Roman"/>
                <a:sym typeface="Times New Roman"/>
              </a:rPr>
              <a:t>Implications: </a:t>
            </a:r>
            <a:r>
              <a:rPr lang="en-PH" sz="1100">
                <a:latin typeface="Times New Roman"/>
                <a:ea typeface="Times New Roman"/>
                <a:cs typeface="Times New Roman"/>
                <a:sym typeface="Times New Roman"/>
              </a:rPr>
              <a:t>impact the nation’s ability to attract innovators, and the ability of US employers to supplement their workforce with skilled foreign employees</a:t>
            </a:r>
            <a:endParaRPr sz="1100">
              <a:latin typeface="Times New Roman"/>
              <a:ea typeface="Times New Roman"/>
              <a:cs typeface="Times New Roman"/>
              <a:sym typeface="Times New Roman"/>
            </a:endParaRPr>
          </a:p>
          <a:p>
            <a:pPr marL="0" lvl="0" indent="0">
              <a:spcBef>
                <a:spcPts val="0"/>
              </a:spcBef>
              <a:spcAft>
                <a:spcPts val="0"/>
              </a:spcAft>
              <a:buNone/>
            </a:pPr>
            <a:endParaRPr/>
          </a:p>
        </p:txBody>
      </p:sp>
      <p:sp>
        <p:nvSpPr>
          <p:cNvPr id="547" name="Shape 547"/>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spcBef>
                <a:spcPts val="0"/>
              </a:spcBef>
              <a:spcAft>
                <a:spcPts val="0"/>
              </a:spcAft>
              <a:buClr>
                <a:srgbClr val="000000"/>
              </a:buClr>
              <a:buFont typeface="Arial"/>
              <a:buNone/>
            </a:pPr>
            <a:fld id="{00000000-1234-1234-1234-123412341234}" type="slidenum">
              <a:rPr lang="en-PH"/>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4" name="Shape 554"/>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PH"/>
              <a:t>USCIS case processing backlog</a:t>
            </a:r>
            <a:endParaRPr/>
          </a:p>
          <a:p>
            <a:pPr marL="914400" lvl="1" indent="-317500" rtl="0">
              <a:spcBef>
                <a:spcPts val="0"/>
              </a:spcBef>
              <a:spcAft>
                <a:spcPts val="0"/>
              </a:spcAft>
              <a:buClr>
                <a:schemeClr val="dk1"/>
              </a:buClr>
              <a:buSzPts val="1400"/>
              <a:buChar char="○"/>
            </a:pPr>
            <a:r>
              <a:rPr lang="en-PH"/>
              <a:t>USCIS generally defined “backlog” as “the number of pending applications that exceed acceptable or target pending levels for each case type,” less the number of pending applications that cannot be completed due to statutory caps or other bars</a:t>
            </a:r>
            <a:endParaRPr/>
          </a:p>
          <a:p>
            <a:pPr marL="914400" lvl="1" indent="-317500" rtl="0">
              <a:spcBef>
                <a:spcPts val="0"/>
              </a:spcBef>
              <a:spcAft>
                <a:spcPts val="0"/>
              </a:spcAft>
              <a:buClr>
                <a:schemeClr val="dk1"/>
              </a:buClr>
              <a:buSzPts val="1400"/>
              <a:buChar char="○"/>
            </a:pPr>
            <a:r>
              <a:rPr lang="en-PH"/>
              <a:t>Stats:</a:t>
            </a:r>
            <a:endParaRPr/>
          </a:p>
          <a:p>
            <a:pPr marL="1371600" lvl="2" indent="-317500" rtl="0">
              <a:spcBef>
                <a:spcPts val="0"/>
              </a:spcBef>
              <a:spcAft>
                <a:spcPts val="0"/>
              </a:spcAft>
              <a:buClr>
                <a:schemeClr val="dk1"/>
              </a:buClr>
              <a:buSzPts val="1400"/>
              <a:buChar char="■"/>
            </a:pPr>
            <a:r>
              <a:rPr lang="en-PH"/>
              <a:t>In FY 2016, USCIS received approximately 8.070 million applications for benefits, a 5 percent increase over FY 2015 and a 34 percent increase over FY 2012.</a:t>
            </a:r>
            <a:endParaRPr/>
          </a:p>
          <a:p>
            <a:pPr marL="1371600" lvl="2" indent="-317500" rtl="0">
              <a:spcBef>
                <a:spcPts val="0"/>
              </a:spcBef>
              <a:spcAft>
                <a:spcPts val="0"/>
              </a:spcAft>
              <a:buClr>
                <a:schemeClr val="dk1"/>
              </a:buClr>
              <a:buSzPts val="1400"/>
              <a:buChar char="■"/>
            </a:pPr>
            <a:r>
              <a:rPr lang="en-PH"/>
              <a:t>The number of pending petitions across major product lines, including immigrant petitions for relatives, investor-based petitions and applications, adjustment of status to lawful permanent resident, naturalization, and humanitarian-based programs have grown significantly between FY 2016 and FY 2017.</a:t>
            </a:r>
            <a:endParaRPr/>
          </a:p>
          <a:p>
            <a:pPr marL="1371600" lvl="2" indent="-317500" rtl="0">
              <a:spcBef>
                <a:spcPts val="0"/>
              </a:spcBef>
              <a:spcAft>
                <a:spcPts val="0"/>
              </a:spcAft>
              <a:buClr>
                <a:schemeClr val="dk1"/>
              </a:buClr>
              <a:buSzPts val="1400"/>
              <a:buChar char="■"/>
            </a:pPr>
            <a:r>
              <a:rPr lang="en-PH"/>
              <a:t>The backlog of asylum applications, which “has grown by more than 1750 percent over the last five years,” logged in at 311,000 as of January 21, 2018.</a:t>
            </a:r>
            <a:endParaRPr/>
          </a:p>
          <a:p>
            <a:pPr marL="1371600" lvl="2" indent="-317500" rtl="0">
              <a:spcBef>
                <a:spcPts val="0"/>
              </a:spcBef>
              <a:spcAft>
                <a:spcPts val="0"/>
              </a:spcAft>
              <a:buClr>
                <a:schemeClr val="dk1"/>
              </a:buClr>
              <a:buSzPts val="1400"/>
              <a:buChar char="■"/>
            </a:pPr>
            <a:r>
              <a:rPr lang="en-PH"/>
              <a:t>At the end of FY 2017, a total of 5.6 million applications and petitions were pending with USCIS as compared to 4.3 million at the end of FY 2016.</a:t>
            </a:r>
            <a:endParaRPr/>
          </a:p>
          <a:p>
            <a:pPr marL="914400" lvl="1" indent="-317500" rtl="0">
              <a:spcBef>
                <a:spcPts val="0"/>
              </a:spcBef>
              <a:spcAft>
                <a:spcPts val="0"/>
              </a:spcAft>
              <a:buSzPts val="1400"/>
              <a:buChar char="○"/>
            </a:pPr>
            <a:r>
              <a:rPr lang="en-PH"/>
              <a:t>overall increase in the length of time it takes to adjudicate 1-140s, I-485s, I-765s, I-131s, I-539, I-90</a:t>
            </a:r>
            <a:endParaRPr/>
          </a:p>
          <a:p>
            <a:pPr marL="1371600" lvl="2" indent="-317500" rtl="0">
              <a:spcBef>
                <a:spcPts val="0"/>
              </a:spcBef>
              <a:spcAft>
                <a:spcPts val="0"/>
              </a:spcAft>
              <a:buSzPts val="1400"/>
              <a:buChar char="■"/>
            </a:pPr>
            <a:r>
              <a:rPr lang="en-PH"/>
              <a:t>natz processing times vary widely depending on jurisdiction</a:t>
            </a:r>
            <a:endParaRPr/>
          </a:p>
          <a:p>
            <a:pPr marL="1371600" lvl="2" indent="-317500" rtl="0">
              <a:spcBef>
                <a:spcPts val="0"/>
              </a:spcBef>
              <a:spcAft>
                <a:spcPts val="0"/>
              </a:spcAft>
              <a:buSzPts val="1400"/>
              <a:buChar char="■"/>
            </a:pPr>
            <a:r>
              <a:rPr lang="en-PH"/>
              <a:t>On a February 27, 2018, CIS Ombudsman’s stakeholder teleconference, it was reported that </a:t>
            </a:r>
            <a:r>
              <a:rPr lang="en-PH" b="1"/>
              <a:t>approximately 24 percent of EAD applications are taking longer than 180 days</a:t>
            </a:r>
            <a:r>
              <a:rPr lang="en-PH"/>
              <a:t> to process</a:t>
            </a:r>
            <a:endParaRPr/>
          </a:p>
          <a:p>
            <a:pPr marL="1828800" lvl="3" indent="-317500" rtl="0">
              <a:spcBef>
                <a:spcPts val="0"/>
              </a:spcBef>
              <a:spcAft>
                <a:spcPts val="0"/>
              </a:spcAft>
              <a:buSzPts val="1400"/>
              <a:buChar char="●"/>
            </a:pPr>
            <a:r>
              <a:rPr lang="en-PH"/>
              <a:t>AILA: Therefore, a significant percentage of EAD applicants, even those who benefit from an automatic extension of employment authorization, risk losing their jobs or their ability to work for several months. This creates significant hardships for families that depend on that income and employers who are forced to locate and train new workers.</a:t>
            </a:r>
            <a:endParaRPr/>
          </a:p>
          <a:p>
            <a:pPr marL="457200" lvl="0" indent="-317500" rtl="0">
              <a:spcBef>
                <a:spcPts val="0"/>
              </a:spcBef>
              <a:spcAft>
                <a:spcPts val="0"/>
              </a:spcAft>
              <a:buSzPts val="1400"/>
              <a:buChar char="●"/>
            </a:pPr>
            <a:r>
              <a:rPr lang="en-PH"/>
              <a:t>Challenges to Stakeholders</a:t>
            </a:r>
            <a:endParaRPr/>
          </a:p>
          <a:p>
            <a:pPr marL="914400" lvl="1" indent="-317500" rtl="0">
              <a:spcBef>
                <a:spcPts val="0"/>
              </a:spcBef>
              <a:spcAft>
                <a:spcPts val="0"/>
              </a:spcAft>
              <a:buSzPts val="1400"/>
              <a:buChar char="○"/>
            </a:pPr>
            <a:r>
              <a:rPr lang="en-PH"/>
              <a:t>Infopass shortages</a:t>
            </a:r>
            <a:endParaRPr/>
          </a:p>
          <a:p>
            <a:pPr marL="914400" lvl="1" indent="-317500" rtl="0">
              <a:spcBef>
                <a:spcPts val="0"/>
              </a:spcBef>
              <a:spcAft>
                <a:spcPts val="0"/>
              </a:spcAft>
              <a:buSzPts val="1400"/>
              <a:buChar char="○"/>
            </a:pPr>
            <a:r>
              <a:rPr lang="en-PH"/>
              <a:t>Deficiencies in USCIS customer service tools → hotline, online case status information</a:t>
            </a:r>
            <a:endParaRPr/>
          </a:p>
          <a:p>
            <a:pPr marL="914400" lvl="1" indent="-317500" rtl="0">
              <a:spcBef>
                <a:spcPts val="0"/>
              </a:spcBef>
              <a:spcAft>
                <a:spcPts val="0"/>
              </a:spcAft>
              <a:buSzPts val="1400"/>
              <a:buChar char="○"/>
            </a:pPr>
            <a:r>
              <a:rPr lang="en-PH"/>
              <a:t>Incomplete/Outdated processing time reports</a:t>
            </a:r>
            <a:endParaRPr/>
          </a:p>
          <a:p>
            <a:pPr marL="914400" lvl="1" indent="-317500" rtl="0">
              <a:spcBef>
                <a:spcPts val="0"/>
              </a:spcBef>
              <a:spcAft>
                <a:spcPts val="0"/>
              </a:spcAft>
              <a:buSzPts val="1400"/>
              <a:buChar char="○"/>
            </a:pPr>
            <a:r>
              <a:rPr lang="en-PH"/>
              <a:t>restrictions on Congressional Liaison → new requirements, ‘red tape’ </a:t>
            </a:r>
            <a:endParaRPr/>
          </a:p>
          <a:p>
            <a:pPr marL="1371600" lvl="2" indent="-317500" rtl="0">
              <a:spcBef>
                <a:spcPts val="0"/>
              </a:spcBef>
              <a:spcAft>
                <a:spcPts val="0"/>
              </a:spcAft>
              <a:buSzPts val="1400"/>
              <a:buChar char="■"/>
            </a:pPr>
            <a:r>
              <a:rPr lang="en-PH"/>
              <a:t>could bar congressional staffers from speaking with attorneys of record</a:t>
            </a:r>
            <a:endParaRPr/>
          </a:p>
          <a:p>
            <a:pPr marL="914400" lvl="1" indent="-317500" rtl="0">
              <a:spcBef>
                <a:spcPts val="0"/>
              </a:spcBef>
              <a:spcAft>
                <a:spcPts val="0"/>
              </a:spcAft>
              <a:buSzPts val="1400"/>
              <a:buChar char="○"/>
            </a:pPr>
            <a:r>
              <a:rPr lang="en-PH"/>
              <a:t>AILA: The lack of timely and accurate data, the inability to obtain substantive information on a pending application or petition, and the creation of bureaucratic hurdles to seeking congressional assistance erodes public trust, frustrates the ability of affected stakeholders to make personal and professional plans, and elevates stakeholder anxiety surrounding the immigration process</a:t>
            </a:r>
            <a:endParaRPr/>
          </a:p>
          <a:p>
            <a:pPr marL="0" lvl="0" indent="0">
              <a:spcBef>
                <a:spcPts val="0"/>
              </a:spcBef>
              <a:spcAft>
                <a:spcPts val="0"/>
              </a:spcAft>
              <a:buNone/>
            </a:pPr>
            <a:r>
              <a:rPr lang="en-PH" b="1">
                <a:solidFill>
                  <a:srgbClr val="FF0000"/>
                </a:solidFill>
              </a:rPr>
              <a:t>Source:</a:t>
            </a:r>
            <a:r>
              <a:rPr lang="en-PH"/>
              <a:t> AILA Report, “Deconstructing the Invisible Wall”</a:t>
            </a:r>
            <a:endParaRPr/>
          </a:p>
        </p:txBody>
      </p:sp>
      <p:sp>
        <p:nvSpPr>
          <p:cNvPr id="555" name="Shape 555"/>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spcBef>
                <a:spcPts val="0"/>
              </a:spcBef>
              <a:spcAft>
                <a:spcPts val="0"/>
              </a:spcAft>
              <a:buClr>
                <a:srgbClr val="000000"/>
              </a:buClr>
              <a:buFont typeface="Arial"/>
              <a:buNone/>
            </a:pPr>
            <a:fld id="{00000000-1234-1234-1234-123412341234}" type="slidenum">
              <a:rPr lang="en-PH"/>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Shape 56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1" name="Shape 561"/>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PH" b="1"/>
              <a:t>H1B Background:</a:t>
            </a:r>
            <a:endParaRPr/>
          </a:p>
          <a:p>
            <a:pPr marL="457200" lvl="0" indent="-317500" rtl="0">
              <a:spcBef>
                <a:spcPts val="0"/>
              </a:spcBef>
              <a:spcAft>
                <a:spcPts val="0"/>
              </a:spcAft>
              <a:buSzPts val="1400"/>
              <a:buChar char="●"/>
            </a:pPr>
            <a:r>
              <a:rPr lang="en-PH"/>
              <a:t>It’s the most common type of visa for working in the US.  About half a million people currently hold this status</a:t>
            </a:r>
            <a:endParaRPr/>
          </a:p>
          <a:p>
            <a:pPr marL="457200" lvl="0" indent="-317500" rtl="0">
              <a:spcBef>
                <a:spcPts val="0"/>
              </a:spcBef>
              <a:spcAft>
                <a:spcPts val="0"/>
              </a:spcAft>
              <a:buSzPts val="1400"/>
              <a:buChar char="●"/>
            </a:pPr>
            <a:r>
              <a:rPr lang="en-PH"/>
              <a:t>Each year, 85,000 H-1Bs, which are valid for three to six years, are available to companies, according to a ceiling set by Congress.</a:t>
            </a:r>
            <a:endParaRPr/>
          </a:p>
          <a:p>
            <a:pPr marL="457200" lvl="0" indent="-317500" rtl="0">
              <a:spcBef>
                <a:spcPts val="0"/>
              </a:spcBef>
              <a:spcAft>
                <a:spcPts val="0"/>
              </a:spcAft>
              <a:buSzPts val="1400"/>
              <a:buChar char="●"/>
            </a:pPr>
            <a:r>
              <a:rPr lang="en-PH"/>
              <a:t>It has three main requirements:</a:t>
            </a:r>
            <a:endParaRPr/>
          </a:p>
          <a:p>
            <a:pPr marL="914400" lvl="1" indent="-317500" rtl="0">
              <a:spcBef>
                <a:spcPts val="0"/>
              </a:spcBef>
              <a:spcAft>
                <a:spcPts val="0"/>
              </a:spcAft>
              <a:buSzPts val="1400"/>
              <a:buChar char="○"/>
            </a:pPr>
            <a:r>
              <a:rPr lang="en-PH"/>
              <a:t>You must pay sponsored workers certain wages, as determined by the Dept of Labor.</a:t>
            </a:r>
            <a:endParaRPr/>
          </a:p>
          <a:p>
            <a:pPr marL="914400" lvl="1" indent="-317500" rtl="0">
              <a:spcBef>
                <a:spcPts val="0"/>
              </a:spcBef>
              <a:spcAft>
                <a:spcPts val="0"/>
              </a:spcAft>
              <a:buSzPts val="1400"/>
              <a:buChar char="○"/>
            </a:pPr>
            <a:r>
              <a:rPr lang="en-PH"/>
              <a:t>The person you are sponsoring must have a university degree, in a specific topic.</a:t>
            </a:r>
            <a:endParaRPr/>
          </a:p>
          <a:p>
            <a:pPr marL="914400" lvl="1" indent="-317500">
              <a:spcBef>
                <a:spcPts val="0"/>
              </a:spcBef>
              <a:spcAft>
                <a:spcPts val="0"/>
              </a:spcAft>
              <a:buSzPts val="1400"/>
              <a:buChar char="○"/>
            </a:pPr>
            <a:r>
              <a:rPr lang="en-PH"/>
              <a:t>The job you are offering must require that same degree.  For example, a law degree for a lawyer, and accounting degree for an accountant, a computer science degree for a computer systems analyst.</a:t>
            </a:r>
            <a:br>
              <a:rPr lang="en-PH"/>
            </a:br>
            <a:endParaRPr/>
          </a:p>
        </p:txBody>
      </p:sp>
      <p:sp>
        <p:nvSpPr>
          <p:cNvPr id="562" name="Shape 562"/>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spcBef>
                <a:spcPts val="0"/>
              </a:spcBef>
              <a:spcAft>
                <a:spcPts val="0"/>
              </a:spcAft>
              <a:buClr>
                <a:srgbClr val="000000"/>
              </a:buClr>
              <a:buFont typeface="Arial"/>
              <a:buNone/>
            </a:pPr>
            <a:fld id="{00000000-1234-1234-1234-123412341234}" type="slidenum">
              <a:rPr lang="en-PH"/>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Shape 56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8" name="Shape 568"/>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PH" b="1"/>
              <a:t>BAHA Policy Changes &amp; Consequences</a:t>
            </a:r>
            <a:endParaRPr b="1"/>
          </a:p>
          <a:p>
            <a:pPr marL="457200" lvl="0" indent="-317500" rtl="0">
              <a:spcBef>
                <a:spcPts val="0"/>
              </a:spcBef>
              <a:spcAft>
                <a:spcPts val="0"/>
              </a:spcAft>
              <a:buClr>
                <a:schemeClr val="dk1"/>
              </a:buClr>
              <a:buSzPts val="1400"/>
              <a:buChar char="●"/>
            </a:pPr>
            <a:r>
              <a:rPr lang="en-PH"/>
              <a:t>The current Administration has been looking closely at the H1B category, because they are very worried about H1B workers taking jobs from US workers.  It has become increasingly difficult to get an H1B in the past year.</a:t>
            </a:r>
            <a:endParaRPr/>
          </a:p>
          <a:p>
            <a:pPr marL="914400" lvl="1" indent="-317500" rtl="0">
              <a:spcBef>
                <a:spcPts val="0"/>
              </a:spcBef>
              <a:spcAft>
                <a:spcPts val="0"/>
              </a:spcAft>
              <a:buClr>
                <a:schemeClr val="dk1"/>
              </a:buClr>
              <a:buSzPts val="1400"/>
              <a:buChar char="○"/>
            </a:pPr>
            <a:r>
              <a:rPr lang="en-PH"/>
              <a:t>The BAHA executive order is aimed at ensuring the visas “are awarded to the most-skilled or highest-paid” applicants. </a:t>
            </a:r>
            <a:endParaRPr/>
          </a:p>
          <a:p>
            <a:pPr marL="914400" lvl="1" indent="-317500" rtl="0">
              <a:spcBef>
                <a:spcPts val="0"/>
              </a:spcBef>
              <a:spcAft>
                <a:spcPts val="0"/>
              </a:spcAft>
              <a:buClr>
                <a:schemeClr val="dk1"/>
              </a:buClr>
              <a:buSzPts val="1400"/>
              <a:buChar char="○"/>
            </a:pPr>
            <a:r>
              <a:rPr lang="en-PH"/>
              <a:t>The order itself did not implement changes but directed agencies to suggest reforms.</a:t>
            </a:r>
            <a:endParaRPr/>
          </a:p>
          <a:p>
            <a:pPr marL="457200" lvl="0" indent="-317500" rtl="0">
              <a:spcBef>
                <a:spcPts val="0"/>
              </a:spcBef>
              <a:spcAft>
                <a:spcPts val="0"/>
              </a:spcAft>
              <a:buClr>
                <a:schemeClr val="dk1"/>
              </a:buClr>
              <a:buSzPts val="1400"/>
              <a:buChar char="●"/>
            </a:pPr>
            <a:r>
              <a:rPr lang="en-PH"/>
              <a:t>More intense scrutiny</a:t>
            </a:r>
            <a:endParaRPr/>
          </a:p>
          <a:p>
            <a:pPr marL="914400" lvl="1" indent="-317500" rtl="0">
              <a:spcBef>
                <a:spcPts val="0"/>
              </a:spcBef>
              <a:spcAft>
                <a:spcPts val="0"/>
              </a:spcAft>
              <a:buClr>
                <a:schemeClr val="dk1"/>
              </a:buClr>
              <a:buSzPts val="1400"/>
              <a:buChar char="○"/>
            </a:pPr>
            <a:r>
              <a:rPr lang="en-PH"/>
              <a:t>Between Jan. 1 and Aug. 31 2017, USCIS issued </a:t>
            </a:r>
            <a:r>
              <a:rPr lang="en-PH" b="1"/>
              <a:t>85,000 RFEs </a:t>
            </a:r>
            <a:r>
              <a:rPr lang="en-PH"/>
              <a:t>to H-1B visa petitions - a </a:t>
            </a:r>
            <a:r>
              <a:rPr lang="en-PH" b="1"/>
              <a:t>45% increase</a:t>
            </a:r>
            <a:r>
              <a:rPr lang="en-PH"/>
              <a:t> over the same period the previous year.</a:t>
            </a:r>
            <a:endParaRPr/>
          </a:p>
          <a:p>
            <a:pPr marL="914400" lvl="1" indent="-317500" rtl="0">
              <a:spcBef>
                <a:spcPts val="0"/>
              </a:spcBef>
              <a:spcAft>
                <a:spcPts val="0"/>
              </a:spcAft>
              <a:buClr>
                <a:schemeClr val="dk1"/>
              </a:buClr>
              <a:buSzPts val="1400"/>
              <a:buChar char="○"/>
            </a:pPr>
            <a:r>
              <a:rPr lang="en-PH"/>
              <a:t>RFEs issued at a greater rate in 2017 than at any time in the Obama administration</a:t>
            </a:r>
            <a:endParaRPr/>
          </a:p>
          <a:p>
            <a:pPr marL="914400" lvl="1" indent="-317500" rtl="0">
              <a:spcBef>
                <a:spcPts val="0"/>
              </a:spcBef>
              <a:spcAft>
                <a:spcPts val="0"/>
              </a:spcAft>
              <a:buClr>
                <a:schemeClr val="dk1"/>
              </a:buClr>
              <a:buSzPts val="1400"/>
              <a:buChar char="○"/>
            </a:pPr>
            <a:r>
              <a:rPr lang="en-PH"/>
              <a:t>H1B renewals receive same level of scrutiny as initial applications</a:t>
            </a:r>
            <a:endParaRPr/>
          </a:p>
          <a:p>
            <a:pPr marL="914400" lvl="1" indent="-317500" rtl="0">
              <a:spcBef>
                <a:spcPts val="0"/>
              </a:spcBef>
              <a:spcAft>
                <a:spcPts val="0"/>
              </a:spcAft>
              <a:buClr>
                <a:schemeClr val="dk1"/>
              </a:buClr>
              <a:buSzPts val="1400"/>
              <a:buChar char="○"/>
            </a:pPr>
            <a:r>
              <a:rPr lang="en-PH"/>
              <a:t>Heightened evidentiary requirements for all H-1B petitions involving third-party worksites → Feb. 2018</a:t>
            </a:r>
            <a:endParaRPr/>
          </a:p>
          <a:p>
            <a:pPr marL="914400" lvl="1" indent="-317500" rtl="0">
              <a:spcBef>
                <a:spcPts val="0"/>
              </a:spcBef>
              <a:spcAft>
                <a:spcPts val="0"/>
              </a:spcAft>
              <a:buClr>
                <a:schemeClr val="dk1"/>
              </a:buClr>
              <a:buSzPts val="1400"/>
              <a:buChar char="○"/>
            </a:pPr>
            <a:r>
              <a:rPr lang="en-PH" i="1"/>
              <a:t>Higher costs to employers associated with RFE’s are likely to discourage employers from hiring foreign workers, especially at lower specialization/skill levels</a:t>
            </a:r>
            <a:endParaRPr i="1"/>
          </a:p>
          <a:p>
            <a:pPr marL="457200" lvl="0" indent="-317500" rtl="0">
              <a:spcBef>
                <a:spcPts val="0"/>
              </a:spcBef>
              <a:spcAft>
                <a:spcPts val="0"/>
              </a:spcAft>
              <a:buClr>
                <a:schemeClr val="dk1"/>
              </a:buClr>
              <a:buSzPts val="1400"/>
              <a:buChar char="●"/>
            </a:pPr>
            <a:r>
              <a:rPr lang="en-PH"/>
              <a:t>Increased Processing Times</a:t>
            </a:r>
            <a:r>
              <a:rPr lang="en-PH" b="1"/>
              <a:t> (Graph):</a:t>
            </a:r>
            <a:r>
              <a:rPr lang="en-PH"/>
              <a:t> Approval Rate for FY 2017 is so much lower (74% compared to 87% the previous year) because tens of thousands of petitions from FY 2017 have yet to be adjudicated</a:t>
            </a:r>
            <a:endParaRPr/>
          </a:p>
          <a:p>
            <a:pPr marL="457200" lvl="0" indent="-317500" rtl="0">
              <a:spcBef>
                <a:spcPts val="0"/>
              </a:spcBef>
              <a:spcAft>
                <a:spcPts val="0"/>
              </a:spcAft>
              <a:buClr>
                <a:schemeClr val="dk1"/>
              </a:buClr>
              <a:buSzPts val="1400"/>
              <a:buChar char="●"/>
            </a:pPr>
            <a:r>
              <a:rPr lang="en-PH"/>
              <a:t>Trump administration is </a:t>
            </a:r>
            <a:r>
              <a:rPr lang="en-PH" b="1"/>
              <a:t>targeting entry-level jobs</a:t>
            </a:r>
            <a:r>
              <a:rPr lang="en-PH"/>
              <a:t> offered to skilled foreigners: say that the salary should be higher because the job is too complex or that the job does not count as a “specialty” occupation</a:t>
            </a:r>
            <a:endParaRPr/>
          </a:p>
          <a:p>
            <a:pPr marL="457200" lvl="0" indent="-317500" rtl="0">
              <a:spcBef>
                <a:spcPts val="0"/>
              </a:spcBef>
              <a:spcAft>
                <a:spcPts val="0"/>
              </a:spcAft>
              <a:buClr>
                <a:schemeClr val="dk1"/>
              </a:buClr>
              <a:buSzPts val="1400"/>
              <a:buChar char="●"/>
            </a:pPr>
            <a:r>
              <a:rPr lang="en-PH"/>
              <a:t>Plan to </a:t>
            </a:r>
            <a:r>
              <a:rPr lang="en-PH" b="1"/>
              <a:t>End work authorization for H1B spouses </a:t>
            </a:r>
            <a:r>
              <a:rPr lang="en-PH"/>
              <a:t>(H4 visa holders) in June 2018</a:t>
            </a:r>
            <a:endParaRPr/>
          </a:p>
          <a:p>
            <a:pPr marL="914400" lvl="1" indent="-317500" rtl="0">
              <a:spcBef>
                <a:spcPts val="0"/>
              </a:spcBef>
              <a:spcAft>
                <a:spcPts val="0"/>
              </a:spcAft>
              <a:buClr>
                <a:schemeClr val="dk1"/>
              </a:buClr>
              <a:buSzPts val="1400"/>
              <a:buChar char="○"/>
            </a:pPr>
            <a:r>
              <a:rPr lang="en-PH"/>
              <a:t>More than </a:t>
            </a:r>
            <a:r>
              <a:rPr lang="en-PH" b="1"/>
              <a:t>71,000 </a:t>
            </a:r>
            <a:r>
              <a:rPr lang="en-PH"/>
              <a:t>spouses granted work authorization under this Obama-era policy between 2015 and 2017</a:t>
            </a:r>
            <a:endParaRPr/>
          </a:p>
          <a:p>
            <a:pPr marL="914400" lvl="1" indent="-317500" rtl="0">
              <a:spcBef>
                <a:spcPts val="0"/>
              </a:spcBef>
              <a:spcAft>
                <a:spcPts val="0"/>
              </a:spcAft>
              <a:buClr>
                <a:schemeClr val="dk1"/>
              </a:buClr>
              <a:buSzPts val="1400"/>
              <a:buChar char="○"/>
            </a:pPr>
            <a:r>
              <a:rPr lang="en-PH"/>
              <a:t>94% are women, 93% are Indian nationals</a:t>
            </a:r>
            <a:endParaRPr/>
          </a:p>
          <a:p>
            <a:pPr marL="914400" lvl="1" indent="-317500" rtl="0">
              <a:spcBef>
                <a:spcPts val="0"/>
              </a:spcBef>
              <a:spcAft>
                <a:spcPts val="0"/>
              </a:spcAft>
              <a:buClr>
                <a:schemeClr val="dk1"/>
              </a:buClr>
              <a:buSzPts val="1400"/>
              <a:buChar char="○"/>
            </a:pPr>
            <a:r>
              <a:rPr lang="en-PH"/>
              <a:t>AILA: “Instead of protecting American jobs, this move would only serve to force thousands of individuals who are legally in the United States to abandon their careers and professional goals, forcing them back into a domestic role, and imposing unnecessary economic and personal hardships on families. </a:t>
            </a:r>
            <a:endParaRPr/>
          </a:p>
          <a:p>
            <a:pPr marL="1371600" lvl="2" indent="-317500" rtl="0">
              <a:spcBef>
                <a:spcPts val="0"/>
              </a:spcBef>
              <a:spcAft>
                <a:spcPts val="0"/>
              </a:spcAft>
              <a:buClr>
                <a:schemeClr val="dk1"/>
              </a:buClr>
              <a:buSzPts val="1400"/>
              <a:buChar char="■"/>
            </a:pPr>
            <a:r>
              <a:rPr lang="en-PH"/>
              <a:t>also may act as a deterrent to some high-skilled workers who would not relocate to the US if their spouses were ineligible to work</a:t>
            </a:r>
            <a:endParaRPr/>
          </a:p>
          <a:p>
            <a:pPr marL="0" lvl="1" indent="0" rtl="0">
              <a:spcBef>
                <a:spcPts val="0"/>
              </a:spcBef>
              <a:spcAft>
                <a:spcPts val="0"/>
              </a:spcAft>
              <a:buClr>
                <a:schemeClr val="dk1"/>
              </a:buClr>
              <a:buSzPts val="1200"/>
              <a:buFont typeface="Arial"/>
              <a:buNone/>
            </a:pPr>
            <a:endParaRPr/>
          </a:p>
          <a:p>
            <a:pPr marL="0" lvl="1" indent="0" rtl="0">
              <a:spcBef>
                <a:spcPts val="0"/>
              </a:spcBef>
              <a:spcAft>
                <a:spcPts val="0"/>
              </a:spcAft>
              <a:buClr>
                <a:schemeClr val="dk1"/>
              </a:buClr>
              <a:buSzPts val="1200"/>
              <a:buFont typeface="Arial"/>
              <a:buNone/>
            </a:pPr>
            <a:r>
              <a:rPr lang="en-PH"/>
              <a:t>Source: Reuters, “Trump Administration Red Tape Tangles Up Visas for Skilled Foreigners, Data Shows” </a:t>
            </a:r>
            <a:r>
              <a:rPr lang="en-PH" u="sng">
                <a:solidFill>
                  <a:schemeClr val="hlink"/>
                </a:solidFill>
                <a:hlinkClick r:id="rId3"/>
              </a:rPr>
              <a:t>https://www.reuters.com/article/us-usa-immigration-employment-insight/trump-administration-red-tape-tangles-up-visas-for-skilled-foreigners-data-shows-idUSKCN1BV0G8</a:t>
            </a:r>
            <a:r>
              <a:rPr lang="en-PH"/>
              <a:t> </a:t>
            </a:r>
            <a:endParaRPr/>
          </a:p>
          <a:p>
            <a:pPr marL="171450" lvl="0" indent="-95250" rtl="0">
              <a:spcBef>
                <a:spcPts val="0"/>
              </a:spcBef>
              <a:spcAft>
                <a:spcPts val="0"/>
              </a:spcAft>
              <a:buClr>
                <a:schemeClr val="dk1"/>
              </a:buClr>
              <a:buSzPts val="1200"/>
              <a:buFont typeface="Arial"/>
              <a:buNone/>
            </a:pPr>
            <a:endParaRPr/>
          </a:p>
          <a:p>
            <a:pPr marL="0" lvl="0" indent="0">
              <a:spcBef>
                <a:spcPts val="0"/>
              </a:spcBef>
              <a:spcAft>
                <a:spcPts val="0"/>
              </a:spcAft>
              <a:buNone/>
            </a:pPr>
            <a:endParaRPr/>
          </a:p>
        </p:txBody>
      </p:sp>
      <p:sp>
        <p:nvSpPr>
          <p:cNvPr id="569" name="Shape 569"/>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spcBef>
                <a:spcPts val="0"/>
              </a:spcBef>
              <a:spcAft>
                <a:spcPts val="0"/>
              </a:spcAft>
              <a:buClr>
                <a:srgbClr val="000000"/>
              </a:buClr>
              <a:buFont typeface="Arial"/>
              <a:buNone/>
            </a:pPr>
            <a:fld id="{00000000-1234-1234-1234-123412341234}" type="slidenum">
              <a:rPr lang="en-PH"/>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Shape 354"/>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55" name="Shape 355"/>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PH"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Shape 57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6" name="Shape 576"/>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77" name="Shape 577"/>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spcBef>
                <a:spcPts val="0"/>
              </a:spcBef>
              <a:spcAft>
                <a:spcPts val="0"/>
              </a:spcAft>
              <a:buClr>
                <a:srgbClr val="000000"/>
              </a:buClr>
              <a:buFont typeface="Arial"/>
              <a:buNone/>
            </a:pPr>
            <a:fld id="{00000000-1234-1234-1234-123412341234}" type="slidenum">
              <a:rPr lang="en-PH"/>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2" name="Shape 582"/>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83" name="Shape 583"/>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rtl="0">
              <a:spcBef>
                <a:spcPts val="0"/>
              </a:spcBef>
              <a:spcAft>
                <a:spcPts val="0"/>
              </a:spcAft>
              <a:buClr>
                <a:srgbClr val="000000"/>
              </a:buClr>
              <a:buFont typeface="Arial"/>
              <a:buNone/>
            </a:pPr>
            <a:fld id="{00000000-1234-1234-1234-123412341234}" type="slidenum">
              <a:rPr lang="en-PH"/>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Shape 59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1" name="Shape 591"/>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92" name="Shape 592"/>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rtl="0">
              <a:spcBef>
                <a:spcPts val="0"/>
              </a:spcBef>
              <a:spcAft>
                <a:spcPts val="0"/>
              </a:spcAft>
              <a:buClr>
                <a:srgbClr val="000000"/>
              </a:buClr>
              <a:buFont typeface="Arial"/>
              <a:buNone/>
            </a:pPr>
            <a:fld id="{00000000-1234-1234-1234-123412341234}" type="slidenum">
              <a:rPr lang="en-PH"/>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Shape 59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8" name="Shape 598"/>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99" name="Shape 599"/>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spcBef>
                <a:spcPts val="0"/>
              </a:spcBef>
              <a:spcAft>
                <a:spcPts val="0"/>
              </a:spcAft>
              <a:buClr>
                <a:srgbClr val="000000"/>
              </a:buClr>
              <a:buFont typeface="Arial"/>
              <a:buNone/>
            </a:pPr>
            <a:fld id="{00000000-1234-1234-1234-123412341234}" type="slidenum">
              <a:rPr lang="en-PH"/>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Shape 60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5" name="Shape 605"/>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06" name="Shape 606"/>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spcBef>
                <a:spcPts val="0"/>
              </a:spcBef>
              <a:spcAft>
                <a:spcPts val="0"/>
              </a:spcAft>
              <a:buClr>
                <a:srgbClr val="000000"/>
              </a:buClr>
              <a:buFont typeface="Arial"/>
              <a:buNone/>
            </a:pPr>
            <a:fld id="{00000000-1234-1234-1234-123412341234}" type="slidenum">
              <a:rPr lang="en-PH"/>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Shape 61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3" name="Shape 613"/>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14" name="Shape 614"/>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spcBef>
                <a:spcPts val="0"/>
              </a:spcBef>
              <a:spcAft>
                <a:spcPts val="0"/>
              </a:spcAft>
              <a:buClr>
                <a:srgbClr val="000000"/>
              </a:buClr>
              <a:buFont typeface="Arial"/>
              <a:buNone/>
            </a:pPr>
            <a:fld id="{00000000-1234-1234-1234-123412341234}" type="slidenum">
              <a:rPr lang="en-PH"/>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Shape 61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0" name="Shape 620"/>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PH">
                <a:latin typeface="Arial"/>
                <a:ea typeface="Arial"/>
                <a:cs typeface="Arial"/>
                <a:sym typeface="Arial"/>
              </a:rPr>
              <a:t>“The Kushners' use of EB-5 visas to raise cash to finance developments came to broad attention in May last year, when Kushner’s sister, Nicole Kushner, spoke at a publicly advertised event in Shanghai to attract Chinese investment into a two-tower luxury apartment complex in New Jersey, called One Journal Square, being developed jointly by Kushner Cos and KABR Group. The company later apologized for mentioning Jared Kushner's name while wooing investors.”</a:t>
            </a:r>
            <a:endParaRPr>
              <a:latin typeface="Arial"/>
              <a:ea typeface="Arial"/>
              <a:cs typeface="Arial"/>
              <a:sym typeface="Arial"/>
            </a:endParaRPr>
          </a:p>
          <a:p>
            <a:pPr marL="0" lvl="0" indent="0">
              <a:spcBef>
                <a:spcPts val="0"/>
              </a:spcBef>
              <a:spcAft>
                <a:spcPts val="0"/>
              </a:spcAft>
              <a:buNone/>
            </a:pPr>
            <a:endParaRPr>
              <a:latin typeface="Arial"/>
              <a:ea typeface="Arial"/>
              <a:cs typeface="Arial"/>
              <a:sym typeface="Arial"/>
            </a:endParaRPr>
          </a:p>
          <a:p>
            <a:pPr marL="0" lvl="0" indent="0">
              <a:spcBef>
                <a:spcPts val="0"/>
              </a:spcBef>
              <a:spcAft>
                <a:spcPts val="0"/>
              </a:spcAft>
              <a:buClr>
                <a:schemeClr val="dk1"/>
              </a:buClr>
              <a:buSzPts val="1100"/>
              <a:buFont typeface="Arial"/>
              <a:buNone/>
            </a:pPr>
            <a:r>
              <a:rPr lang="en-PH">
                <a:latin typeface="Arial"/>
                <a:ea typeface="Arial"/>
                <a:cs typeface="Arial"/>
                <a:sym typeface="Arial"/>
              </a:rPr>
              <a:t>Source:  SEC Probing Kushner Cos Use of Wealthy Investor Visas, Wall Street Journal, Jan. 6, 2018.</a:t>
            </a:r>
            <a:endParaRPr>
              <a:latin typeface="Arial"/>
              <a:ea typeface="Arial"/>
              <a:cs typeface="Arial"/>
              <a:sym typeface="Arial"/>
            </a:endParaRPr>
          </a:p>
          <a:p>
            <a:pPr marL="0" lvl="0" indent="0">
              <a:spcBef>
                <a:spcPts val="0"/>
              </a:spcBef>
              <a:spcAft>
                <a:spcPts val="0"/>
              </a:spcAft>
              <a:buNone/>
            </a:pPr>
            <a:endParaRPr/>
          </a:p>
        </p:txBody>
      </p:sp>
      <p:sp>
        <p:nvSpPr>
          <p:cNvPr id="621" name="Shape 621"/>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spcBef>
                <a:spcPts val="0"/>
              </a:spcBef>
              <a:spcAft>
                <a:spcPts val="0"/>
              </a:spcAft>
              <a:buClr>
                <a:srgbClr val="000000"/>
              </a:buClr>
              <a:buFont typeface="Arial"/>
              <a:buNone/>
            </a:pPr>
            <a:fld id="{00000000-1234-1234-1234-123412341234}" type="slidenum">
              <a:rPr lang="en-PH"/>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Shape 62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7" name="Shape 627"/>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28" name="Shape 628"/>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spcBef>
                <a:spcPts val="0"/>
              </a:spcBef>
              <a:spcAft>
                <a:spcPts val="0"/>
              </a:spcAft>
              <a:buClr>
                <a:srgbClr val="000000"/>
              </a:buClr>
              <a:buFont typeface="Arial"/>
              <a:buNone/>
            </a:pPr>
            <a:fld id="{00000000-1234-1234-1234-123412341234}" type="slidenum">
              <a:rPr lang="en-PH"/>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Shape 63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Shape 635"/>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36" name="Shape 636"/>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PH" sz="1200">
                <a:solidFill>
                  <a:schemeClr val="dk1"/>
                </a:solidFill>
                <a:latin typeface="Calibri"/>
                <a:ea typeface="Calibri"/>
                <a:cs typeface="Calibri"/>
                <a:sym typeface="Calibri"/>
              </a:rPr>
              <a:t>38</a:t>
            </a:fld>
            <a:endParaRPr sz="1200">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Shape 64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7" name="Shape 647"/>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48" name="Shape 648"/>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PH" sz="1200">
                <a:solidFill>
                  <a:schemeClr val="dk1"/>
                </a:solidFill>
                <a:latin typeface="Calibri"/>
                <a:ea typeface="Calibri"/>
                <a:cs typeface="Calibri"/>
                <a:sym typeface="Calibri"/>
              </a:rPr>
              <a:t>39</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4" name="Shape 374"/>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PH"/>
              <a:t>Going to first provide some statistics… We will see that the goal of the </a:t>
            </a:r>
            <a:endParaRPr/>
          </a:p>
        </p:txBody>
      </p:sp>
      <p:sp>
        <p:nvSpPr>
          <p:cNvPr id="375" name="Shape 375"/>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spcBef>
                <a:spcPts val="0"/>
              </a:spcBef>
              <a:spcAft>
                <a:spcPts val="0"/>
              </a:spcAft>
              <a:buClr>
                <a:srgbClr val="000000"/>
              </a:buClr>
              <a:buFont typeface="Arial"/>
              <a:buNone/>
            </a:pPr>
            <a:fld id="{00000000-1234-1234-1234-123412341234}" type="slidenum">
              <a:rPr lang="en-PH"/>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0" name="Shape 380"/>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PH" b="1"/>
              <a:t>Arrests:</a:t>
            </a:r>
            <a:r>
              <a:rPr lang="en-PH"/>
              <a:t> An administrative arrest is the arrest of an alien for a civil violation of the immigration laws, which is subsequently adjudicated by an immigration judge or through other administrative processes. (</a:t>
            </a:r>
            <a:r>
              <a:rPr lang="en-PH" i="1"/>
              <a:t>This does not include border apprehensions made by CBP. This only includes arrests made by ICE ERO)</a:t>
            </a:r>
            <a:endParaRPr i="1"/>
          </a:p>
          <a:p>
            <a:pPr marL="457200" lvl="0" indent="-317500" rtl="0">
              <a:spcBef>
                <a:spcPts val="0"/>
              </a:spcBef>
              <a:spcAft>
                <a:spcPts val="0"/>
              </a:spcAft>
              <a:buClr>
                <a:schemeClr val="dk1"/>
              </a:buClr>
              <a:buSzPts val="1400"/>
              <a:buChar char="●"/>
            </a:pPr>
            <a:r>
              <a:rPr lang="en-PH"/>
              <a:t>FY2017, ICE ERO recorded 143,000 arrests →  its greatest number of administrative arrests as compared with the past three fiscal years.</a:t>
            </a:r>
            <a:endParaRPr/>
          </a:p>
          <a:p>
            <a:pPr marL="457200" lvl="0" indent="-317500" rtl="0">
              <a:spcBef>
                <a:spcPts val="0"/>
              </a:spcBef>
              <a:spcAft>
                <a:spcPts val="0"/>
              </a:spcAft>
              <a:buClr>
                <a:schemeClr val="dk1"/>
              </a:buClr>
              <a:buSzPts val="1400"/>
              <a:buChar char="●"/>
            </a:pPr>
            <a:r>
              <a:rPr lang="en-PH"/>
              <a:t>There were 33,366 more administrative arrests in FY2017 than in FY2016 = </a:t>
            </a:r>
            <a:r>
              <a:rPr lang="en-PH" b="1"/>
              <a:t>30% increase</a:t>
            </a:r>
            <a:endParaRPr b="1"/>
          </a:p>
          <a:p>
            <a:pPr marL="457200" lvl="0" indent="-317500" rtl="0">
              <a:spcBef>
                <a:spcPts val="0"/>
              </a:spcBef>
              <a:spcAft>
                <a:spcPts val="0"/>
              </a:spcAft>
              <a:buClr>
                <a:schemeClr val="dk1"/>
              </a:buClr>
              <a:buSzPts val="1400"/>
              <a:buChar char="●"/>
            </a:pPr>
            <a:r>
              <a:rPr lang="en-PH"/>
              <a:t>The removal of immigrants with no criminal background nearly tripled from FY 2016 to FY 2017 (2.75 times more non-criminal immigrants removed in 2017 than 2016)</a:t>
            </a:r>
            <a:endParaRPr/>
          </a:p>
          <a:p>
            <a:pPr marL="0" lvl="0" indent="0">
              <a:spcBef>
                <a:spcPts val="0"/>
              </a:spcBef>
              <a:spcAft>
                <a:spcPts val="0"/>
              </a:spcAft>
              <a:buNone/>
            </a:pPr>
            <a:endParaRPr/>
          </a:p>
          <a:p>
            <a:pPr marL="0" lvl="0" indent="0" rtl="0">
              <a:spcBef>
                <a:spcPts val="0"/>
              </a:spcBef>
              <a:spcAft>
                <a:spcPts val="0"/>
              </a:spcAft>
              <a:buNone/>
            </a:pPr>
            <a:endParaRPr/>
          </a:p>
          <a:p>
            <a:pPr marL="457200" lvl="0" indent="-317500" rtl="0">
              <a:spcBef>
                <a:spcPts val="0"/>
              </a:spcBef>
              <a:spcAft>
                <a:spcPts val="0"/>
              </a:spcAft>
              <a:buSzPts val="1400"/>
              <a:buChar char="●"/>
            </a:pPr>
            <a:r>
              <a:rPr lang="en-PH">
                <a:solidFill>
                  <a:srgbClr val="333333"/>
                </a:solidFill>
                <a:highlight>
                  <a:srgbClr val="FFFFFF"/>
                </a:highlight>
                <a:latin typeface="Arial"/>
                <a:ea typeface="Arial"/>
                <a:cs typeface="Arial"/>
                <a:sym typeface="Arial"/>
              </a:rPr>
              <a:t>President Donald Trump signed three </a:t>
            </a:r>
            <a:r>
              <a:rPr lang="en-PH" b="1" u="sng">
                <a:solidFill>
                  <a:srgbClr val="3D628D"/>
                </a:solidFill>
                <a:highlight>
                  <a:srgbClr val="FFFFFF"/>
                </a:highlight>
                <a:latin typeface="Arial"/>
                <a:ea typeface="Arial"/>
                <a:cs typeface="Arial"/>
                <a:sym typeface="Arial"/>
                <a:hlinkClick r:id="rId3"/>
              </a:rPr>
              <a:t>executive orders on immigration</a:t>
            </a:r>
            <a:r>
              <a:rPr lang="en-PH">
                <a:solidFill>
                  <a:srgbClr val="333333"/>
                </a:solidFill>
                <a:highlight>
                  <a:srgbClr val="FFFFFF"/>
                </a:highlight>
                <a:latin typeface="Arial"/>
                <a:ea typeface="Arial"/>
                <a:cs typeface="Arial"/>
                <a:sym typeface="Arial"/>
              </a:rPr>
              <a:t> during his first week in office. </a:t>
            </a:r>
            <a:endParaRPr>
              <a:solidFill>
                <a:srgbClr val="333333"/>
              </a:solidFill>
              <a:highlight>
                <a:srgbClr val="FFFFFF"/>
              </a:highlight>
              <a:latin typeface="Arial"/>
              <a:ea typeface="Arial"/>
              <a:cs typeface="Arial"/>
              <a:sym typeface="Arial"/>
            </a:endParaRPr>
          </a:p>
          <a:p>
            <a:pPr marL="457200" lvl="0" indent="-317500" rtl="0">
              <a:spcBef>
                <a:spcPts val="0"/>
              </a:spcBef>
              <a:spcAft>
                <a:spcPts val="0"/>
              </a:spcAft>
              <a:buSzPts val="1400"/>
              <a:buChar char="●"/>
            </a:pPr>
            <a:r>
              <a:rPr lang="en-PH">
                <a:solidFill>
                  <a:srgbClr val="333333"/>
                </a:solidFill>
                <a:highlight>
                  <a:srgbClr val="FFFFFF"/>
                </a:highlight>
                <a:latin typeface="Arial"/>
                <a:ea typeface="Arial"/>
                <a:cs typeface="Arial"/>
                <a:sym typeface="Arial"/>
              </a:rPr>
              <a:t>The orders focused on border security, interior enforcement, and “extreme vetting” and temporary entry bans for refugees and nationals from certain Muslim-majority countries. </a:t>
            </a:r>
            <a:endParaRPr>
              <a:solidFill>
                <a:srgbClr val="333333"/>
              </a:solidFill>
              <a:highlight>
                <a:srgbClr val="FFFFFF"/>
              </a:highlight>
              <a:latin typeface="Arial"/>
              <a:ea typeface="Arial"/>
              <a:cs typeface="Arial"/>
              <a:sym typeface="Arial"/>
            </a:endParaRPr>
          </a:p>
          <a:p>
            <a:pPr marL="457200" lvl="0" indent="-317500" rtl="0">
              <a:spcBef>
                <a:spcPts val="0"/>
              </a:spcBef>
              <a:spcAft>
                <a:spcPts val="0"/>
              </a:spcAft>
              <a:buSzPts val="1400"/>
              <a:buChar char="●"/>
            </a:pPr>
            <a:r>
              <a:rPr lang="en-PH">
                <a:solidFill>
                  <a:srgbClr val="333333"/>
                </a:solidFill>
                <a:highlight>
                  <a:srgbClr val="FFFFFF"/>
                </a:highlight>
                <a:latin typeface="Arial"/>
                <a:ea typeface="Arial"/>
                <a:cs typeface="Arial"/>
                <a:sym typeface="Arial"/>
              </a:rPr>
              <a:t>On February 20, the Department of Homeland Security (DHS) released supplemental memos with further guidance on implementing the orders. The provisions of the order and </a:t>
            </a:r>
            <a:r>
              <a:rPr lang="en-PH" b="1">
                <a:solidFill>
                  <a:srgbClr val="333333"/>
                </a:solidFill>
                <a:highlight>
                  <a:srgbClr val="FFFFFF"/>
                </a:highlight>
                <a:latin typeface="Arial"/>
                <a:ea typeface="Arial"/>
                <a:cs typeface="Arial"/>
                <a:sym typeface="Arial"/>
              </a:rPr>
              <a:t>memo on interior enforcement </a:t>
            </a:r>
            <a:r>
              <a:rPr lang="en-PH">
                <a:solidFill>
                  <a:srgbClr val="333333"/>
                </a:solidFill>
                <a:highlight>
                  <a:srgbClr val="FFFFFF"/>
                </a:highlight>
                <a:latin typeface="Arial"/>
                <a:ea typeface="Arial"/>
                <a:cs typeface="Arial"/>
                <a:sym typeface="Arial"/>
              </a:rPr>
              <a:t>represent a stark shift in policy and have had an immediate impact on our removal system. </a:t>
            </a:r>
            <a:endParaRPr>
              <a:solidFill>
                <a:srgbClr val="333333"/>
              </a:solidFill>
              <a:highlight>
                <a:srgbClr val="FFFFFF"/>
              </a:highlight>
              <a:latin typeface="Arial"/>
              <a:ea typeface="Arial"/>
              <a:cs typeface="Arial"/>
              <a:sym typeface="Arial"/>
            </a:endParaRPr>
          </a:p>
          <a:p>
            <a:pPr marL="0" lvl="0" indent="0" rtl="0">
              <a:spcBef>
                <a:spcPts val="0"/>
              </a:spcBef>
              <a:spcAft>
                <a:spcPts val="0"/>
              </a:spcAft>
              <a:buNone/>
            </a:pPr>
            <a:endParaRPr>
              <a:solidFill>
                <a:srgbClr val="333333"/>
              </a:solidFill>
              <a:highlight>
                <a:srgbClr val="FFFFFF"/>
              </a:highlight>
              <a:latin typeface="Arial"/>
              <a:ea typeface="Arial"/>
              <a:cs typeface="Arial"/>
              <a:sym typeface="Arial"/>
            </a:endParaRPr>
          </a:p>
          <a:p>
            <a:pPr marL="457200" lvl="0" indent="-317500" rtl="0">
              <a:spcBef>
                <a:spcPts val="0"/>
              </a:spcBef>
              <a:spcAft>
                <a:spcPts val="0"/>
              </a:spcAft>
              <a:buSzPts val="1400"/>
              <a:buChar char="●"/>
            </a:pPr>
            <a:r>
              <a:rPr lang="en-PH">
                <a:solidFill>
                  <a:srgbClr val="333333"/>
                </a:solidFill>
                <a:highlight>
                  <a:srgbClr val="FFFFFF"/>
                </a:highlight>
                <a:latin typeface="Arial"/>
                <a:ea typeface="Arial"/>
                <a:cs typeface="Arial"/>
                <a:sym typeface="Arial"/>
              </a:rPr>
              <a:t>The Obama administration created a list of detailed enforcement priorities with a strict hierarchy (persons convicted of a felony or who were deemed a threat to national security as priority one. Persons convicted of three or more misdemeanors, significant misdemeanors as priority two, and persons with recent removal orders as priority three) .</a:t>
            </a:r>
            <a:endParaRPr>
              <a:solidFill>
                <a:srgbClr val="333333"/>
              </a:solidFill>
              <a:highlight>
                <a:srgbClr val="FFFFFF"/>
              </a:highlight>
              <a:latin typeface="Arial"/>
              <a:ea typeface="Arial"/>
              <a:cs typeface="Arial"/>
              <a:sym typeface="Arial"/>
            </a:endParaRPr>
          </a:p>
          <a:p>
            <a:pPr marL="457200" lvl="0" indent="-317500" rtl="0">
              <a:spcBef>
                <a:spcPts val="0"/>
              </a:spcBef>
              <a:spcAft>
                <a:spcPts val="0"/>
              </a:spcAft>
              <a:buSzPts val="1400"/>
              <a:buChar char="●"/>
            </a:pPr>
            <a:r>
              <a:rPr lang="en-PH">
                <a:solidFill>
                  <a:srgbClr val="333333"/>
                </a:solidFill>
                <a:highlight>
                  <a:srgbClr val="FFFFFF"/>
                </a:highlight>
                <a:latin typeface="Arial"/>
                <a:ea typeface="Arial"/>
                <a:cs typeface="Arial"/>
                <a:sym typeface="Arial"/>
              </a:rPr>
              <a:t> By policy, unauthorized immigrants who did not fall within the narrow priorities </a:t>
            </a:r>
            <a:r>
              <a:rPr lang="en-PH" b="1">
                <a:solidFill>
                  <a:srgbClr val="333333"/>
                </a:solidFill>
                <a:highlight>
                  <a:srgbClr val="FFFFFF"/>
                </a:highlight>
                <a:latin typeface="Arial"/>
                <a:ea typeface="Arial"/>
                <a:cs typeface="Arial"/>
                <a:sym typeface="Arial"/>
              </a:rPr>
              <a:t>were essentially protected from any enforcement. </a:t>
            </a:r>
            <a:endParaRPr b="1">
              <a:solidFill>
                <a:srgbClr val="333333"/>
              </a:solidFill>
              <a:highlight>
                <a:srgbClr val="FFFFFF"/>
              </a:highlight>
              <a:latin typeface="Arial"/>
              <a:ea typeface="Arial"/>
              <a:cs typeface="Arial"/>
              <a:sym typeface="Arial"/>
            </a:endParaRPr>
          </a:p>
          <a:p>
            <a:pPr marL="457200" lvl="0" indent="-317500" rtl="0">
              <a:spcBef>
                <a:spcPts val="0"/>
              </a:spcBef>
              <a:spcAft>
                <a:spcPts val="0"/>
              </a:spcAft>
              <a:buSzPts val="1400"/>
              <a:buChar char="●"/>
            </a:pPr>
            <a:r>
              <a:rPr lang="en-PH" b="1">
                <a:solidFill>
                  <a:srgbClr val="333333"/>
                </a:solidFill>
                <a:highlight>
                  <a:srgbClr val="FFFFFF"/>
                </a:highlight>
                <a:latin typeface="Arial"/>
                <a:ea typeface="Arial"/>
                <a:cs typeface="Arial"/>
                <a:sym typeface="Arial"/>
              </a:rPr>
              <a:t>On the other hand, while Trump’s removal policy seems geared to focus on “criminal” aliens, it also vaguely references broad sections of immigration law and categories of non-citizens that essentially make all unauthorized immigrants “priorities” for removal at any time. </a:t>
            </a:r>
            <a:endParaRPr b="1">
              <a:solidFill>
                <a:srgbClr val="333333"/>
              </a:solidFill>
              <a:highlight>
                <a:srgbClr val="FFFFFF"/>
              </a:highlight>
              <a:latin typeface="Arial"/>
              <a:ea typeface="Arial"/>
              <a:cs typeface="Arial"/>
              <a:sym typeface="Arial"/>
            </a:endParaRPr>
          </a:p>
          <a:p>
            <a:pPr marL="914400" lvl="1" indent="-317500" rtl="0">
              <a:spcBef>
                <a:spcPts val="0"/>
              </a:spcBef>
              <a:spcAft>
                <a:spcPts val="0"/>
              </a:spcAft>
              <a:buSzPts val="1400"/>
              <a:buChar char="○"/>
            </a:pPr>
            <a:r>
              <a:rPr lang="en-PH">
                <a:solidFill>
                  <a:srgbClr val="333333"/>
                </a:solidFill>
                <a:highlight>
                  <a:srgbClr val="FFFFFF"/>
                </a:highlight>
                <a:latin typeface="Arial"/>
                <a:ea typeface="Arial"/>
                <a:cs typeface="Arial"/>
                <a:sym typeface="Arial"/>
              </a:rPr>
              <a:t>Unlike the priorities put in place in 2014, there is no inherent hierarchy in the list of priorities listed in Trump’s order—all are listed as equally important for removal. </a:t>
            </a:r>
            <a:endParaRPr>
              <a:solidFill>
                <a:srgbClr val="333333"/>
              </a:solidFill>
              <a:highlight>
                <a:srgbClr val="FFFFFF"/>
              </a:highlight>
              <a:latin typeface="Arial"/>
              <a:ea typeface="Arial"/>
              <a:cs typeface="Arial"/>
              <a:sym typeface="Arial"/>
            </a:endParaRPr>
          </a:p>
          <a:p>
            <a:pPr marL="914400" lvl="1" indent="-317500" rtl="0">
              <a:spcBef>
                <a:spcPts val="0"/>
              </a:spcBef>
              <a:spcAft>
                <a:spcPts val="0"/>
              </a:spcAft>
              <a:buSzPts val="1400"/>
              <a:buChar char="○"/>
            </a:pPr>
            <a:r>
              <a:rPr lang="en-PH">
                <a:solidFill>
                  <a:srgbClr val="333333"/>
                </a:solidFill>
                <a:highlight>
                  <a:srgbClr val="FFFFFF"/>
                </a:highlight>
                <a:latin typeface="Arial"/>
                <a:ea typeface="Arial"/>
                <a:cs typeface="Arial"/>
                <a:sym typeface="Arial"/>
              </a:rPr>
              <a:t>Additionally, “criminal offenses” is not defined (felonies vs misdemeanors, etc.), and could include minor misdemeanors like traffic offenses or crimes related to immigration status like illegal entry or reentry, that were specifically deprioritized by the Obama policy. </a:t>
            </a:r>
            <a:endParaRPr>
              <a:solidFill>
                <a:srgbClr val="333333"/>
              </a:solidFill>
              <a:highlight>
                <a:srgbClr val="FFFFFF"/>
              </a:highlight>
              <a:latin typeface="Arial"/>
              <a:ea typeface="Arial"/>
              <a:cs typeface="Arial"/>
              <a:sym typeface="Arial"/>
            </a:endParaRPr>
          </a:p>
          <a:p>
            <a:pPr marL="914400" lvl="1" indent="-317500" rtl="0">
              <a:spcBef>
                <a:spcPts val="0"/>
              </a:spcBef>
              <a:spcAft>
                <a:spcPts val="0"/>
              </a:spcAft>
              <a:buSzPts val="1400"/>
              <a:buChar char="○"/>
            </a:pPr>
            <a:r>
              <a:rPr lang="en-PH">
                <a:solidFill>
                  <a:srgbClr val="333333"/>
                </a:solidFill>
                <a:highlight>
                  <a:srgbClr val="FFFFFF"/>
                </a:highlight>
                <a:latin typeface="Arial"/>
                <a:ea typeface="Arial"/>
                <a:cs typeface="Arial"/>
                <a:sym typeface="Arial"/>
              </a:rPr>
              <a:t>The order also moves away from a focus on convictions to people “charged” or believed to have “committed acts that constitute a chargeable” offense—broad categories that presume guilt not proven in court. Combined with the extension of so-called 287(g) agreements that would deputize state and local law enforcement as immigration agents, </a:t>
            </a:r>
            <a:endParaRPr>
              <a:solidFill>
                <a:srgbClr val="333333"/>
              </a:solidFill>
              <a:highlight>
                <a:srgbClr val="FFFFFF"/>
              </a:highlight>
              <a:latin typeface="Arial"/>
              <a:ea typeface="Arial"/>
              <a:cs typeface="Arial"/>
              <a:sym typeface="Arial"/>
            </a:endParaRPr>
          </a:p>
          <a:p>
            <a:pPr marL="1371600" lvl="2" indent="-317500" rtl="0">
              <a:spcBef>
                <a:spcPts val="0"/>
              </a:spcBef>
              <a:spcAft>
                <a:spcPts val="0"/>
              </a:spcAft>
              <a:buSzPts val="1400"/>
              <a:buChar char="■"/>
            </a:pPr>
            <a:r>
              <a:rPr lang="en-PH">
                <a:solidFill>
                  <a:srgbClr val="333333"/>
                </a:solidFill>
                <a:highlight>
                  <a:srgbClr val="FFFFFF"/>
                </a:highlight>
                <a:latin typeface="Arial"/>
                <a:ea typeface="Arial"/>
                <a:cs typeface="Arial"/>
                <a:sym typeface="Arial"/>
              </a:rPr>
              <a:t>these changes have also raised concerns among advocates that some jurisdictions will make individuals priorities for deportation by first arresting and charging them with a crime, regardless of the merits of the case.</a:t>
            </a:r>
            <a:endParaRPr>
              <a:solidFill>
                <a:srgbClr val="333333"/>
              </a:solidFill>
              <a:highlight>
                <a:srgbClr val="FFFFFF"/>
              </a:highlight>
              <a:latin typeface="Arial"/>
              <a:ea typeface="Arial"/>
              <a:cs typeface="Arial"/>
              <a:sym typeface="Arial"/>
            </a:endParaRPr>
          </a:p>
          <a:p>
            <a:pPr marL="457200" lvl="0" indent="-317500" rtl="0">
              <a:spcBef>
                <a:spcPts val="0"/>
              </a:spcBef>
              <a:spcAft>
                <a:spcPts val="0"/>
              </a:spcAft>
              <a:buSzPts val="1400"/>
              <a:buChar char="●"/>
            </a:pPr>
            <a:r>
              <a:rPr lang="en-PH" b="1"/>
              <a:t>This has all translated to a massive increase in administrative arrests → </a:t>
            </a:r>
            <a:r>
              <a:rPr lang="en-PH"/>
              <a:t/>
            </a:r>
            <a:br>
              <a:rPr lang="en-PH"/>
            </a:br>
            <a:endParaRPr/>
          </a:p>
        </p:txBody>
      </p:sp>
      <p:sp>
        <p:nvSpPr>
          <p:cNvPr id="381" name="Shape 381"/>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spcBef>
                <a:spcPts val="0"/>
              </a:spcBef>
              <a:spcAft>
                <a:spcPts val="0"/>
              </a:spcAft>
              <a:buClr>
                <a:srgbClr val="000000"/>
              </a:buClr>
              <a:buFont typeface="Arial"/>
              <a:buNone/>
            </a:pPr>
            <a:fld id="{00000000-1234-1234-1234-123412341234}" type="slidenum">
              <a:rPr lang="en-PH"/>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8" name="Shape 388"/>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sz="1100">
              <a:latin typeface="Times New Roman"/>
              <a:ea typeface="Times New Roman"/>
              <a:cs typeface="Times New Roman"/>
              <a:sym typeface="Times New Roman"/>
            </a:endParaRPr>
          </a:p>
          <a:p>
            <a:pPr marL="457200" lvl="0" indent="-298450" rtl="0">
              <a:lnSpc>
                <a:spcPct val="115000"/>
              </a:lnSpc>
              <a:spcBef>
                <a:spcPts val="0"/>
              </a:spcBef>
              <a:spcAft>
                <a:spcPts val="0"/>
              </a:spcAft>
              <a:buSzPts val="1100"/>
              <a:buFont typeface="Times New Roman"/>
              <a:buChar char="●"/>
            </a:pPr>
            <a:r>
              <a:rPr lang="en-PH" sz="1100">
                <a:latin typeface="Times New Roman"/>
                <a:ea typeface="Times New Roman"/>
                <a:cs typeface="Times New Roman"/>
                <a:sym typeface="Times New Roman"/>
              </a:rPr>
              <a:t>Arrests tend to follow a pattern. The numbers begin to </a:t>
            </a:r>
            <a:r>
              <a:rPr lang="en-PH" sz="1100" b="1">
                <a:latin typeface="Times New Roman"/>
                <a:ea typeface="Times New Roman"/>
                <a:cs typeface="Times New Roman"/>
                <a:sym typeface="Times New Roman"/>
              </a:rPr>
              <a:t>rise late in winter, peak in the spring and dip in the summer</a:t>
            </a:r>
            <a:r>
              <a:rPr lang="en-PH" sz="1100">
                <a:latin typeface="Times New Roman"/>
                <a:ea typeface="Times New Roman"/>
                <a:cs typeface="Times New Roman"/>
                <a:sym typeface="Times New Roman"/>
              </a:rPr>
              <a:t> as the Southwest heat becomes insufferable</a:t>
            </a:r>
            <a:endParaRPr sz="1100" b="1">
              <a:solidFill>
                <a:srgbClr val="FF0000"/>
              </a:solidFill>
              <a:latin typeface="Times New Roman"/>
              <a:ea typeface="Times New Roman"/>
              <a:cs typeface="Times New Roman"/>
              <a:sym typeface="Times New Roman"/>
            </a:endParaRPr>
          </a:p>
          <a:p>
            <a:pPr marL="914400" lvl="1" indent="-317500" rtl="0">
              <a:lnSpc>
                <a:spcPct val="115000"/>
              </a:lnSpc>
              <a:spcBef>
                <a:spcPts val="0"/>
              </a:spcBef>
              <a:spcAft>
                <a:spcPts val="0"/>
              </a:spcAft>
              <a:buSzPts val="1400"/>
              <a:buChar char="○"/>
            </a:pPr>
            <a:r>
              <a:rPr lang="en-PH" sz="1100" b="1">
                <a:latin typeface="Times New Roman"/>
                <a:ea typeface="Times New Roman"/>
                <a:cs typeface="Times New Roman"/>
                <a:sym typeface="Times New Roman"/>
              </a:rPr>
              <a:t>Orange Line: </a:t>
            </a:r>
            <a:r>
              <a:rPr lang="en-PH" sz="1100">
                <a:latin typeface="Times New Roman"/>
                <a:ea typeface="Times New Roman"/>
                <a:cs typeface="Times New Roman"/>
                <a:sym typeface="Times New Roman"/>
              </a:rPr>
              <a:t>That pattern broke after Trump’s election. Arrests dipped after the election and plunged after Trump took office. April 2017 logged the fewest arrests in a single month since the Homeland Security Department was created in 2003. Indeed, thanks to that drop, the 2017 budget year logged the fewest Border Patrol arrests in 45 years.</a:t>
            </a:r>
            <a:endParaRPr sz="1100">
              <a:latin typeface="Times New Roman"/>
              <a:ea typeface="Times New Roman"/>
              <a:cs typeface="Times New Roman"/>
              <a:sym typeface="Times New Roman"/>
            </a:endParaRPr>
          </a:p>
          <a:p>
            <a:pPr marL="1371600" lvl="2" indent="-317500" rtl="0">
              <a:lnSpc>
                <a:spcPct val="115000"/>
              </a:lnSpc>
              <a:spcBef>
                <a:spcPts val="0"/>
              </a:spcBef>
              <a:spcAft>
                <a:spcPts val="0"/>
              </a:spcAft>
              <a:buSzPts val="1400"/>
              <a:buChar char="■"/>
            </a:pPr>
            <a:r>
              <a:rPr lang="en-PH" sz="1100">
                <a:latin typeface="Times New Roman"/>
                <a:ea typeface="Times New Roman"/>
                <a:cs typeface="Times New Roman"/>
                <a:sym typeface="Times New Roman"/>
              </a:rPr>
              <a:t>But after April 2017, the numbers ticked up. In the autumn they returned to rates seen during Obama’s second term. </a:t>
            </a:r>
            <a:endParaRPr sz="1100">
              <a:latin typeface="Times New Roman"/>
              <a:ea typeface="Times New Roman"/>
              <a:cs typeface="Times New Roman"/>
              <a:sym typeface="Times New Roman"/>
            </a:endParaRPr>
          </a:p>
          <a:p>
            <a:pPr marL="914400" lvl="1" indent="-298450" rtl="0">
              <a:lnSpc>
                <a:spcPct val="115000"/>
              </a:lnSpc>
              <a:spcBef>
                <a:spcPts val="0"/>
              </a:spcBef>
              <a:spcAft>
                <a:spcPts val="0"/>
              </a:spcAft>
              <a:buSzPts val="1100"/>
              <a:buFont typeface="Times New Roman"/>
              <a:buChar char="○"/>
            </a:pPr>
            <a:r>
              <a:rPr lang="en-PH" sz="1100" b="1">
                <a:latin typeface="Times New Roman"/>
                <a:ea typeface="Times New Roman"/>
                <a:cs typeface="Times New Roman"/>
                <a:sym typeface="Times New Roman"/>
              </a:rPr>
              <a:t>Red Line:</a:t>
            </a:r>
            <a:r>
              <a:rPr lang="en-PH" sz="1100">
                <a:latin typeface="Times New Roman"/>
                <a:ea typeface="Times New Roman"/>
                <a:cs typeface="Times New Roman"/>
                <a:sym typeface="Times New Roman"/>
              </a:rPr>
              <a:t> New federal statistics show </a:t>
            </a:r>
            <a:r>
              <a:rPr lang="en-PH" sz="1100" b="1">
                <a:latin typeface="Times New Roman"/>
                <a:ea typeface="Times New Roman"/>
                <a:cs typeface="Times New Roman"/>
                <a:sym typeface="Times New Roman"/>
              </a:rPr>
              <a:t>50,308 arrests in March 2018 </a:t>
            </a:r>
            <a:r>
              <a:rPr lang="en-PH" sz="1100">
                <a:latin typeface="Times New Roman"/>
                <a:ea typeface="Times New Roman"/>
                <a:cs typeface="Times New Roman"/>
                <a:sym typeface="Times New Roman"/>
              </a:rPr>
              <a:t>— a </a:t>
            </a:r>
            <a:r>
              <a:rPr lang="en-PH" sz="1100" b="1">
                <a:latin typeface="Times New Roman"/>
                <a:ea typeface="Times New Roman"/>
                <a:cs typeface="Times New Roman"/>
                <a:sym typeface="Times New Roman"/>
              </a:rPr>
              <a:t>203 % increase from March 2017</a:t>
            </a:r>
            <a:r>
              <a:rPr lang="en-PH" sz="1100">
                <a:latin typeface="Times New Roman"/>
                <a:ea typeface="Times New Roman"/>
                <a:cs typeface="Times New Roman"/>
                <a:sym typeface="Times New Roman"/>
              </a:rPr>
              <a:t>, when there were only 16,588 arrests, and 37%  more than the previous month.</a:t>
            </a:r>
            <a:endParaRPr sz="1100">
              <a:latin typeface="Times New Roman"/>
              <a:ea typeface="Times New Roman"/>
              <a:cs typeface="Times New Roman"/>
              <a:sym typeface="Times New Roman"/>
            </a:endParaRPr>
          </a:p>
          <a:p>
            <a:pPr marL="457200" lvl="0" indent="-298450" rtl="0">
              <a:lnSpc>
                <a:spcPct val="115000"/>
              </a:lnSpc>
              <a:spcBef>
                <a:spcPts val="0"/>
              </a:spcBef>
              <a:spcAft>
                <a:spcPts val="0"/>
              </a:spcAft>
              <a:buSzPts val="1100"/>
              <a:buFont typeface="Times New Roman"/>
              <a:buChar char="●"/>
            </a:pPr>
            <a:r>
              <a:rPr lang="en-PH" sz="1100">
                <a:latin typeface="Times New Roman"/>
                <a:ea typeface="Times New Roman"/>
                <a:cs typeface="Times New Roman"/>
                <a:sym typeface="Times New Roman"/>
              </a:rPr>
              <a:t>Trump called the numbers a “point of crisis” in his proclamation seeking National Guard deployment to the Southern border → Defense Secretary James Mattis has authorized the deployment of up to 4,000 troops on the U.S. border with Mexico. The National Guard troops </a:t>
            </a:r>
            <a:r>
              <a:rPr lang="en-PH" sz="1100" u="sng">
                <a:latin typeface="Times New Roman"/>
                <a:ea typeface="Times New Roman"/>
                <a:cs typeface="Times New Roman"/>
                <a:sym typeface="Times New Roman"/>
              </a:rPr>
              <a:t>will not be able to perform law enforcement activities</a:t>
            </a:r>
            <a:r>
              <a:rPr lang="en-PH" sz="1100">
                <a:latin typeface="Times New Roman"/>
                <a:ea typeface="Times New Roman"/>
                <a:cs typeface="Times New Roman"/>
                <a:sym typeface="Times New Roman"/>
              </a:rPr>
              <a:t> while they are stationed on the border. According to a Pentagon memo, they will also be armed under limited circumstances, mainly self-defense.</a:t>
            </a:r>
            <a:endParaRPr sz="1100">
              <a:latin typeface="Times New Roman"/>
              <a:ea typeface="Times New Roman"/>
              <a:cs typeface="Times New Roman"/>
              <a:sym typeface="Times New Roman"/>
            </a:endParaRPr>
          </a:p>
          <a:p>
            <a:pPr marL="1371600" lvl="2" indent="-298450" rtl="0">
              <a:lnSpc>
                <a:spcPct val="115000"/>
              </a:lnSpc>
              <a:spcBef>
                <a:spcPts val="0"/>
              </a:spcBef>
              <a:spcAft>
                <a:spcPts val="0"/>
              </a:spcAft>
              <a:buSzPts val="1100"/>
              <a:buFont typeface="Times New Roman"/>
              <a:buChar char="■"/>
            </a:pPr>
            <a:r>
              <a:rPr lang="en-PH" sz="1100">
                <a:latin typeface="Times New Roman"/>
                <a:ea typeface="Times New Roman"/>
                <a:cs typeface="Times New Roman"/>
                <a:sym typeface="Times New Roman"/>
              </a:rPr>
              <a:t>Reports from the areas, however, show that the scope of National Guard’s activities is primarily limited to observing and reporting activity along the border.</a:t>
            </a:r>
            <a:endParaRPr sz="1100">
              <a:latin typeface="Times New Roman"/>
              <a:ea typeface="Times New Roman"/>
              <a:cs typeface="Times New Roman"/>
              <a:sym typeface="Times New Roman"/>
            </a:endParaRPr>
          </a:p>
          <a:p>
            <a:pPr marL="1371600" lvl="2" indent="-298450" rtl="0">
              <a:lnSpc>
                <a:spcPct val="115000"/>
              </a:lnSpc>
              <a:spcBef>
                <a:spcPts val="0"/>
              </a:spcBef>
              <a:spcAft>
                <a:spcPts val="0"/>
              </a:spcAft>
              <a:buSzPts val="1100"/>
              <a:buFont typeface="Times New Roman"/>
              <a:buChar char="■"/>
            </a:pPr>
            <a:r>
              <a:rPr lang="en-PH" sz="1100" u="sng">
                <a:solidFill>
                  <a:schemeClr val="hlink"/>
                </a:solidFill>
                <a:latin typeface="Times New Roman"/>
                <a:ea typeface="Times New Roman"/>
                <a:cs typeface="Times New Roman"/>
                <a:sym typeface="Times New Roman"/>
                <a:hlinkClick r:id="rId3"/>
              </a:rPr>
              <a:t>http://time.com/5238395/national-guard-troops-mexico-border/</a:t>
            </a:r>
            <a:r>
              <a:rPr lang="en-PH" sz="1100">
                <a:latin typeface="Times New Roman"/>
                <a:ea typeface="Times New Roman"/>
                <a:cs typeface="Times New Roman"/>
                <a:sym typeface="Times New Roman"/>
              </a:rPr>
              <a:t> </a:t>
            </a:r>
            <a:endParaRPr sz="1100">
              <a:latin typeface="Times New Roman"/>
              <a:ea typeface="Times New Roman"/>
              <a:cs typeface="Times New Roman"/>
              <a:sym typeface="Times New Roman"/>
            </a:endParaRPr>
          </a:p>
          <a:p>
            <a:pPr marL="457200" marR="0" lvl="0" indent="0" algn="l" rtl="0">
              <a:lnSpc>
                <a:spcPct val="115000"/>
              </a:lnSpc>
              <a:spcBef>
                <a:spcPts val="0"/>
              </a:spcBef>
              <a:spcAft>
                <a:spcPts val="0"/>
              </a:spcAft>
              <a:buNone/>
            </a:pPr>
            <a:endParaRPr sz="1100">
              <a:latin typeface="Times New Roman"/>
              <a:ea typeface="Times New Roman"/>
              <a:cs typeface="Times New Roman"/>
              <a:sym typeface="Times New Roman"/>
            </a:endParaRPr>
          </a:p>
          <a:p>
            <a:pPr marL="0" lvl="0" indent="0" rtl="0">
              <a:lnSpc>
                <a:spcPct val="115000"/>
              </a:lnSpc>
              <a:spcBef>
                <a:spcPts val="0"/>
              </a:spcBef>
              <a:spcAft>
                <a:spcPts val="0"/>
              </a:spcAft>
              <a:buNone/>
            </a:pPr>
            <a:endParaRPr sz="1100">
              <a:latin typeface="Times New Roman"/>
              <a:ea typeface="Times New Roman"/>
              <a:cs typeface="Times New Roman"/>
              <a:sym typeface="Times New Roman"/>
            </a:endParaRPr>
          </a:p>
          <a:p>
            <a:pPr marL="0" lvl="0" indent="0" rtl="0">
              <a:lnSpc>
                <a:spcPct val="115000"/>
              </a:lnSpc>
              <a:spcBef>
                <a:spcPts val="0"/>
              </a:spcBef>
              <a:spcAft>
                <a:spcPts val="0"/>
              </a:spcAft>
              <a:buNone/>
            </a:pPr>
            <a:r>
              <a:rPr lang="en-PH" sz="1100" b="1">
                <a:latin typeface="Times New Roman"/>
                <a:ea typeface="Times New Roman"/>
                <a:cs typeface="Times New Roman"/>
                <a:sym typeface="Times New Roman"/>
              </a:rPr>
              <a:t>Memorandum Ending Catch and Release </a:t>
            </a:r>
            <a:r>
              <a:rPr lang="en-PH" sz="1100">
                <a:latin typeface="Times New Roman"/>
                <a:ea typeface="Times New Roman"/>
                <a:cs typeface="Times New Roman"/>
                <a:sym typeface="Times New Roman"/>
              </a:rPr>
              <a:t>(04/06/2018):</a:t>
            </a:r>
            <a:endParaRPr sz="1100">
              <a:latin typeface="Times New Roman"/>
              <a:ea typeface="Times New Roman"/>
              <a:cs typeface="Times New Roman"/>
              <a:sym typeface="Times New Roman"/>
            </a:endParaRPr>
          </a:p>
          <a:p>
            <a:pPr marL="457200" lvl="0" indent="-314325" rtl="0">
              <a:lnSpc>
                <a:spcPct val="150000"/>
              </a:lnSpc>
              <a:spcBef>
                <a:spcPts val="0"/>
              </a:spcBef>
              <a:spcAft>
                <a:spcPts val="0"/>
              </a:spcAft>
              <a:buSzPts val="1350"/>
              <a:buFont typeface="Roboto"/>
              <a:buChar char="●"/>
            </a:pPr>
            <a:r>
              <a:rPr lang="en-PH" sz="1350">
                <a:latin typeface="Roboto"/>
                <a:ea typeface="Roboto"/>
                <a:cs typeface="Roboto"/>
                <a:sym typeface="Roboto"/>
              </a:rPr>
              <a:t>Trump signed a memorandum on April 6, 2018 ordering the end of the policy known as “catch and release,” in which illegal immigrants are released from detention while awaiting a court hearing on their status   </a:t>
            </a:r>
            <a:endParaRPr sz="1350">
              <a:latin typeface="Roboto"/>
              <a:ea typeface="Roboto"/>
              <a:cs typeface="Roboto"/>
              <a:sym typeface="Roboto"/>
            </a:endParaRPr>
          </a:p>
          <a:p>
            <a:pPr marL="457200" lvl="0" indent="-314325" rtl="0">
              <a:lnSpc>
                <a:spcPct val="150000"/>
              </a:lnSpc>
              <a:spcBef>
                <a:spcPts val="0"/>
              </a:spcBef>
              <a:spcAft>
                <a:spcPts val="0"/>
              </a:spcAft>
              <a:buSzPts val="1350"/>
              <a:buFont typeface="Roboto"/>
              <a:buChar char="●"/>
            </a:pPr>
            <a:r>
              <a:rPr lang="en-PH" sz="1100">
                <a:latin typeface="Times New Roman"/>
                <a:ea typeface="Times New Roman"/>
                <a:cs typeface="Times New Roman"/>
                <a:sym typeface="Times New Roman"/>
              </a:rPr>
              <a:t> Calls on DHS, DOS, and other relevant agencies to report to the President on actions being taken towards the following:</a:t>
            </a:r>
            <a:br>
              <a:rPr lang="en-PH" sz="1100">
                <a:latin typeface="Times New Roman"/>
                <a:ea typeface="Times New Roman"/>
                <a:cs typeface="Times New Roman"/>
                <a:sym typeface="Times New Roman"/>
              </a:rPr>
            </a:br>
            <a:r>
              <a:rPr lang="en-PH" sz="1100">
                <a:latin typeface="Times New Roman"/>
                <a:ea typeface="Times New Roman"/>
                <a:cs typeface="Times New Roman"/>
                <a:sym typeface="Times New Roman"/>
              </a:rPr>
              <a:t>	•</a:t>
            </a:r>
            <a:r>
              <a:rPr lang="en-PH" sz="1100" b="1">
                <a:latin typeface="Times New Roman"/>
                <a:ea typeface="Times New Roman"/>
                <a:cs typeface="Times New Roman"/>
                <a:sym typeface="Times New Roman"/>
              </a:rPr>
              <a:t>Allocate available resources to construct/operate detention facilities near the border</a:t>
            </a:r>
            <a:br>
              <a:rPr lang="en-PH" sz="1100" b="1">
                <a:latin typeface="Times New Roman"/>
                <a:ea typeface="Times New Roman"/>
                <a:cs typeface="Times New Roman"/>
                <a:sym typeface="Times New Roman"/>
              </a:rPr>
            </a:br>
            <a:r>
              <a:rPr lang="en-PH" sz="1100">
                <a:latin typeface="Times New Roman"/>
                <a:ea typeface="Times New Roman"/>
                <a:cs typeface="Times New Roman"/>
                <a:sym typeface="Times New Roman"/>
              </a:rPr>
              <a:t>	•Assign asylum officers to detention facilities to accept asylum referrals and conduct fear interviews</a:t>
            </a:r>
            <a:br>
              <a:rPr lang="en-PH" sz="1100">
                <a:latin typeface="Times New Roman"/>
                <a:ea typeface="Times New Roman"/>
                <a:cs typeface="Times New Roman"/>
                <a:sym typeface="Times New Roman"/>
              </a:rPr>
            </a:br>
            <a:r>
              <a:rPr lang="en-PH" sz="1100">
                <a:latin typeface="Times New Roman"/>
                <a:ea typeface="Times New Roman"/>
                <a:cs typeface="Times New Roman"/>
                <a:sym typeface="Times New Roman"/>
              </a:rPr>
              <a:t>	•</a:t>
            </a:r>
            <a:r>
              <a:rPr lang="en-PH" sz="1100" b="1">
                <a:latin typeface="Times New Roman"/>
                <a:ea typeface="Times New Roman"/>
                <a:cs typeface="Times New Roman"/>
                <a:sym typeface="Times New Roman"/>
              </a:rPr>
              <a:t>Ensure the detention of aliens apprehended for violations of immigration law</a:t>
            </a:r>
            <a:br>
              <a:rPr lang="en-PH" sz="1100" b="1">
                <a:latin typeface="Times New Roman"/>
                <a:ea typeface="Times New Roman"/>
                <a:cs typeface="Times New Roman"/>
                <a:sym typeface="Times New Roman"/>
              </a:rPr>
            </a:br>
            <a:r>
              <a:rPr lang="en-PH" sz="1100" b="1">
                <a:latin typeface="Times New Roman"/>
                <a:ea typeface="Times New Roman"/>
                <a:cs typeface="Times New Roman"/>
                <a:sym typeface="Times New Roman"/>
              </a:rPr>
              <a:t>	</a:t>
            </a:r>
            <a:r>
              <a:rPr lang="en-PH" sz="1100">
                <a:latin typeface="Times New Roman"/>
                <a:ea typeface="Times New Roman"/>
                <a:cs typeface="Times New Roman"/>
                <a:sym typeface="Times New Roman"/>
              </a:rPr>
              <a:t>•Ensure that the parole and asylum provisions of Federal immigration Presidential Documents law are not illegally exploited to prevent the removal of otherwise removable aliens; </a:t>
            </a:r>
            <a:br>
              <a:rPr lang="en-PH" sz="1100">
                <a:latin typeface="Times New Roman"/>
                <a:ea typeface="Times New Roman"/>
                <a:cs typeface="Times New Roman"/>
                <a:sym typeface="Times New Roman"/>
              </a:rPr>
            </a:br>
            <a:r>
              <a:rPr lang="en-PH" sz="1100">
                <a:latin typeface="Times New Roman"/>
                <a:ea typeface="Times New Roman"/>
                <a:cs typeface="Times New Roman"/>
                <a:sym typeface="Times New Roman"/>
              </a:rPr>
              <a:t>	•Ensure the assessment and collection of all authorized fines and penalties from aliens unlawfully present in the United States and from those who facilitate their unlawful presence</a:t>
            </a:r>
            <a:br>
              <a:rPr lang="en-PH" sz="1100">
                <a:latin typeface="Times New Roman"/>
                <a:ea typeface="Times New Roman"/>
                <a:cs typeface="Times New Roman"/>
                <a:sym typeface="Times New Roman"/>
              </a:rPr>
            </a:br>
            <a:r>
              <a:rPr lang="en-PH" sz="1100">
                <a:latin typeface="Times New Roman"/>
                <a:ea typeface="Times New Roman"/>
                <a:cs typeface="Times New Roman"/>
                <a:sym typeface="Times New Roman"/>
              </a:rPr>
              <a:t>	•</a:t>
            </a:r>
            <a:r>
              <a:rPr lang="en-PH" sz="1100" b="1">
                <a:latin typeface="Times New Roman"/>
                <a:ea typeface="Times New Roman"/>
                <a:cs typeface="Times New Roman"/>
                <a:sym typeface="Times New Roman"/>
              </a:rPr>
              <a:t>A detailed list of all existing facilities, including military facilities, that could be used, modified, or repurposed to detain aliens for violations of immigration law at or near the borders of the United States; </a:t>
            </a:r>
            <a:br>
              <a:rPr lang="en-PH" sz="1100" b="1">
                <a:latin typeface="Times New Roman"/>
                <a:ea typeface="Times New Roman"/>
                <a:cs typeface="Times New Roman"/>
                <a:sym typeface="Times New Roman"/>
              </a:rPr>
            </a:br>
            <a:r>
              <a:rPr lang="en-PH" sz="1100">
                <a:latin typeface="Times New Roman"/>
                <a:ea typeface="Times New Roman"/>
                <a:cs typeface="Times New Roman"/>
                <a:sym typeface="Times New Roman"/>
              </a:rPr>
              <a:t>	•The number of credible fear and reasonable fear claims received, granted, and denied—broken down by the purported protected ground upon which a credible fear or reasonable fear claim was made—in each year since the beginning of fiscal year 2</a:t>
            </a:r>
            <a:endParaRPr sz="1100">
              <a:latin typeface="Times New Roman"/>
              <a:ea typeface="Times New Roman"/>
              <a:cs typeface="Times New Roman"/>
              <a:sym typeface="Times New Roman"/>
            </a:endParaRPr>
          </a:p>
          <a:p>
            <a:pPr marL="457200" lvl="0" indent="-298450" rtl="0">
              <a:lnSpc>
                <a:spcPct val="150000"/>
              </a:lnSpc>
              <a:spcBef>
                <a:spcPts val="0"/>
              </a:spcBef>
              <a:spcAft>
                <a:spcPts val="0"/>
              </a:spcAft>
              <a:buSzPts val="1100"/>
              <a:buFont typeface="Times New Roman"/>
              <a:buChar char="●"/>
            </a:pPr>
            <a:r>
              <a:rPr lang="en-PH" sz="1100">
                <a:latin typeface="Times New Roman"/>
                <a:ea typeface="Times New Roman"/>
                <a:cs typeface="Times New Roman"/>
                <a:sym typeface="Times New Roman"/>
              </a:rPr>
              <a:t>Huge negative impact on Due Process/Opportunity to Present a Free and Fair Trial - </a:t>
            </a:r>
            <a:r>
              <a:rPr lang="en-PH" sz="1100" b="1">
                <a:latin typeface="Times New Roman"/>
                <a:ea typeface="Times New Roman"/>
                <a:cs typeface="Times New Roman"/>
                <a:sym typeface="Times New Roman"/>
              </a:rPr>
              <a:t>Cite Artesia Example. </a:t>
            </a:r>
            <a:endParaRPr sz="1100" b="1">
              <a:latin typeface="Times New Roman"/>
              <a:ea typeface="Times New Roman"/>
              <a:cs typeface="Times New Roman"/>
              <a:sym typeface="Times New Roman"/>
            </a:endParaRPr>
          </a:p>
          <a:p>
            <a:pPr marL="0" lvl="0" indent="0" rtl="0">
              <a:lnSpc>
                <a:spcPct val="115000"/>
              </a:lnSpc>
              <a:spcBef>
                <a:spcPts val="1500"/>
              </a:spcBef>
              <a:spcAft>
                <a:spcPts val="0"/>
              </a:spcAft>
              <a:buNone/>
            </a:pPr>
            <a:r>
              <a:rPr lang="en-PH" sz="1100" b="1">
                <a:latin typeface="Times New Roman"/>
                <a:ea typeface="Times New Roman"/>
                <a:cs typeface="Times New Roman"/>
                <a:sym typeface="Times New Roman"/>
              </a:rPr>
              <a:t>DOJ Response = “Zero Tolerance Policy” announced 5/7/18</a:t>
            </a:r>
            <a:endParaRPr sz="1100" b="1">
              <a:latin typeface="Times New Roman"/>
              <a:ea typeface="Times New Roman"/>
              <a:cs typeface="Times New Roman"/>
              <a:sym typeface="Times New Roman"/>
            </a:endParaRPr>
          </a:p>
          <a:p>
            <a:pPr marL="457200" marR="0" lvl="0" indent="-298450" algn="l" rtl="0">
              <a:lnSpc>
                <a:spcPct val="115000"/>
              </a:lnSpc>
              <a:spcBef>
                <a:spcPts val="0"/>
              </a:spcBef>
              <a:spcAft>
                <a:spcPts val="0"/>
              </a:spcAft>
              <a:buClr>
                <a:srgbClr val="000000"/>
              </a:buClr>
              <a:buSzPts val="1100"/>
              <a:buFont typeface="Times New Roman"/>
              <a:buChar char="●"/>
            </a:pPr>
            <a:r>
              <a:rPr lang="en-PH" sz="1100">
                <a:latin typeface="Times New Roman"/>
                <a:ea typeface="Times New Roman"/>
                <a:cs typeface="Times New Roman"/>
                <a:sym typeface="Times New Roman"/>
              </a:rPr>
              <a:t>On April 6, the AG notified all U.S. Attorneys offices on the southwest border of a new ZERO TOLERANCE POLICY for offenses under </a:t>
            </a:r>
            <a:r>
              <a:rPr lang="en-PH" sz="1100" b="1">
                <a:latin typeface="Times New Roman"/>
                <a:ea typeface="Times New Roman"/>
                <a:cs typeface="Times New Roman"/>
                <a:sym typeface="Times New Roman"/>
              </a:rPr>
              <a:t>8 U.S. Code § 1325 - which prohibits both attempted illegal entry and illegal entry into the u.s.  by an alien. DOJ issues a statement noting that the policy was due to a 203% increase in illegal border crossings from march 2017 to March 2018</a:t>
            </a:r>
            <a:endParaRPr sz="1100">
              <a:latin typeface="Times New Roman"/>
              <a:ea typeface="Times New Roman"/>
              <a:cs typeface="Times New Roman"/>
              <a:sym typeface="Times New Roman"/>
            </a:endParaRPr>
          </a:p>
          <a:p>
            <a:pPr marL="914400" lvl="1" indent="-298450" rtl="0">
              <a:lnSpc>
                <a:spcPct val="115000"/>
              </a:lnSpc>
              <a:spcBef>
                <a:spcPts val="0"/>
              </a:spcBef>
              <a:spcAft>
                <a:spcPts val="0"/>
              </a:spcAft>
              <a:buSzPts val="1100"/>
              <a:buFont typeface="Times New Roman"/>
              <a:buChar char="○"/>
            </a:pPr>
            <a:r>
              <a:rPr lang="en-PH" sz="1100" b="1">
                <a:latin typeface="Times New Roman"/>
                <a:ea typeface="Times New Roman"/>
                <a:cs typeface="Times New Roman"/>
                <a:sym typeface="Times New Roman"/>
              </a:rPr>
              <a:t>8 U.S. Code § 1325 - Improper entry by alien</a:t>
            </a:r>
            <a:br>
              <a:rPr lang="en-PH" sz="1100" b="1">
                <a:latin typeface="Times New Roman"/>
                <a:ea typeface="Times New Roman"/>
                <a:cs typeface="Times New Roman"/>
                <a:sym typeface="Times New Roman"/>
              </a:rPr>
            </a:br>
            <a:r>
              <a:rPr lang="en-PH" sz="1100">
                <a:latin typeface="Times New Roman"/>
                <a:ea typeface="Times New Roman"/>
                <a:cs typeface="Times New Roman"/>
                <a:sym typeface="Times New Roman"/>
              </a:rPr>
              <a:t>First-time offenders usually face a federal misdemeanor punishable by up to six months in prison or fines. Repeat offenders can be imprisoned for up to two years and fined, or charged with the more serious offense of “illegal reentry.”</a:t>
            </a:r>
            <a:endParaRPr sz="1100">
              <a:latin typeface="Times New Roman"/>
              <a:ea typeface="Times New Roman"/>
              <a:cs typeface="Times New Roman"/>
              <a:sym typeface="Times New Roman"/>
            </a:endParaRPr>
          </a:p>
          <a:p>
            <a:pPr marL="457200" lvl="0" indent="-298450" rtl="0">
              <a:lnSpc>
                <a:spcPct val="115000"/>
              </a:lnSpc>
              <a:spcBef>
                <a:spcPts val="0"/>
              </a:spcBef>
              <a:spcAft>
                <a:spcPts val="0"/>
              </a:spcAft>
              <a:buSzPts val="1100"/>
              <a:buFont typeface="Times New Roman"/>
              <a:buChar char="●"/>
            </a:pPr>
            <a:r>
              <a:rPr lang="en-PH" sz="1100">
                <a:latin typeface="Times New Roman"/>
                <a:ea typeface="Times New Roman"/>
                <a:cs typeface="Times New Roman"/>
                <a:sym typeface="Times New Roman"/>
              </a:rPr>
              <a:t>The “zero-tolerance” measure announced </a:t>
            </a:r>
            <a:r>
              <a:rPr lang="en-PH" sz="1100" b="1">
                <a:latin typeface="Times New Roman"/>
                <a:ea typeface="Times New Roman"/>
                <a:cs typeface="Times New Roman"/>
                <a:sym typeface="Times New Roman"/>
              </a:rPr>
              <a:t>could split up thousands of families because children are not allowed in criminal jails.</a:t>
            </a:r>
            <a:r>
              <a:rPr lang="en-PH" sz="1100">
                <a:latin typeface="Times New Roman"/>
                <a:ea typeface="Times New Roman"/>
                <a:cs typeface="Times New Roman"/>
                <a:sym typeface="Times New Roman"/>
              </a:rPr>
              <a:t> Until now, most families apprehended crossing the border illegally have been released to await civil deportation hearings.</a:t>
            </a:r>
            <a:endParaRPr sz="1100">
              <a:latin typeface="Times New Roman"/>
              <a:ea typeface="Times New Roman"/>
              <a:cs typeface="Times New Roman"/>
              <a:sym typeface="Times New Roman"/>
            </a:endParaRPr>
          </a:p>
          <a:p>
            <a:pPr marL="457200" lvl="0" indent="-298450" rtl="0">
              <a:lnSpc>
                <a:spcPct val="115000"/>
              </a:lnSpc>
              <a:spcBef>
                <a:spcPts val="0"/>
              </a:spcBef>
              <a:spcAft>
                <a:spcPts val="0"/>
              </a:spcAft>
              <a:buSzPts val="1100"/>
              <a:buFont typeface="Times New Roman"/>
              <a:buChar char="●"/>
            </a:pPr>
            <a:r>
              <a:rPr lang="en-PH" sz="1100">
                <a:latin typeface="Times New Roman"/>
                <a:ea typeface="Times New Roman"/>
                <a:cs typeface="Times New Roman"/>
                <a:sym typeface="Times New Roman"/>
              </a:rPr>
              <a:t>Sessions: to carry out the new enforcement policies, he was sending 35 prosecutors to the Southwest and 18 immigration judges to the border to handle asylum claims</a:t>
            </a:r>
            <a:endParaRPr sz="1100">
              <a:latin typeface="Times New Roman"/>
              <a:ea typeface="Times New Roman"/>
              <a:cs typeface="Times New Roman"/>
              <a:sym typeface="Times New Roman"/>
            </a:endParaRPr>
          </a:p>
          <a:p>
            <a:pPr marL="914400" lvl="1" indent="-298450" rtl="0">
              <a:lnSpc>
                <a:spcPct val="115000"/>
              </a:lnSpc>
              <a:spcBef>
                <a:spcPts val="0"/>
              </a:spcBef>
              <a:spcAft>
                <a:spcPts val="0"/>
              </a:spcAft>
              <a:buSzPts val="1100"/>
              <a:buFont typeface="Times New Roman"/>
              <a:buChar char="○"/>
            </a:pPr>
            <a:endParaRPr sz="1100" b="1">
              <a:latin typeface="Times New Roman"/>
              <a:ea typeface="Times New Roman"/>
              <a:cs typeface="Times New Roman"/>
              <a:sym typeface="Times New Roman"/>
            </a:endParaRPr>
          </a:p>
          <a:p>
            <a:pPr marL="914400" lvl="1" indent="-298450" rtl="0">
              <a:lnSpc>
                <a:spcPct val="115000"/>
              </a:lnSpc>
              <a:spcBef>
                <a:spcPts val="0"/>
              </a:spcBef>
              <a:spcAft>
                <a:spcPts val="0"/>
              </a:spcAft>
              <a:buSzPts val="1100"/>
              <a:buFont typeface="Times New Roman"/>
              <a:buChar char="○"/>
            </a:pPr>
            <a:endParaRPr sz="1100" b="1">
              <a:latin typeface="Times New Roman"/>
              <a:ea typeface="Times New Roman"/>
              <a:cs typeface="Times New Roman"/>
              <a:sym typeface="Times New Roman"/>
            </a:endParaRPr>
          </a:p>
          <a:p>
            <a:pPr marL="914400" lvl="1" indent="-298450" rtl="0">
              <a:lnSpc>
                <a:spcPct val="115000"/>
              </a:lnSpc>
              <a:spcBef>
                <a:spcPts val="0"/>
              </a:spcBef>
              <a:spcAft>
                <a:spcPts val="0"/>
              </a:spcAft>
              <a:buSzPts val="1100"/>
              <a:buFont typeface="Times New Roman"/>
              <a:buChar char="○"/>
            </a:pPr>
            <a:r>
              <a:rPr lang="en-PH" sz="1100" b="1">
                <a:latin typeface="Times New Roman"/>
                <a:ea typeface="Times New Roman"/>
                <a:cs typeface="Times New Roman"/>
                <a:sym typeface="Times New Roman"/>
              </a:rPr>
              <a:t>8 U.S. Code § 1325 - Improper entry by alien</a:t>
            </a:r>
            <a:br>
              <a:rPr lang="en-PH" sz="1100" b="1">
                <a:latin typeface="Times New Roman"/>
                <a:ea typeface="Times New Roman"/>
                <a:cs typeface="Times New Roman"/>
                <a:sym typeface="Times New Roman"/>
              </a:rPr>
            </a:br>
            <a:endParaRPr sz="1100" b="1">
              <a:latin typeface="Times New Roman"/>
              <a:ea typeface="Times New Roman"/>
              <a:cs typeface="Times New Roman"/>
              <a:sym typeface="Times New Roman"/>
            </a:endParaRPr>
          </a:p>
          <a:p>
            <a:pPr marL="203200" marR="50800" lvl="0" indent="0" rtl="0">
              <a:lnSpc>
                <a:spcPct val="115000"/>
              </a:lnSpc>
              <a:spcBef>
                <a:spcPts val="300"/>
              </a:spcBef>
              <a:spcAft>
                <a:spcPts val="0"/>
              </a:spcAft>
              <a:buNone/>
            </a:pPr>
            <a:r>
              <a:rPr lang="en-PH" b="1">
                <a:solidFill>
                  <a:srgbClr val="333333"/>
                </a:solidFill>
                <a:latin typeface="Verdana"/>
                <a:ea typeface="Verdana"/>
                <a:cs typeface="Verdana"/>
                <a:sym typeface="Verdana"/>
              </a:rPr>
              <a:t>(a)Improper time or place; avoidance of examination or inspection; misrepresentation and concealment of facts</a:t>
            </a:r>
            <a:endParaRPr b="1">
              <a:solidFill>
                <a:srgbClr val="333333"/>
              </a:solidFill>
              <a:latin typeface="Verdana"/>
              <a:ea typeface="Verdana"/>
              <a:cs typeface="Verdana"/>
              <a:sym typeface="Verdana"/>
            </a:endParaRPr>
          </a:p>
          <a:p>
            <a:pPr marL="203200" marR="50800" lvl="0" indent="0" rtl="0">
              <a:lnSpc>
                <a:spcPct val="115000"/>
              </a:lnSpc>
              <a:spcBef>
                <a:spcPts val="300"/>
              </a:spcBef>
              <a:spcAft>
                <a:spcPts val="0"/>
              </a:spcAft>
              <a:buNone/>
            </a:pPr>
            <a:r>
              <a:rPr lang="en-PH">
                <a:solidFill>
                  <a:srgbClr val="333333"/>
                </a:solidFill>
                <a:latin typeface="Verdana"/>
                <a:ea typeface="Verdana"/>
                <a:cs typeface="Verdana"/>
                <a:sym typeface="Verdana"/>
              </a:rPr>
              <a:t>Any </a:t>
            </a:r>
            <a:r>
              <a:rPr lang="en-PH" u="sng">
                <a:solidFill>
                  <a:srgbClr val="005C72"/>
                </a:solidFill>
                <a:latin typeface="Verdana"/>
                <a:ea typeface="Verdana"/>
                <a:cs typeface="Verdana"/>
                <a:sym typeface="Verdana"/>
                <a:hlinkClick r:id="rId4"/>
              </a:rPr>
              <a:t>alien</a:t>
            </a:r>
            <a:r>
              <a:rPr lang="en-PH">
                <a:solidFill>
                  <a:srgbClr val="333333"/>
                </a:solidFill>
                <a:latin typeface="Verdana"/>
                <a:ea typeface="Verdana"/>
                <a:cs typeface="Verdana"/>
                <a:sym typeface="Verdana"/>
              </a:rPr>
              <a:t> who (1) enters or attempts to enter the </a:t>
            </a:r>
            <a:r>
              <a:rPr lang="en-PH" u="sng">
                <a:solidFill>
                  <a:srgbClr val="005C72"/>
                </a:solidFill>
                <a:latin typeface="Verdana"/>
                <a:ea typeface="Verdana"/>
                <a:cs typeface="Verdana"/>
                <a:sym typeface="Verdana"/>
                <a:hlinkClick r:id="rId5"/>
              </a:rPr>
              <a:t>United States</a:t>
            </a:r>
            <a:r>
              <a:rPr lang="en-PH">
                <a:solidFill>
                  <a:srgbClr val="333333"/>
                </a:solidFill>
                <a:latin typeface="Verdana"/>
                <a:ea typeface="Verdana"/>
                <a:cs typeface="Verdana"/>
                <a:sym typeface="Verdana"/>
              </a:rPr>
              <a:t> at any time or place other than as designated by </a:t>
            </a:r>
            <a:r>
              <a:rPr lang="en-PH" u="sng">
                <a:solidFill>
                  <a:srgbClr val="005C72"/>
                </a:solidFill>
                <a:latin typeface="Verdana"/>
                <a:ea typeface="Verdana"/>
                <a:cs typeface="Verdana"/>
                <a:sym typeface="Verdana"/>
                <a:hlinkClick r:id="rId6"/>
              </a:rPr>
              <a:t>immigration officers</a:t>
            </a:r>
            <a:r>
              <a:rPr lang="en-PH">
                <a:solidFill>
                  <a:srgbClr val="333333"/>
                </a:solidFill>
                <a:latin typeface="Verdana"/>
                <a:ea typeface="Verdana"/>
                <a:cs typeface="Verdana"/>
                <a:sym typeface="Verdana"/>
              </a:rPr>
              <a:t>, or (2) eludes examination or inspection by </a:t>
            </a:r>
            <a:r>
              <a:rPr lang="en-PH" u="sng">
                <a:solidFill>
                  <a:srgbClr val="005C72"/>
                </a:solidFill>
                <a:latin typeface="Verdana"/>
                <a:ea typeface="Verdana"/>
                <a:cs typeface="Verdana"/>
                <a:sym typeface="Verdana"/>
                <a:hlinkClick r:id="rId7"/>
              </a:rPr>
              <a:t>immigration officers</a:t>
            </a:r>
            <a:r>
              <a:rPr lang="en-PH">
                <a:solidFill>
                  <a:srgbClr val="333333"/>
                </a:solidFill>
                <a:latin typeface="Verdana"/>
                <a:ea typeface="Verdana"/>
                <a:cs typeface="Verdana"/>
                <a:sym typeface="Verdana"/>
              </a:rPr>
              <a:t>, or (3) attempts to enter or obtains entry to the United States by a willfully false or misleading representation or the willful concealment of a material fact, shall, for the first commission of any such offense, be fined under title 18 or imprisoned not more than 6 months, or both, and, for a subsequent commission of any such offense, be fined under title 18, or imprisoned not more than 2 years, or both.</a:t>
            </a:r>
            <a:endParaRPr>
              <a:solidFill>
                <a:srgbClr val="333333"/>
              </a:solidFill>
              <a:latin typeface="Verdana"/>
              <a:ea typeface="Verdana"/>
              <a:cs typeface="Verdana"/>
              <a:sym typeface="Verdana"/>
            </a:endParaRPr>
          </a:p>
          <a:p>
            <a:pPr marL="203200" marR="50800" lvl="0" indent="0" rtl="0">
              <a:lnSpc>
                <a:spcPct val="115000"/>
              </a:lnSpc>
              <a:spcBef>
                <a:spcPts val="300"/>
              </a:spcBef>
              <a:spcAft>
                <a:spcPts val="0"/>
              </a:spcAft>
              <a:buNone/>
            </a:pPr>
            <a:r>
              <a:rPr lang="en-PH" b="1">
                <a:solidFill>
                  <a:srgbClr val="333333"/>
                </a:solidFill>
                <a:latin typeface="Verdana"/>
                <a:ea typeface="Verdana"/>
                <a:cs typeface="Verdana"/>
                <a:sym typeface="Verdana"/>
              </a:rPr>
              <a:t>(b)Improper time or place; civil penalties Any</a:t>
            </a:r>
            <a:r>
              <a:rPr lang="en-PH">
                <a:solidFill>
                  <a:srgbClr val="333333"/>
                </a:solidFill>
                <a:latin typeface="Verdana"/>
                <a:ea typeface="Verdana"/>
                <a:cs typeface="Verdana"/>
                <a:sym typeface="Verdana"/>
              </a:rPr>
              <a:t> </a:t>
            </a:r>
            <a:r>
              <a:rPr lang="en-PH" u="sng">
                <a:solidFill>
                  <a:srgbClr val="005C72"/>
                </a:solidFill>
                <a:latin typeface="Verdana"/>
                <a:ea typeface="Verdana"/>
                <a:cs typeface="Verdana"/>
                <a:sym typeface="Verdana"/>
                <a:hlinkClick r:id="rId8"/>
              </a:rPr>
              <a:t>alien</a:t>
            </a:r>
            <a:r>
              <a:rPr lang="en-PH">
                <a:solidFill>
                  <a:srgbClr val="333333"/>
                </a:solidFill>
                <a:latin typeface="Verdana"/>
                <a:ea typeface="Verdana"/>
                <a:cs typeface="Verdana"/>
                <a:sym typeface="Verdana"/>
              </a:rPr>
              <a:t> who is apprehended while entering (or attempting to enter) the </a:t>
            </a:r>
            <a:r>
              <a:rPr lang="en-PH" u="sng">
                <a:solidFill>
                  <a:srgbClr val="005C72"/>
                </a:solidFill>
                <a:latin typeface="Verdana"/>
                <a:ea typeface="Verdana"/>
                <a:cs typeface="Verdana"/>
                <a:sym typeface="Verdana"/>
                <a:hlinkClick r:id="rId9"/>
              </a:rPr>
              <a:t>United </a:t>
            </a:r>
            <a:r>
              <a:rPr lang="en-PH" u="sng">
                <a:solidFill>
                  <a:srgbClr val="005C72"/>
                </a:solidFill>
                <a:latin typeface="Verdana"/>
                <a:ea typeface="Verdana"/>
                <a:cs typeface="Verdana"/>
                <a:sym typeface="Verdana"/>
                <a:hlinkClick r:id="rId9"/>
              </a:rPr>
              <a:t>States At</a:t>
            </a:r>
            <a:r>
              <a:rPr lang="en-PH">
                <a:solidFill>
                  <a:srgbClr val="333333"/>
                </a:solidFill>
                <a:latin typeface="Verdana"/>
                <a:ea typeface="Verdana"/>
                <a:cs typeface="Verdana"/>
                <a:sym typeface="Verdana"/>
              </a:rPr>
              <a:t> a time or place other than as designated by </a:t>
            </a:r>
            <a:r>
              <a:rPr lang="en-PH" u="sng">
                <a:solidFill>
                  <a:srgbClr val="005C72"/>
                </a:solidFill>
                <a:latin typeface="Verdana"/>
                <a:ea typeface="Verdana"/>
                <a:cs typeface="Verdana"/>
                <a:sym typeface="Verdana"/>
                <a:hlinkClick r:id="rId10"/>
              </a:rPr>
              <a:t>immigration officers</a:t>
            </a:r>
            <a:r>
              <a:rPr lang="en-PH">
                <a:solidFill>
                  <a:srgbClr val="333333"/>
                </a:solidFill>
                <a:latin typeface="Verdana"/>
                <a:ea typeface="Verdana"/>
                <a:cs typeface="Verdana"/>
                <a:sym typeface="Verdana"/>
              </a:rPr>
              <a:t> shall be subject to a civil penalty of—</a:t>
            </a:r>
            <a:endParaRPr>
              <a:solidFill>
                <a:srgbClr val="333333"/>
              </a:solidFill>
              <a:latin typeface="Verdana"/>
              <a:ea typeface="Verdana"/>
              <a:cs typeface="Verdana"/>
              <a:sym typeface="Verdana"/>
            </a:endParaRPr>
          </a:p>
          <a:p>
            <a:pPr marL="406400" marR="101600" lvl="0" indent="0" rtl="0">
              <a:lnSpc>
                <a:spcPct val="115000"/>
              </a:lnSpc>
              <a:spcBef>
                <a:spcPts val="600"/>
              </a:spcBef>
              <a:spcAft>
                <a:spcPts val="0"/>
              </a:spcAft>
              <a:buNone/>
            </a:pPr>
            <a:r>
              <a:rPr lang="en-PH" b="1">
                <a:solidFill>
                  <a:srgbClr val="333333"/>
                </a:solidFill>
                <a:latin typeface="Verdana"/>
                <a:ea typeface="Verdana"/>
                <a:cs typeface="Verdana"/>
                <a:sym typeface="Verdana"/>
              </a:rPr>
              <a:t>(1)</a:t>
            </a:r>
            <a:endParaRPr b="1">
              <a:solidFill>
                <a:srgbClr val="333333"/>
              </a:solidFill>
              <a:latin typeface="Verdana"/>
              <a:ea typeface="Verdana"/>
              <a:cs typeface="Verdana"/>
              <a:sym typeface="Verdana"/>
            </a:endParaRPr>
          </a:p>
          <a:p>
            <a:pPr marL="406400" marR="101600" lvl="0" indent="0" rtl="0">
              <a:lnSpc>
                <a:spcPct val="115000"/>
              </a:lnSpc>
              <a:spcBef>
                <a:spcPts val="600"/>
              </a:spcBef>
              <a:spcAft>
                <a:spcPts val="0"/>
              </a:spcAft>
              <a:buNone/>
            </a:pPr>
            <a:r>
              <a:rPr lang="en-PH">
                <a:solidFill>
                  <a:srgbClr val="333333"/>
                </a:solidFill>
                <a:latin typeface="Verdana"/>
                <a:ea typeface="Verdana"/>
                <a:cs typeface="Verdana"/>
                <a:sym typeface="Verdana"/>
              </a:rPr>
              <a:t>at least $50 and not more than $250 for each such entry (or attempted entry); or</a:t>
            </a:r>
            <a:endParaRPr>
              <a:solidFill>
                <a:srgbClr val="333333"/>
              </a:solidFill>
              <a:latin typeface="Verdana"/>
              <a:ea typeface="Verdana"/>
              <a:cs typeface="Verdana"/>
              <a:sym typeface="Verdana"/>
            </a:endParaRPr>
          </a:p>
          <a:p>
            <a:pPr marL="406400" marR="101600" lvl="0" indent="0" rtl="0">
              <a:lnSpc>
                <a:spcPct val="115000"/>
              </a:lnSpc>
              <a:spcBef>
                <a:spcPts val="600"/>
              </a:spcBef>
              <a:spcAft>
                <a:spcPts val="0"/>
              </a:spcAft>
              <a:buNone/>
            </a:pPr>
            <a:r>
              <a:rPr lang="en-PH" b="1">
                <a:solidFill>
                  <a:srgbClr val="333333"/>
                </a:solidFill>
                <a:latin typeface="Verdana"/>
                <a:ea typeface="Verdana"/>
                <a:cs typeface="Verdana"/>
                <a:sym typeface="Verdana"/>
              </a:rPr>
              <a:t>(2)</a:t>
            </a:r>
            <a:endParaRPr b="1">
              <a:solidFill>
                <a:srgbClr val="333333"/>
              </a:solidFill>
              <a:latin typeface="Verdana"/>
              <a:ea typeface="Verdana"/>
              <a:cs typeface="Verdana"/>
              <a:sym typeface="Verdana"/>
            </a:endParaRPr>
          </a:p>
          <a:p>
            <a:pPr marL="406400" marR="101600" lvl="0" indent="0" rtl="0">
              <a:lnSpc>
                <a:spcPct val="115000"/>
              </a:lnSpc>
              <a:spcBef>
                <a:spcPts val="600"/>
              </a:spcBef>
              <a:spcAft>
                <a:spcPts val="0"/>
              </a:spcAft>
              <a:buNone/>
            </a:pPr>
            <a:r>
              <a:rPr lang="en-PH">
                <a:solidFill>
                  <a:srgbClr val="333333"/>
                </a:solidFill>
                <a:latin typeface="Verdana"/>
                <a:ea typeface="Verdana"/>
                <a:cs typeface="Verdana"/>
                <a:sym typeface="Verdana"/>
              </a:rPr>
              <a:t>twice the amount specified in paragraph (1) in the case of an </a:t>
            </a:r>
            <a:r>
              <a:rPr lang="en-PH" u="sng">
                <a:solidFill>
                  <a:srgbClr val="005C72"/>
                </a:solidFill>
                <a:latin typeface="Verdana"/>
                <a:ea typeface="Verdana"/>
                <a:cs typeface="Verdana"/>
                <a:sym typeface="Verdana"/>
                <a:hlinkClick r:id="rId11"/>
              </a:rPr>
              <a:t>alien</a:t>
            </a:r>
            <a:r>
              <a:rPr lang="en-PH">
                <a:solidFill>
                  <a:srgbClr val="333333"/>
                </a:solidFill>
                <a:latin typeface="Verdana"/>
                <a:ea typeface="Verdana"/>
                <a:cs typeface="Verdana"/>
                <a:sym typeface="Verdana"/>
              </a:rPr>
              <a:t> who has been previously subject to a civil penalty under this subsection.</a:t>
            </a:r>
            <a:endParaRPr>
              <a:solidFill>
                <a:srgbClr val="333333"/>
              </a:solidFill>
              <a:latin typeface="Verdana"/>
              <a:ea typeface="Verdana"/>
              <a:cs typeface="Verdana"/>
              <a:sym typeface="Verdana"/>
            </a:endParaRPr>
          </a:p>
          <a:p>
            <a:pPr marL="698500" marR="114300" lvl="0" indent="0" rtl="0">
              <a:lnSpc>
                <a:spcPct val="115000"/>
              </a:lnSpc>
              <a:spcBef>
                <a:spcPts val="600"/>
              </a:spcBef>
              <a:spcAft>
                <a:spcPts val="0"/>
              </a:spcAft>
              <a:buNone/>
            </a:pPr>
            <a:r>
              <a:rPr lang="en-PH">
                <a:solidFill>
                  <a:srgbClr val="333333"/>
                </a:solidFill>
                <a:latin typeface="Verdana"/>
                <a:ea typeface="Verdana"/>
                <a:cs typeface="Verdana"/>
                <a:sym typeface="Verdana"/>
              </a:rPr>
              <a:t>Civil penalties under this subsection are in addition to, and not in lieu of, any criminal or other civil penalties that may be imposed.</a:t>
            </a:r>
            <a:endParaRPr>
              <a:solidFill>
                <a:srgbClr val="333333"/>
              </a:solidFill>
              <a:latin typeface="Verdana"/>
              <a:ea typeface="Verdana"/>
              <a:cs typeface="Verdana"/>
              <a:sym typeface="Verdana"/>
            </a:endParaRPr>
          </a:p>
          <a:p>
            <a:pPr marL="203200" marR="50800" lvl="0" indent="0" rtl="0">
              <a:lnSpc>
                <a:spcPct val="115000"/>
              </a:lnSpc>
              <a:spcBef>
                <a:spcPts val="300"/>
              </a:spcBef>
              <a:spcAft>
                <a:spcPts val="0"/>
              </a:spcAft>
              <a:buNone/>
            </a:pPr>
            <a:r>
              <a:rPr lang="en-PH" b="1">
                <a:solidFill>
                  <a:srgbClr val="333333"/>
                </a:solidFill>
                <a:latin typeface="Verdana"/>
                <a:ea typeface="Verdana"/>
                <a:cs typeface="Verdana"/>
                <a:sym typeface="Verdana"/>
              </a:rPr>
              <a:t>(c)Marriage fraud</a:t>
            </a:r>
            <a:endParaRPr b="1">
              <a:solidFill>
                <a:srgbClr val="333333"/>
              </a:solidFill>
              <a:latin typeface="Verdana"/>
              <a:ea typeface="Verdana"/>
              <a:cs typeface="Verdana"/>
              <a:sym typeface="Verdana"/>
            </a:endParaRPr>
          </a:p>
          <a:p>
            <a:pPr marL="203200" marR="50800" lvl="0" indent="0" rtl="0">
              <a:lnSpc>
                <a:spcPct val="115000"/>
              </a:lnSpc>
              <a:spcBef>
                <a:spcPts val="300"/>
              </a:spcBef>
              <a:spcAft>
                <a:spcPts val="0"/>
              </a:spcAft>
              <a:buNone/>
            </a:pPr>
            <a:endParaRPr b="1">
              <a:solidFill>
                <a:srgbClr val="333333"/>
              </a:solidFill>
              <a:latin typeface="Verdana"/>
              <a:ea typeface="Verdana"/>
              <a:cs typeface="Verdana"/>
              <a:sym typeface="Verdana"/>
            </a:endParaRPr>
          </a:p>
          <a:p>
            <a:pPr marL="203200" marR="50800" lvl="0" indent="0" rtl="0">
              <a:lnSpc>
                <a:spcPct val="115000"/>
              </a:lnSpc>
              <a:spcBef>
                <a:spcPts val="300"/>
              </a:spcBef>
              <a:spcAft>
                <a:spcPts val="0"/>
              </a:spcAft>
              <a:buNone/>
            </a:pPr>
            <a:r>
              <a:rPr lang="en-PH" sz="1100">
                <a:solidFill>
                  <a:srgbClr val="C09777"/>
                </a:solidFill>
                <a:highlight>
                  <a:srgbClr val="250F04"/>
                </a:highlight>
                <a:latin typeface="Times New Roman"/>
                <a:ea typeface="Times New Roman"/>
                <a:cs typeface="Times New Roman"/>
                <a:sym typeface="Times New Roman"/>
              </a:rPr>
              <a:t>If s/he have previously been ordered deported and then re-entered the U.S., or if s/he were ordered deported and never left, DHS will attempt to reinstate the prior deportation order and order him/her removed. Because of this situation, the standard is higher and you will have a "reasonable fear" interview. Whereas with "Credible fear," the standard is "significant possibility," with a "reasonable fear" interview, the standard is whether there is a "reasonable possibility" s/he will be persecuted or tortured in your home country. If s/he passes the interview, s/he can apply for withholding of removal and/or the Convention Against Torture (CAT) in front of an immigration jud</a:t>
            </a:r>
            <a:endParaRPr b="1">
              <a:solidFill>
                <a:srgbClr val="333333"/>
              </a:solidFill>
              <a:latin typeface="Verdana"/>
              <a:ea typeface="Verdana"/>
              <a:cs typeface="Verdana"/>
              <a:sym typeface="Verdana"/>
            </a:endParaRPr>
          </a:p>
          <a:p>
            <a:pPr marL="0" lvl="0" indent="0" rtl="0">
              <a:lnSpc>
                <a:spcPct val="115000"/>
              </a:lnSpc>
              <a:spcBef>
                <a:spcPts val="300"/>
              </a:spcBef>
              <a:spcAft>
                <a:spcPts val="0"/>
              </a:spcAft>
              <a:buNone/>
            </a:pPr>
            <a:endParaRPr/>
          </a:p>
        </p:txBody>
      </p:sp>
      <p:sp>
        <p:nvSpPr>
          <p:cNvPr id="389" name="Shape 389"/>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spcBef>
                <a:spcPts val="0"/>
              </a:spcBef>
              <a:spcAft>
                <a:spcPts val="0"/>
              </a:spcAft>
              <a:buClr>
                <a:srgbClr val="000000"/>
              </a:buClr>
              <a:buFont typeface="Arial"/>
              <a:buNone/>
            </a:pPr>
            <a:fld id="{00000000-1234-1234-1234-123412341234}" type="slidenum">
              <a:rPr lang="en-PH"/>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 name="Shape 398"/>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PH"/>
              <a:t>Separate fact from fiction - you may have seen such images circulating in the media about wall construction on the Southern border. However, the reality of the ‘Wall’ as well as other border security measures sought after by the Trump administration, is much different. </a:t>
            </a:r>
            <a:endParaRPr/>
          </a:p>
          <a:p>
            <a:pPr marL="0" lvl="0" indent="0" rtl="0">
              <a:spcBef>
                <a:spcPts val="0"/>
              </a:spcBef>
              <a:spcAft>
                <a:spcPts val="0"/>
              </a:spcAft>
              <a:buNone/>
            </a:pPr>
            <a:endParaRPr/>
          </a:p>
          <a:p>
            <a:pPr marL="457200" lvl="0" indent="-317500" rtl="0">
              <a:spcBef>
                <a:spcPts val="0"/>
              </a:spcBef>
              <a:spcAft>
                <a:spcPts val="0"/>
              </a:spcAft>
              <a:buSzPts val="1400"/>
              <a:buChar char="●"/>
            </a:pPr>
            <a:r>
              <a:rPr lang="en-PH"/>
              <a:t>We have a 2,000 mile border with Mexico</a:t>
            </a:r>
            <a:endParaRPr/>
          </a:p>
          <a:p>
            <a:pPr marL="457200" lvl="0" indent="-317500" rtl="0">
              <a:spcBef>
                <a:spcPts val="0"/>
              </a:spcBef>
              <a:spcAft>
                <a:spcPts val="0"/>
              </a:spcAft>
              <a:buSzPts val="1400"/>
              <a:buChar char="●"/>
            </a:pPr>
            <a:r>
              <a:rPr lang="en-PH"/>
              <a:t>Right now a mix of barriers, like chain link fences, steel walling and beams, covers about 650 miles of the border. </a:t>
            </a:r>
            <a:endParaRPr/>
          </a:p>
          <a:p>
            <a:pPr marL="0" lvl="0" indent="0" rtl="0">
              <a:spcBef>
                <a:spcPts val="0"/>
              </a:spcBef>
              <a:spcAft>
                <a:spcPts val="0"/>
              </a:spcAft>
              <a:buNone/>
            </a:pPr>
            <a:endParaRPr/>
          </a:p>
          <a:p>
            <a:pPr marL="0" lvl="0" indent="0" rtl="0">
              <a:spcBef>
                <a:spcPts val="0"/>
              </a:spcBef>
              <a:spcAft>
                <a:spcPts val="0"/>
              </a:spcAft>
              <a:buNone/>
            </a:pPr>
            <a:endParaRPr/>
          </a:p>
          <a:p>
            <a:pPr marL="457200" lvl="0" indent="-317500" rtl="0">
              <a:spcBef>
                <a:spcPts val="0"/>
              </a:spcBef>
              <a:spcAft>
                <a:spcPts val="0"/>
              </a:spcAft>
              <a:buClr>
                <a:schemeClr val="dk1"/>
              </a:buClr>
              <a:buSzPts val="1400"/>
              <a:buChar char="●"/>
            </a:pPr>
            <a:r>
              <a:rPr lang="en-PH"/>
              <a:t>This year the administration asked for $1.6 billion to build a border wall  in the Rio Grande Valley in South TExas. Congress rejected that request in the 2018 Omnibus Spending Package</a:t>
            </a:r>
            <a:endParaRPr/>
          </a:p>
          <a:p>
            <a:pPr marL="457200" lvl="0" indent="-317500" rtl="0">
              <a:spcBef>
                <a:spcPts val="0"/>
              </a:spcBef>
              <a:spcAft>
                <a:spcPts val="0"/>
              </a:spcAft>
              <a:buClr>
                <a:schemeClr val="dk1"/>
              </a:buClr>
              <a:buSzPts val="1400"/>
              <a:buChar char="●"/>
            </a:pPr>
            <a:r>
              <a:rPr lang="en-PH"/>
              <a:t>But congress provided nearly 1.6 billion for border security - including new technology and repairs for existing borders. </a:t>
            </a:r>
            <a:endParaRPr/>
          </a:p>
          <a:p>
            <a:pPr marL="457200" lvl="0" indent="-317500" rtl="0">
              <a:spcBef>
                <a:spcPts val="0"/>
              </a:spcBef>
              <a:spcAft>
                <a:spcPts val="0"/>
              </a:spcAft>
              <a:buClr>
                <a:schemeClr val="dk1"/>
              </a:buClr>
              <a:buSzPts val="1400"/>
              <a:buChar char="●"/>
            </a:pPr>
            <a:r>
              <a:rPr lang="en-PH"/>
              <a:t>Administration characterizes this as a “down payment for the wall”</a:t>
            </a:r>
            <a:endParaRPr/>
          </a:p>
          <a:p>
            <a:pPr marL="457200" lvl="0" indent="-317500" rtl="0">
              <a:spcBef>
                <a:spcPts val="0"/>
              </a:spcBef>
              <a:spcAft>
                <a:spcPts val="0"/>
              </a:spcAft>
              <a:buClr>
                <a:schemeClr val="dk1"/>
              </a:buClr>
              <a:buSzPts val="1400"/>
              <a:buChar char="●"/>
            </a:pPr>
            <a:r>
              <a:rPr lang="en-PH"/>
              <a:t>The new spending plan allocated $641 million for about 33 miles of new fencing</a:t>
            </a:r>
            <a:endParaRPr/>
          </a:p>
          <a:p>
            <a:pPr marL="457200" lvl="0" indent="-317500" rtl="0">
              <a:spcBef>
                <a:spcPts val="0"/>
              </a:spcBef>
              <a:spcAft>
                <a:spcPts val="0"/>
              </a:spcAft>
              <a:buClr>
                <a:schemeClr val="dk1"/>
              </a:buClr>
              <a:buSzPts val="1400"/>
              <a:buChar char="●"/>
            </a:pPr>
            <a:r>
              <a:rPr lang="en-PH"/>
              <a:t>Mr. Trump has expressed frustration at the inability to build the border wall and has spoken with Defense Secretary Jim Mattis about having the military pay for it. Shifting budget funds from the Defense Department would require congressional approval, which some lawmakers say is unlikely.</a:t>
            </a:r>
            <a:endParaRPr/>
          </a:p>
          <a:p>
            <a:pPr marL="0" lvl="0" indent="0" rtl="0">
              <a:spcBef>
                <a:spcPts val="0"/>
              </a:spcBef>
              <a:spcAft>
                <a:spcPts val="0"/>
              </a:spcAft>
              <a:buClr>
                <a:schemeClr val="dk1"/>
              </a:buClr>
              <a:buSzPts val="1100"/>
              <a:buFont typeface="Arial"/>
              <a:buNone/>
            </a:pPr>
            <a:endParaRPr/>
          </a:p>
          <a:p>
            <a:pPr marL="0" lvl="0" indent="0" rtl="0">
              <a:spcBef>
                <a:spcPts val="0"/>
              </a:spcBef>
              <a:spcAft>
                <a:spcPts val="0"/>
              </a:spcAft>
              <a:buClr>
                <a:schemeClr val="dk1"/>
              </a:buClr>
              <a:buSzPts val="1100"/>
              <a:buFont typeface="Arial"/>
              <a:buNone/>
            </a:pPr>
            <a:endParaRPr/>
          </a:p>
          <a:p>
            <a:pPr marL="0" lvl="0" indent="0" rtl="0">
              <a:spcBef>
                <a:spcPts val="0"/>
              </a:spcBef>
              <a:spcAft>
                <a:spcPts val="0"/>
              </a:spcAft>
              <a:buClr>
                <a:schemeClr val="dk1"/>
              </a:buClr>
              <a:buSzPts val="1100"/>
              <a:buFont typeface="Arial"/>
              <a:buNone/>
            </a:pPr>
            <a:r>
              <a:rPr lang="en-PH" b="1">
                <a:solidFill>
                  <a:srgbClr val="FF0000"/>
                </a:solidFill>
              </a:rPr>
              <a:t>Source: </a:t>
            </a:r>
            <a:r>
              <a:rPr lang="en-PH"/>
              <a:t>Washington Office on Latin America (WOLA) Report: Lessons from San Diego’s Border Wall </a:t>
            </a:r>
            <a:r>
              <a:rPr lang="en-PH" u="sng">
                <a:hlinkClick r:id="rId3"/>
              </a:rPr>
              <a:t>https://www.wola.org/analysis/wola-report-lessons-san-diegos-border-wall/</a:t>
            </a:r>
            <a:r>
              <a:rPr lang="en-PH"/>
              <a:t> </a:t>
            </a:r>
            <a:endParaRPr/>
          </a:p>
          <a:p>
            <a:pPr marL="0" lvl="0" indent="0" rtl="0">
              <a:spcBef>
                <a:spcPts val="0"/>
              </a:spcBef>
              <a:spcAft>
                <a:spcPts val="0"/>
              </a:spcAft>
              <a:buClr>
                <a:schemeClr val="dk1"/>
              </a:buClr>
              <a:buSzPts val="1100"/>
              <a:buFont typeface="Arial"/>
              <a:buNone/>
            </a:pPr>
            <a:endParaRPr b="1"/>
          </a:p>
          <a:p>
            <a:pPr marL="0" lvl="0" indent="0" rtl="0">
              <a:spcBef>
                <a:spcPts val="0"/>
              </a:spcBef>
              <a:spcAft>
                <a:spcPts val="0"/>
              </a:spcAft>
              <a:buClr>
                <a:schemeClr val="dk1"/>
              </a:buClr>
              <a:buSzPts val="1100"/>
              <a:buFont typeface="Arial"/>
              <a:buNone/>
            </a:pPr>
            <a:r>
              <a:rPr lang="en-PH" b="1"/>
              <a:t>Why the Wall is Ineffective: </a:t>
            </a:r>
            <a:endParaRPr b="1">
              <a:solidFill>
                <a:srgbClr val="FF0000"/>
              </a:solidFill>
            </a:endParaRPr>
          </a:p>
          <a:p>
            <a:pPr marL="457200" lvl="0" indent="-317500" rtl="0">
              <a:spcBef>
                <a:spcPts val="0"/>
              </a:spcBef>
              <a:spcAft>
                <a:spcPts val="0"/>
              </a:spcAft>
              <a:buClr>
                <a:schemeClr val="dk1"/>
              </a:buClr>
              <a:buSzPts val="1400"/>
              <a:buChar char="●"/>
            </a:pPr>
            <a:r>
              <a:rPr lang="en-PH"/>
              <a:t>Fences or walls can reduce migration in urban areas, but make no difference in rural areas. In densely populated border areas, border-crossers can quickly mix in to the population. But nearly all densely populated sections of the U.S.-Mexico border have long since been walled off. In rural areas, where crossers must travel miles of terrain, having to climb a wall first is not much of a deterrent. A wall would be a waste of scarce budget resources. </a:t>
            </a:r>
            <a:endParaRPr/>
          </a:p>
          <a:p>
            <a:pPr marL="457200" lvl="0" indent="-317500" rtl="0">
              <a:spcBef>
                <a:spcPts val="0"/>
              </a:spcBef>
              <a:spcAft>
                <a:spcPts val="0"/>
              </a:spcAft>
              <a:buClr>
                <a:schemeClr val="dk1"/>
              </a:buClr>
              <a:buSzPts val="1400"/>
              <a:buChar char="●"/>
            </a:pPr>
            <a:r>
              <a:rPr lang="en-PH" b="1"/>
              <a:t>People who seek protected status aren’t deterred by walls. </a:t>
            </a:r>
            <a:endParaRPr b="1"/>
          </a:p>
          <a:p>
            <a:pPr marL="457200" lvl="0" indent="-317500" rtl="0">
              <a:spcBef>
                <a:spcPts val="0"/>
              </a:spcBef>
              <a:spcAft>
                <a:spcPts val="0"/>
              </a:spcAft>
              <a:buClr>
                <a:schemeClr val="dk1"/>
              </a:buClr>
              <a:buSzPts val="1400"/>
              <a:buChar char="●"/>
            </a:pPr>
            <a:r>
              <a:rPr lang="en-PH" b="1"/>
              <a:t>Two-thirds </a:t>
            </a:r>
            <a:r>
              <a:rPr lang="en-PH"/>
              <a:t>o</a:t>
            </a:r>
            <a:r>
              <a:rPr lang="en-PH" b="1"/>
              <a:t>f those who joined the undocumented population did so by entering with a valid visa and then overstaying their period of admission (CMS)</a:t>
            </a:r>
            <a:endParaRPr b="1"/>
          </a:p>
          <a:p>
            <a:pPr marL="457200" lvl="0" indent="-317500" rtl="0">
              <a:spcBef>
                <a:spcPts val="0"/>
              </a:spcBef>
              <a:spcAft>
                <a:spcPts val="0"/>
              </a:spcAft>
              <a:buClr>
                <a:schemeClr val="dk1"/>
              </a:buClr>
              <a:buSzPts val="1400"/>
              <a:buChar char="●"/>
            </a:pPr>
            <a:r>
              <a:rPr lang="en-PH"/>
              <a:t>Overstays have exceeded those entering illegally every year since 2007, and there have been half a million more overstays than illegal entries since 2007.</a:t>
            </a:r>
            <a:endParaRPr/>
          </a:p>
          <a:p>
            <a:pPr marL="457200" lvl="0" indent="-317500" rtl="0">
              <a:spcBef>
                <a:spcPts val="0"/>
              </a:spcBef>
              <a:spcAft>
                <a:spcPts val="0"/>
              </a:spcAft>
              <a:buClr>
                <a:schemeClr val="dk1"/>
              </a:buClr>
              <a:buSzPts val="1400"/>
              <a:buChar char="●"/>
            </a:pPr>
            <a:r>
              <a:rPr lang="en-PH" b="1"/>
              <a:t> Fences are irrelevant to drug flows. </a:t>
            </a:r>
            <a:endParaRPr b="1"/>
          </a:p>
          <a:p>
            <a:pPr marL="914400" lvl="1" indent="-317500" rtl="0">
              <a:spcBef>
                <a:spcPts val="0"/>
              </a:spcBef>
              <a:spcAft>
                <a:spcPts val="0"/>
              </a:spcAft>
              <a:buClr>
                <a:schemeClr val="dk1"/>
              </a:buClr>
              <a:buSzPts val="1400"/>
              <a:buChar char="○"/>
            </a:pPr>
            <a:r>
              <a:rPr lang="en-PH"/>
              <a:t>Of all nine border sectors, San Diego leads in seizures of heroin, methamphetamine, cocaine, and probably fentanyl. </a:t>
            </a:r>
            <a:r>
              <a:rPr lang="en-PH" b="1"/>
              <a:t>Authorities find the vast majority of these drugs at legal border crossings</a:t>
            </a:r>
            <a:r>
              <a:rPr lang="en-PH"/>
              <a:t>—not in the spaces between where walls would be built. Interdicting more drugs at the border would require</a:t>
            </a:r>
            <a:r>
              <a:rPr lang="en-PH" b="1"/>
              <a:t> generous investment in modern, well-staffed ports of entry</a:t>
            </a:r>
            <a:r>
              <a:rPr lang="en-PH"/>
              <a:t>—but instead, the Trump administration is asking Congress to pay for a wall. </a:t>
            </a:r>
            <a:endParaRPr/>
          </a:p>
          <a:p>
            <a:pPr marL="0" lvl="0" indent="0" rtl="0">
              <a:spcBef>
                <a:spcPts val="0"/>
              </a:spcBef>
              <a:spcAft>
                <a:spcPts val="0"/>
              </a:spcAft>
              <a:buClr>
                <a:schemeClr val="dk1"/>
              </a:buClr>
              <a:buSzPts val="1100"/>
              <a:buFont typeface="Arial"/>
              <a:buNone/>
            </a:pPr>
            <a:endParaRPr/>
          </a:p>
          <a:p>
            <a:pPr marL="0" lvl="0" indent="0" rtl="0">
              <a:spcBef>
                <a:spcPts val="0"/>
              </a:spcBef>
              <a:spcAft>
                <a:spcPts val="0"/>
              </a:spcAft>
              <a:buClr>
                <a:schemeClr val="dk1"/>
              </a:buClr>
              <a:buSzPts val="1100"/>
              <a:buFont typeface="Arial"/>
              <a:buNone/>
            </a:pPr>
            <a:r>
              <a:rPr lang="en-PH" b="1"/>
              <a:t>Border Security Alternatives</a:t>
            </a:r>
            <a:endParaRPr b="1"/>
          </a:p>
          <a:p>
            <a:pPr marL="457200" lvl="0" indent="-317500" rtl="0">
              <a:spcBef>
                <a:spcPts val="0"/>
              </a:spcBef>
              <a:spcAft>
                <a:spcPts val="0"/>
              </a:spcAft>
              <a:buClr>
                <a:schemeClr val="dk1"/>
              </a:buClr>
              <a:buSzPts val="1400"/>
              <a:buChar char="●"/>
            </a:pPr>
            <a:r>
              <a:rPr lang="en-PH"/>
              <a:t>The border doesn’t need a wall. It needs</a:t>
            </a:r>
            <a:r>
              <a:rPr lang="en-PH" b="1"/>
              <a:t> better-equipped ports of entry, investigative capacity, technology, and far more ability to deal with humanitarian flows.</a:t>
            </a:r>
            <a:endParaRPr b="1"/>
          </a:p>
          <a:p>
            <a:pPr marL="457200" lvl="0" indent="-317500" rtl="0">
              <a:spcBef>
                <a:spcPts val="0"/>
              </a:spcBef>
              <a:spcAft>
                <a:spcPts val="0"/>
              </a:spcAft>
              <a:buClr>
                <a:schemeClr val="dk1"/>
              </a:buClr>
              <a:buSzPts val="1400"/>
              <a:buChar char="●"/>
            </a:pPr>
            <a:r>
              <a:rPr lang="en-PH"/>
              <a:t>Smart, localized adjustments would actually be far less expensive (and more effective) than building the Wall</a:t>
            </a:r>
            <a:endParaRPr/>
          </a:p>
        </p:txBody>
      </p:sp>
      <p:sp>
        <p:nvSpPr>
          <p:cNvPr id="399" name="Shape 399"/>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spcBef>
                <a:spcPts val="0"/>
              </a:spcBef>
              <a:spcAft>
                <a:spcPts val="0"/>
              </a:spcAft>
              <a:buClr>
                <a:srgbClr val="000000"/>
              </a:buClr>
              <a:buFont typeface="Arial"/>
              <a:buNone/>
            </a:pPr>
            <a:fld id="{00000000-1234-1234-1234-123412341234}" type="slidenum">
              <a:rPr lang="en-PH"/>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5" name="Shape 405"/>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PH"/>
              <a:t>58 IMMIGRATION COURTS </a:t>
            </a:r>
            <a:endParaRPr/>
          </a:p>
          <a:p>
            <a:pPr marL="457200" lvl="0" indent="-317500">
              <a:spcBef>
                <a:spcPts val="0"/>
              </a:spcBef>
              <a:spcAft>
                <a:spcPts val="0"/>
              </a:spcAft>
              <a:buSzPts val="1400"/>
              <a:buChar char="●"/>
            </a:pPr>
            <a:r>
              <a:rPr lang="en-PH"/>
              <a:t>Executive office of immigration review - part of DOJ</a:t>
            </a:r>
            <a:endParaRPr/>
          </a:p>
          <a:p>
            <a:pPr marL="0" lvl="0" indent="0">
              <a:spcBef>
                <a:spcPts val="0"/>
              </a:spcBef>
              <a:spcAft>
                <a:spcPts val="0"/>
              </a:spcAft>
              <a:buNone/>
            </a:pPr>
            <a:r>
              <a:rPr lang="en-PH"/>
              <a:t>EOIR Mission: to adjudicate immigration cases by </a:t>
            </a:r>
            <a:r>
              <a:rPr lang="en-PH" b="1"/>
              <a:t>fairly, expeditiously, and uniformly administering</a:t>
            </a:r>
            <a:r>
              <a:rPr lang="en-PH"/>
              <a:t> and interpreting federal immigration laws</a:t>
            </a:r>
            <a:endParaRPr/>
          </a:p>
          <a:p>
            <a:pPr marL="457200" lvl="0" indent="-317500" rtl="0">
              <a:spcBef>
                <a:spcPts val="0"/>
              </a:spcBef>
              <a:spcAft>
                <a:spcPts val="0"/>
              </a:spcAft>
              <a:buSzPts val="1400"/>
              <a:buChar char="●"/>
            </a:pPr>
            <a:r>
              <a:rPr lang="en-PH"/>
              <a:t>unfortunately, data indicates that the courts fall short on all three</a:t>
            </a:r>
            <a:endParaRPr/>
          </a:p>
          <a:p>
            <a:pPr marL="457200" lvl="0" indent="-317500">
              <a:spcBef>
                <a:spcPts val="0"/>
              </a:spcBef>
              <a:spcAft>
                <a:spcPts val="0"/>
              </a:spcAft>
              <a:buSzPts val="1400"/>
              <a:buChar char="●"/>
            </a:pPr>
            <a:r>
              <a:rPr lang="en-PH"/>
              <a:t>Two administrative courts in the area</a:t>
            </a:r>
            <a:endParaRPr/>
          </a:p>
        </p:txBody>
      </p:sp>
      <p:sp>
        <p:nvSpPr>
          <p:cNvPr id="406" name="Shape 406"/>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spcBef>
                <a:spcPts val="0"/>
              </a:spcBef>
              <a:spcAft>
                <a:spcPts val="0"/>
              </a:spcAft>
              <a:buClr>
                <a:srgbClr val="000000"/>
              </a:buClr>
              <a:buFont typeface="Arial"/>
              <a:buNone/>
            </a:pPr>
            <a:fld id="{00000000-1234-1234-1234-123412341234}" type="slidenum">
              <a:rPr lang="en-PH"/>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2" name="Shape 412"/>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PH" b="1">
                <a:solidFill>
                  <a:srgbClr val="FF0000"/>
                </a:solidFill>
              </a:rPr>
              <a:t>Sources: </a:t>
            </a:r>
            <a:endParaRPr b="1">
              <a:solidFill>
                <a:srgbClr val="FF0000"/>
              </a:solidFill>
            </a:endParaRPr>
          </a:p>
          <a:p>
            <a:pPr marL="457200" lvl="0" indent="-317500" rtl="0">
              <a:spcBef>
                <a:spcPts val="0"/>
              </a:spcBef>
              <a:spcAft>
                <a:spcPts val="0"/>
              </a:spcAft>
              <a:buClr>
                <a:srgbClr val="FF0000"/>
              </a:buClr>
              <a:buSzPts val="1400"/>
              <a:buChar char="●"/>
            </a:pPr>
            <a:r>
              <a:rPr lang="en-PH" b="1">
                <a:solidFill>
                  <a:srgbClr val="FF0000"/>
                </a:solidFill>
              </a:rPr>
              <a:t>U.S. Government Accountability Office (GAO) report</a:t>
            </a:r>
            <a:endParaRPr b="1">
              <a:solidFill>
                <a:srgbClr val="FF0000"/>
              </a:solidFill>
            </a:endParaRPr>
          </a:p>
          <a:p>
            <a:pPr marL="457200" lvl="0" indent="-317500" rtl="0">
              <a:spcBef>
                <a:spcPts val="0"/>
              </a:spcBef>
              <a:spcAft>
                <a:spcPts val="0"/>
              </a:spcAft>
              <a:buClr>
                <a:srgbClr val="FF0000"/>
              </a:buClr>
              <a:buSzPts val="1400"/>
              <a:buChar char="●"/>
            </a:pPr>
            <a:r>
              <a:rPr lang="en-PH" b="1">
                <a:solidFill>
                  <a:srgbClr val="FF0000"/>
                </a:solidFill>
              </a:rPr>
              <a:t>The Hill </a:t>
            </a:r>
            <a:r>
              <a:rPr lang="en-PH" u="sng">
                <a:solidFill>
                  <a:schemeClr val="hlink"/>
                </a:solidFill>
                <a:hlinkClick r:id="rId3"/>
              </a:rPr>
              <a:t>http://thehill.com/opinion/immigration/381616-immigration-judge-quotas-will-not-eliminate-the-backlog-crisis</a:t>
            </a:r>
            <a:r>
              <a:rPr lang="en-PH"/>
              <a:t>  </a:t>
            </a:r>
            <a:endParaRPr/>
          </a:p>
          <a:p>
            <a:pPr marL="914400" lvl="1" indent="-317500" rtl="0">
              <a:spcBef>
                <a:spcPts val="0"/>
              </a:spcBef>
              <a:spcAft>
                <a:spcPts val="0"/>
              </a:spcAft>
              <a:buClr>
                <a:srgbClr val="FF0000"/>
              </a:buClr>
              <a:buSzPts val="1400"/>
              <a:buChar char="○"/>
            </a:pPr>
            <a:r>
              <a:rPr lang="en-PH">
                <a:solidFill>
                  <a:srgbClr val="FF0000"/>
                </a:solidFill>
              </a:rPr>
              <a:t>Chart is from the Hill report, but cited from TRAC </a:t>
            </a:r>
            <a:endParaRPr>
              <a:solidFill>
                <a:srgbClr val="FF0000"/>
              </a:solidFill>
            </a:endParaRPr>
          </a:p>
          <a:p>
            <a:pPr marL="0" lvl="0" indent="0">
              <a:spcBef>
                <a:spcPts val="0"/>
              </a:spcBef>
              <a:spcAft>
                <a:spcPts val="0"/>
              </a:spcAft>
              <a:buNone/>
            </a:pPr>
            <a:endParaRPr b="1">
              <a:solidFill>
                <a:srgbClr val="FF0000"/>
              </a:solidFill>
            </a:endParaRPr>
          </a:p>
          <a:p>
            <a:pPr marL="0" lvl="0" indent="0">
              <a:spcBef>
                <a:spcPts val="0"/>
              </a:spcBef>
              <a:spcAft>
                <a:spcPts val="0"/>
              </a:spcAft>
              <a:buNone/>
            </a:pPr>
            <a:endParaRPr/>
          </a:p>
          <a:p>
            <a:pPr marL="0" lvl="0" indent="0">
              <a:spcBef>
                <a:spcPts val="0"/>
              </a:spcBef>
              <a:spcAft>
                <a:spcPts val="0"/>
              </a:spcAft>
              <a:buNone/>
            </a:pPr>
            <a:r>
              <a:rPr lang="en-PH">
                <a:solidFill>
                  <a:srgbClr val="FF0000"/>
                </a:solidFill>
              </a:rPr>
              <a:t>GAO</a:t>
            </a:r>
            <a:r>
              <a:rPr lang="en-PH" b="1">
                <a:solidFill>
                  <a:srgbClr val="FF0000"/>
                </a:solidFill>
              </a:rPr>
              <a:t>:</a:t>
            </a:r>
            <a:r>
              <a:rPr lang="en-PH" b="1"/>
              <a:t> </a:t>
            </a:r>
            <a:r>
              <a:rPr lang="en-PH"/>
              <a:t>The backlog poses challenges to EOIR in meeting its mission. The effects of the case backlog are significant and wide-ranging, from some respondents waiting years to have their cases heard to immigration judges being able to spend less time considering cases. Taking steps to improve its workforce planning, hiring, technology utilization, and performance assessment could better position EOIR to address its case backlog and help improve the agency’s overall effectiveness and efficiency in carrying out its important mission.</a:t>
            </a:r>
            <a:endParaRPr/>
          </a:p>
          <a:p>
            <a:pPr marL="0" lvl="0" indent="0">
              <a:spcBef>
                <a:spcPts val="0"/>
              </a:spcBef>
              <a:spcAft>
                <a:spcPts val="0"/>
              </a:spcAft>
              <a:buNone/>
            </a:pPr>
            <a:endParaRPr/>
          </a:p>
          <a:p>
            <a:pPr marL="0" lvl="0" indent="0">
              <a:spcBef>
                <a:spcPts val="0"/>
              </a:spcBef>
              <a:spcAft>
                <a:spcPts val="0"/>
              </a:spcAft>
              <a:buNone/>
            </a:pPr>
            <a:r>
              <a:rPr lang="en-PH"/>
              <a:t>DUE PROCESS CHALLENGES/// </a:t>
            </a:r>
            <a:endParaRPr/>
          </a:p>
          <a:p>
            <a:pPr marL="0" lvl="0" indent="457200" rtl="0">
              <a:spcBef>
                <a:spcPts val="0"/>
              </a:spcBef>
              <a:spcAft>
                <a:spcPts val="0"/>
              </a:spcAft>
              <a:buNone/>
            </a:pPr>
            <a:r>
              <a:rPr lang="en-PH"/>
              <a:t>• The ability of respondents to produce witnesses or evidence or to obtain pro bono legal representation; </a:t>
            </a:r>
            <a:endParaRPr/>
          </a:p>
          <a:p>
            <a:pPr marL="0" lvl="0" indent="457200" rtl="0">
              <a:spcBef>
                <a:spcPts val="0"/>
              </a:spcBef>
              <a:spcAft>
                <a:spcPts val="0"/>
              </a:spcAft>
              <a:buNone/>
            </a:pPr>
            <a:r>
              <a:rPr lang="en-PH"/>
              <a:t>• The ability of respondents with strong claims for relief to work or bring family members to the United States; and </a:t>
            </a:r>
            <a:endParaRPr/>
          </a:p>
          <a:p>
            <a:pPr marL="0" lvl="0" indent="457200" rtl="0">
              <a:spcBef>
                <a:spcPts val="0"/>
              </a:spcBef>
              <a:spcAft>
                <a:spcPts val="0"/>
              </a:spcAft>
              <a:buNone/>
            </a:pPr>
            <a:r>
              <a:rPr lang="en-PH"/>
              <a:t>• The ability of respondents without sufficient claims for relief to remain in the United States longer than if the case had been promptly decided.</a:t>
            </a:r>
            <a:endParaRPr/>
          </a:p>
          <a:p>
            <a:pPr marL="0" lvl="0" indent="0" rtl="0">
              <a:spcBef>
                <a:spcPts val="0"/>
              </a:spcBef>
              <a:spcAft>
                <a:spcPts val="0"/>
              </a:spcAft>
              <a:buNone/>
            </a:pPr>
            <a:endParaRPr/>
          </a:p>
          <a:p>
            <a:pPr marL="0" lvl="0" indent="0">
              <a:spcBef>
                <a:spcPts val="0"/>
              </a:spcBef>
              <a:spcAft>
                <a:spcPts val="0"/>
              </a:spcAft>
              <a:buNone/>
            </a:pPr>
            <a:r>
              <a:rPr lang="en-PH"/>
              <a:t>GAO Recommendation: EOIR Could Improve its Workforce Planning, Hiring, and Technology Utilization to Help Address the Case Backlog</a:t>
            </a:r>
            <a:endParaRPr/>
          </a:p>
          <a:p>
            <a:pPr marL="0" lvl="0" indent="0" rtl="0">
              <a:spcBef>
                <a:spcPts val="0"/>
              </a:spcBef>
              <a:spcAft>
                <a:spcPts val="0"/>
              </a:spcAft>
              <a:buNone/>
            </a:pPr>
            <a:endParaRPr/>
          </a:p>
          <a:p>
            <a:pPr marL="0" lvl="0" indent="0" rtl="0">
              <a:spcBef>
                <a:spcPts val="0"/>
              </a:spcBef>
              <a:spcAft>
                <a:spcPts val="0"/>
              </a:spcAft>
              <a:buNone/>
            </a:pPr>
            <a:r>
              <a:rPr lang="en-PH">
                <a:solidFill>
                  <a:srgbClr val="FF0000"/>
                </a:solidFill>
              </a:rPr>
              <a:t>The Hill</a:t>
            </a:r>
            <a:endParaRPr>
              <a:solidFill>
                <a:srgbClr val="FF0000"/>
              </a:solidFill>
            </a:endParaRPr>
          </a:p>
          <a:p>
            <a:pPr marL="457200" lvl="0" indent="-317500" rtl="0">
              <a:spcBef>
                <a:spcPts val="0"/>
              </a:spcBef>
              <a:spcAft>
                <a:spcPts val="0"/>
              </a:spcAft>
              <a:buSzPts val="1400"/>
              <a:buChar char="●"/>
            </a:pPr>
            <a:r>
              <a:rPr lang="en-PH" b="1"/>
              <a:t>Expedited Removal</a:t>
            </a:r>
            <a:endParaRPr/>
          </a:p>
          <a:p>
            <a:pPr marL="914400" lvl="1" indent="-317500" rtl="0">
              <a:spcBef>
                <a:spcPts val="0"/>
              </a:spcBef>
              <a:spcAft>
                <a:spcPts val="0"/>
              </a:spcAft>
              <a:buSzPts val="1400"/>
              <a:buChar char="○"/>
            </a:pPr>
            <a:r>
              <a:rPr lang="en-PH"/>
              <a:t>The need for hearings before an immigration judge can be reduced by making more use of expedited removal proceedings, which are conducted by immigration officers.</a:t>
            </a:r>
            <a:endParaRPr/>
          </a:p>
          <a:p>
            <a:pPr marL="914400" lvl="1" indent="-317500" rtl="0">
              <a:spcBef>
                <a:spcPts val="0"/>
              </a:spcBef>
              <a:spcAft>
                <a:spcPts val="0"/>
              </a:spcAft>
              <a:buSzPts val="1400"/>
              <a:buChar char="○"/>
            </a:pPr>
            <a:r>
              <a:rPr lang="en-PH"/>
              <a:t>Trump prepared the way for this option with his Executive Order, “Border Security and Immigration Enforcement Improvements,” in which he orders the DHS Secretary to use the expedited removal proceedings authorized by section 235(b)(1)(A)(iii)(II) of the INA for aliens who are in the United States but were not lawfully admitted and cannot establish that they have been here continuously for two years.</a:t>
            </a:r>
            <a:endParaRPr/>
          </a:p>
          <a:p>
            <a:pPr marL="1371600" lvl="2" indent="-317500" rtl="0">
              <a:spcBef>
                <a:spcPts val="0"/>
              </a:spcBef>
              <a:spcAft>
                <a:spcPts val="0"/>
              </a:spcAft>
              <a:buSzPts val="1400"/>
              <a:buChar char="■"/>
            </a:pPr>
            <a:r>
              <a:rPr lang="en-PH" b="1"/>
              <a:t>If an alien in expedited removal proceedings wants a hearing before an immigration judge, he has to establish to the satisfaction of an asylum officer that he has a credible fear of persecution (significant possiblity of winning asylum case). If the asylum officer is not persuaded, the alien can request an abbreviated review by an immigration judge, which usually is held within 24 hours.</a:t>
            </a:r>
            <a:endParaRPr b="1"/>
          </a:p>
          <a:p>
            <a:pPr marL="914400" lvl="1" indent="-317500" rtl="0">
              <a:spcBef>
                <a:spcPts val="0"/>
              </a:spcBef>
              <a:spcAft>
                <a:spcPts val="0"/>
              </a:spcAft>
              <a:buSzPts val="1400"/>
              <a:buChar char="○"/>
            </a:pPr>
            <a:r>
              <a:rPr lang="en-PH"/>
              <a:t>But expedited removal proceedings will be of limited use because many of the aliens in the pending cases have been here continuously for two years.</a:t>
            </a:r>
            <a:endParaRPr/>
          </a:p>
        </p:txBody>
      </p:sp>
      <p:sp>
        <p:nvSpPr>
          <p:cNvPr id="413" name="Shape 413"/>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spcBef>
                <a:spcPts val="0"/>
              </a:spcBef>
              <a:spcAft>
                <a:spcPts val="0"/>
              </a:spcAft>
              <a:buClr>
                <a:srgbClr val="000000"/>
              </a:buClr>
              <a:buFont typeface="Arial"/>
              <a:buNone/>
            </a:pPr>
            <a:fld id="{00000000-1234-1234-1234-123412341234}" type="slidenum">
              <a:rPr lang="en-PH"/>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7"/>
        <p:cNvGrpSpPr/>
        <p:nvPr/>
      </p:nvGrpSpPr>
      <p:grpSpPr>
        <a:xfrm>
          <a:off x="0" y="0"/>
          <a:ext cx="0" cy="0"/>
          <a:chOff x="0" y="0"/>
          <a:chExt cx="0" cy="0"/>
        </a:xfrm>
      </p:grpSpPr>
      <p:grpSp>
        <p:nvGrpSpPr>
          <p:cNvPr id="28" name="Shape 28"/>
          <p:cNvGrpSpPr/>
          <p:nvPr/>
        </p:nvGrpSpPr>
        <p:grpSpPr>
          <a:xfrm>
            <a:off x="-2266" y="-2022"/>
            <a:ext cx="9146266" cy="6861037"/>
            <a:chOff x="-2266" y="-2022"/>
            <a:chExt cx="9146266" cy="6861037"/>
          </a:xfrm>
        </p:grpSpPr>
        <p:sp>
          <p:nvSpPr>
            <p:cNvPr id="29" name="Shape 29"/>
            <p:cNvSpPr/>
            <p:nvPr/>
          </p:nvSpPr>
          <p:spPr>
            <a:xfrm>
              <a:off x="0" y="0"/>
              <a:ext cx="9144000" cy="6858000"/>
            </a:xfrm>
            <a:prstGeom prst="rect">
              <a:avLst/>
            </a:prstGeom>
            <a:blipFill rotWithShape="1">
              <a:blip r:embed="rId2">
                <a:alphaModFix/>
              </a:blip>
              <a:stretch>
                <a:fillRect l="-16666" r="-16666"/>
              </a:stretch>
            </a:bli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30"/>
            <p:cNvSpPr/>
            <p:nvPr/>
          </p:nvSpPr>
          <p:spPr>
            <a:xfrm>
              <a:off x="0" y="2895600"/>
              <a:ext cx="2362200" cy="2362200"/>
            </a:xfrm>
            <a:prstGeom prst="ellipse">
              <a:avLst/>
            </a:prstGeom>
            <a:gradFill>
              <a:gsLst>
                <a:gs pos="0">
                  <a:srgbClr val="5F9C9D">
                    <a:alpha val="7843"/>
                  </a:srgbClr>
                </a:gs>
                <a:gs pos="36000">
                  <a:srgbClr val="5F9C9D">
                    <a:alpha val="7843"/>
                  </a:srgbClr>
                </a:gs>
                <a:gs pos="72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p:nvPr/>
          </p:nvSpPr>
          <p:spPr>
            <a:xfrm>
              <a:off x="6299432" y="1676400"/>
              <a:ext cx="2819400" cy="2819400"/>
            </a:xfrm>
            <a:prstGeom prst="ellipse">
              <a:avLst/>
            </a:prstGeom>
            <a:gradFill>
              <a:gsLst>
                <a:gs pos="0">
                  <a:srgbClr val="5F9C9D">
                    <a:alpha val="6666"/>
                  </a:srgbClr>
                </a:gs>
                <a:gs pos="36000">
                  <a:srgbClr val="5F9C9D">
                    <a:alpha val="5882"/>
                  </a:srgbClr>
                </a:gs>
                <a:gs pos="69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a:off x="5689832" y="-2022"/>
              <a:ext cx="1600200" cy="1600200"/>
            </a:xfrm>
            <a:prstGeom prst="ellipse">
              <a:avLst/>
            </a:prstGeom>
            <a:gradFill>
              <a:gsLst>
                <a:gs pos="0">
                  <a:srgbClr val="5F9C9D">
                    <a:alpha val="13725"/>
                  </a:srgbClr>
                </a:gs>
                <a:gs pos="36000">
                  <a:srgbClr val="5F9C9D">
                    <a:alpha val="6666"/>
                  </a:srgbClr>
                </a:gs>
                <a:gs pos="73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a:off x="-2266" y="2667000"/>
              <a:ext cx="4191000" cy="4191000"/>
            </a:xfrm>
            <a:prstGeom prst="ellipse">
              <a:avLst/>
            </a:prstGeom>
            <a:gradFill>
              <a:gsLst>
                <a:gs pos="0">
                  <a:srgbClr val="5F9C9D">
                    <a:alpha val="10980"/>
                  </a:srgbClr>
                </a:gs>
                <a:gs pos="36000">
                  <a:srgbClr val="5F9C9D">
                    <a:alpha val="9803"/>
                  </a:srgbClr>
                </a:gs>
                <a:gs pos="75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a:off x="6299432" y="5868415"/>
              <a:ext cx="990600" cy="990600"/>
            </a:xfrm>
            <a:prstGeom prst="ellipse">
              <a:avLst/>
            </a:prstGeom>
            <a:gradFill>
              <a:gsLst>
                <a:gs pos="0">
                  <a:srgbClr val="5F9C9D">
                    <a:alpha val="13725"/>
                  </a:srgbClr>
                </a:gs>
                <a:gs pos="36000">
                  <a:srgbClr val="5F9C9D">
                    <a:alpha val="6666"/>
                  </a:srgbClr>
                </a:gs>
                <a:gs pos="66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a:off x="0" y="508"/>
              <a:ext cx="9144000" cy="6858000"/>
            </a:xfrm>
            <a:custGeom>
              <a:avLst/>
              <a:gdLst/>
              <a:ahLst/>
              <a:cxnLst/>
              <a:rect l="0" t="0" r="0" b="0"/>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36" name="Shape 36"/>
          <p:cNvSpPr txBox="1">
            <a:spLocks noGrp="1"/>
          </p:cNvSpPr>
          <p:nvPr>
            <p:ph type="ctrTitle"/>
          </p:nvPr>
        </p:nvSpPr>
        <p:spPr>
          <a:xfrm>
            <a:off x="866441" y="2222624"/>
            <a:ext cx="5917677" cy="255475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2"/>
              </a:buClr>
              <a:buSzPts val="4800"/>
              <a:buFont typeface="Century Gothic"/>
              <a:buNone/>
              <a:defRPr sz="48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7" name="Shape 37"/>
          <p:cNvSpPr txBox="1">
            <a:spLocks noGrp="1"/>
          </p:cNvSpPr>
          <p:nvPr>
            <p:ph type="subTitle" idx="1"/>
          </p:nvPr>
        </p:nvSpPr>
        <p:spPr>
          <a:xfrm>
            <a:off x="866441" y="4777380"/>
            <a:ext cx="5917677" cy="861420"/>
          </a:xfrm>
          <a:prstGeom prst="rect">
            <a:avLst/>
          </a:prstGeom>
          <a:noFill/>
          <a:ln>
            <a:noFill/>
          </a:ln>
        </p:spPr>
        <p:txBody>
          <a:bodyPr spcFirstLastPara="1" wrap="square" lIns="91425" tIns="91425" rIns="91425" bIns="91425" anchor="t" anchorCtr="0"/>
          <a:lstStyle>
            <a:lvl1pPr marR="0" lvl="0" algn="l" rtl="0">
              <a:spcBef>
                <a:spcPts val="1000"/>
              </a:spcBef>
              <a:spcAft>
                <a:spcPts val="0"/>
              </a:spcAft>
              <a:buClr>
                <a:schemeClr val="accent1"/>
              </a:buClr>
              <a:buSzPts val="1440"/>
              <a:buFont typeface="Noto Sans Symbols"/>
              <a:buNone/>
              <a:defRPr sz="1800" b="0" i="0" u="none" strike="noStrike" cap="none">
                <a:solidFill>
                  <a:srgbClr val="86D1D8"/>
                </a:solidFill>
                <a:latin typeface="Century Gothic"/>
                <a:ea typeface="Century Gothic"/>
                <a:cs typeface="Century Gothic"/>
                <a:sym typeface="Century Gothic"/>
              </a:defRPr>
            </a:lvl1pPr>
            <a:lvl2pPr marR="0" lvl="1" algn="ctr" rtl="0">
              <a:spcBef>
                <a:spcPts val="1000"/>
              </a:spcBef>
              <a:spcAft>
                <a:spcPts val="0"/>
              </a:spcAft>
              <a:buClr>
                <a:schemeClr val="accent1"/>
              </a:buClr>
              <a:buSzPts val="1280"/>
              <a:buFont typeface="Noto Sans Symbols"/>
              <a:buNone/>
              <a:defRPr sz="1600" b="0" i="0" u="none" strike="noStrike" cap="none">
                <a:solidFill>
                  <a:srgbClr val="888888"/>
                </a:solidFill>
                <a:latin typeface="Century Gothic"/>
                <a:ea typeface="Century Gothic"/>
                <a:cs typeface="Century Gothic"/>
                <a:sym typeface="Century Gothic"/>
              </a:defRPr>
            </a:lvl2pPr>
            <a:lvl3pPr marR="0" lvl="2" algn="ctr" rtl="0">
              <a:spcBef>
                <a:spcPts val="1000"/>
              </a:spcBef>
              <a:spcAft>
                <a:spcPts val="0"/>
              </a:spcAft>
              <a:buClr>
                <a:schemeClr val="accent1"/>
              </a:buClr>
              <a:buSzPts val="1120"/>
              <a:buFont typeface="Noto Sans Symbols"/>
              <a:buNone/>
              <a:defRPr sz="1400" b="0" i="0" u="none" strike="noStrike" cap="none">
                <a:solidFill>
                  <a:srgbClr val="888888"/>
                </a:solidFill>
                <a:latin typeface="Century Gothic"/>
                <a:ea typeface="Century Gothic"/>
                <a:cs typeface="Century Gothic"/>
                <a:sym typeface="Century Gothic"/>
              </a:defRPr>
            </a:lvl3pPr>
            <a:lvl4pPr marR="0" lvl="3" algn="ctr" rtl="0">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4pPr>
            <a:lvl5pPr marR="0" lvl="4" algn="ctr" rtl="0">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5pPr>
            <a:lvl6pPr marR="0" lvl="5" algn="ctr" rtl="0">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6pPr>
            <a:lvl7pPr marR="0" lvl="6" algn="ctr" rtl="0">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7pPr>
            <a:lvl8pPr marR="0" lvl="7" algn="ctr" rtl="0">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8pPr>
            <a:lvl9pPr marR="0" lvl="8" algn="ctr" rtl="0">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9pPr>
          </a:lstStyle>
          <a:p>
            <a:endParaRPr/>
          </a:p>
        </p:txBody>
      </p:sp>
      <p:sp>
        <p:nvSpPr>
          <p:cNvPr id="38" name="Shape 38"/>
          <p:cNvSpPr txBox="1">
            <a:spLocks noGrp="1"/>
          </p:cNvSpPr>
          <p:nvPr>
            <p:ph type="dt" idx="10"/>
          </p:nvPr>
        </p:nvSpPr>
        <p:spPr>
          <a:xfrm rot="5400000">
            <a:off x="7497419" y="1824010"/>
            <a:ext cx="990599" cy="24025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9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9" name="Shape 39"/>
          <p:cNvSpPr txBox="1">
            <a:spLocks noGrp="1"/>
          </p:cNvSpPr>
          <p:nvPr>
            <p:ph type="ftr" idx="11"/>
          </p:nvPr>
        </p:nvSpPr>
        <p:spPr>
          <a:xfrm rot="5400000">
            <a:off x="6246568" y="3264407"/>
            <a:ext cx="3859795" cy="228659"/>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0" name="Shape 40"/>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41"/>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18"/>
        <p:cNvGrpSpPr/>
        <p:nvPr/>
      </p:nvGrpSpPr>
      <p:grpSpPr>
        <a:xfrm>
          <a:off x="0" y="0"/>
          <a:ext cx="0" cy="0"/>
          <a:chOff x="0" y="0"/>
          <a:chExt cx="0" cy="0"/>
        </a:xfrm>
      </p:grpSpPr>
      <p:grpSp>
        <p:nvGrpSpPr>
          <p:cNvPr id="119" name="Shape 119"/>
          <p:cNvGrpSpPr/>
          <p:nvPr/>
        </p:nvGrpSpPr>
        <p:grpSpPr>
          <a:xfrm>
            <a:off x="-2266" y="-2022"/>
            <a:ext cx="9146266" cy="6861037"/>
            <a:chOff x="-2266" y="-2022"/>
            <a:chExt cx="9146266" cy="6861037"/>
          </a:xfrm>
        </p:grpSpPr>
        <p:sp>
          <p:nvSpPr>
            <p:cNvPr id="120" name="Shape 120"/>
            <p:cNvSpPr/>
            <p:nvPr/>
          </p:nvSpPr>
          <p:spPr>
            <a:xfrm>
              <a:off x="0" y="0"/>
              <a:ext cx="9144000" cy="6858000"/>
            </a:xfrm>
            <a:prstGeom prst="rect">
              <a:avLst/>
            </a:prstGeom>
            <a:blipFill rotWithShape="1">
              <a:blip r:embed="rId2">
                <a:alphaModFix/>
              </a:blip>
              <a:stretch>
                <a:fillRect l="-16666" r="-16666"/>
              </a:stretch>
            </a:bli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 name="Shape 121"/>
            <p:cNvSpPr/>
            <p:nvPr/>
          </p:nvSpPr>
          <p:spPr>
            <a:xfrm>
              <a:off x="0" y="2895600"/>
              <a:ext cx="2362200" cy="2362200"/>
            </a:xfrm>
            <a:prstGeom prst="ellipse">
              <a:avLst/>
            </a:prstGeom>
            <a:gradFill>
              <a:gsLst>
                <a:gs pos="0">
                  <a:srgbClr val="5F9C9D">
                    <a:alpha val="7843"/>
                  </a:srgbClr>
                </a:gs>
                <a:gs pos="36000">
                  <a:srgbClr val="5F9C9D">
                    <a:alpha val="7843"/>
                  </a:srgbClr>
                </a:gs>
                <a:gs pos="72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 name="Shape 122"/>
            <p:cNvSpPr/>
            <p:nvPr/>
          </p:nvSpPr>
          <p:spPr>
            <a:xfrm>
              <a:off x="6299432" y="1676400"/>
              <a:ext cx="2819400" cy="2819400"/>
            </a:xfrm>
            <a:prstGeom prst="ellipse">
              <a:avLst/>
            </a:prstGeom>
            <a:gradFill>
              <a:gsLst>
                <a:gs pos="0">
                  <a:srgbClr val="5F9C9D">
                    <a:alpha val="6666"/>
                  </a:srgbClr>
                </a:gs>
                <a:gs pos="36000">
                  <a:srgbClr val="5F9C9D">
                    <a:alpha val="5882"/>
                  </a:srgbClr>
                </a:gs>
                <a:gs pos="69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 name="Shape 123"/>
            <p:cNvSpPr/>
            <p:nvPr/>
          </p:nvSpPr>
          <p:spPr>
            <a:xfrm>
              <a:off x="5689832" y="-2022"/>
              <a:ext cx="1600200" cy="1600200"/>
            </a:xfrm>
            <a:prstGeom prst="ellipse">
              <a:avLst/>
            </a:prstGeom>
            <a:gradFill>
              <a:gsLst>
                <a:gs pos="0">
                  <a:srgbClr val="5F9C9D">
                    <a:alpha val="13725"/>
                  </a:srgbClr>
                </a:gs>
                <a:gs pos="36000">
                  <a:srgbClr val="5F9C9D">
                    <a:alpha val="6666"/>
                  </a:srgbClr>
                </a:gs>
                <a:gs pos="73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 name="Shape 124"/>
            <p:cNvSpPr/>
            <p:nvPr/>
          </p:nvSpPr>
          <p:spPr>
            <a:xfrm>
              <a:off x="-2266" y="2667000"/>
              <a:ext cx="4191000" cy="4191000"/>
            </a:xfrm>
            <a:prstGeom prst="ellipse">
              <a:avLst/>
            </a:prstGeom>
            <a:gradFill>
              <a:gsLst>
                <a:gs pos="0">
                  <a:srgbClr val="5F9C9D">
                    <a:alpha val="10980"/>
                  </a:srgbClr>
                </a:gs>
                <a:gs pos="36000">
                  <a:srgbClr val="5F9C9D">
                    <a:alpha val="9803"/>
                  </a:srgbClr>
                </a:gs>
                <a:gs pos="75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 name="Shape 125"/>
            <p:cNvSpPr/>
            <p:nvPr/>
          </p:nvSpPr>
          <p:spPr>
            <a:xfrm>
              <a:off x="6299432" y="5868415"/>
              <a:ext cx="990600" cy="990600"/>
            </a:xfrm>
            <a:prstGeom prst="ellipse">
              <a:avLst/>
            </a:prstGeom>
            <a:gradFill>
              <a:gsLst>
                <a:gs pos="0">
                  <a:srgbClr val="5F9C9D">
                    <a:alpha val="13725"/>
                  </a:srgbClr>
                </a:gs>
                <a:gs pos="36000">
                  <a:srgbClr val="5F9C9D">
                    <a:alpha val="6666"/>
                  </a:srgbClr>
                </a:gs>
                <a:gs pos="66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6" name="Shape 126"/>
            <p:cNvSpPr/>
            <p:nvPr/>
          </p:nvSpPr>
          <p:spPr>
            <a:xfrm>
              <a:off x="5283673" y="402165"/>
              <a:ext cx="3465769" cy="605367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7" name="Shape 127"/>
            <p:cNvSpPr/>
            <p:nvPr/>
          </p:nvSpPr>
          <p:spPr>
            <a:xfrm rot="-5912394">
              <a:off x="2769747" y="1458373"/>
              <a:ext cx="2377690" cy="317748"/>
            </a:xfrm>
            <a:custGeom>
              <a:avLst/>
              <a:gdLst/>
              <a:ahLst/>
              <a:cxnLst/>
              <a:rect l="0" t="0" r="0" b="0"/>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8" name="Shape 128"/>
            <p:cNvSpPr/>
            <p:nvPr/>
          </p:nvSpPr>
          <p:spPr>
            <a:xfrm rot="-5400000">
              <a:off x="2548536" y="1765596"/>
              <a:ext cx="5995993" cy="3326809"/>
            </a:xfrm>
            <a:custGeom>
              <a:avLst/>
              <a:gdLst/>
              <a:ahLst/>
              <a:cxnLst/>
              <a:rect l="0" t="0" r="0" b="0"/>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129" name="Shape 129"/>
            <p:cNvSpPr/>
            <p:nvPr/>
          </p:nvSpPr>
          <p:spPr>
            <a:xfrm>
              <a:off x="0" y="508"/>
              <a:ext cx="9144000" cy="6858000"/>
            </a:xfrm>
            <a:custGeom>
              <a:avLst/>
              <a:gdLst/>
              <a:ahLst/>
              <a:cxnLst/>
              <a:rect l="0" t="0" r="0" b="0"/>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30" name="Shape 130"/>
          <p:cNvSpPr txBox="1">
            <a:spLocks noGrp="1"/>
          </p:cNvSpPr>
          <p:nvPr>
            <p:ph type="title"/>
          </p:nvPr>
        </p:nvSpPr>
        <p:spPr>
          <a:xfrm>
            <a:off x="866440" y="1447800"/>
            <a:ext cx="2712590" cy="149558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31" name="Shape 131"/>
          <p:cNvSpPr txBox="1">
            <a:spLocks noGrp="1"/>
          </p:cNvSpPr>
          <p:nvPr>
            <p:ph type="body" idx="1"/>
          </p:nvPr>
        </p:nvSpPr>
        <p:spPr>
          <a:xfrm>
            <a:off x="4568927" y="1452881"/>
            <a:ext cx="3632850" cy="4572000"/>
          </a:xfrm>
          <a:prstGeom prst="rect">
            <a:avLst/>
          </a:prstGeom>
          <a:noFill/>
          <a:ln>
            <a:noFill/>
          </a:ln>
        </p:spPr>
        <p:txBody>
          <a:bodyPr spcFirstLastPara="1" wrap="square" lIns="91425" tIns="91425" rIns="91425" bIns="91425" anchor="ctr"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32" name="Shape 132"/>
          <p:cNvSpPr txBox="1">
            <a:spLocks noGrp="1"/>
          </p:cNvSpPr>
          <p:nvPr>
            <p:ph type="body" idx="2"/>
          </p:nvPr>
        </p:nvSpPr>
        <p:spPr>
          <a:xfrm>
            <a:off x="866440" y="3086845"/>
            <a:ext cx="2712590" cy="2938036"/>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120"/>
              <a:buFont typeface="Noto Sans Symbols"/>
              <a:buNone/>
              <a:defRPr sz="1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8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133" name="Shape 133"/>
          <p:cNvSpPr txBox="1">
            <a:spLocks noGrp="1"/>
          </p:cNvSpPr>
          <p:nvPr>
            <p:ph type="dt" idx="10"/>
          </p:nvPr>
        </p:nvSpPr>
        <p:spPr>
          <a:xfrm>
            <a:off x="7560111" y="6377097"/>
            <a:ext cx="990599" cy="228659"/>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4" name="Shape 134"/>
          <p:cNvSpPr txBox="1">
            <a:spLocks noGrp="1"/>
          </p:cNvSpPr>
          <p:nvPr>
            <p:ph type="ftr" idx="11"/>
          </p:nvPr>
        </p:nvSpPr>
        <p:spPr>
          <a:xfrm>
            <a:off x="590842" y="6373195"/>
            <a:ext cx="3859795" cy="228659"/>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5" name="Shape 135"/>
          <p:cNvSpPr/>
          <p:nvPr/>
        </p:nvSpPr>
        <p:spPr>
          <a:xfrm>
            <a:off x="7745644" y="-1404"/>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6" name="Shape 136"/>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a:solidFill>
                  <a:schemeClr val="lt1"/>
                </a:solidFill>
                <a:latin typeface="Century Gothic"/>
                <a:ea typeface="Century Gothic"/>
                <a:cs typeface="Century Gothic"/>
                <a:sym typeface="Century Gothic"/>
              </a:defRPr>
            </a:lvl1pPr>
            <a:lvl2pPr marL="0" marR="0" lvl="1" indent="0" algn="ctr" rtl="0">
              <a:spcBef>
                <a:spcPts val="0"/>
              </a:spcBef>
              <a:buNone/>
              <a:defRPr sz="2800">
                <a:solidFill>
                  <a:schemeClr val="lt1"/>
                </a:solidFill>
                <a:latin typeface="Century Gothic"/>
                <a:ea typeface="Century Gothic"/>
                <a:cs typeface="Century Gothic"/>
                <a:sym typeface="Century Gothic"/>
              </a:defRPr>
            </a:lvl2pPr>
            <a:lvl3pPr marL="0" marR="0" lvl="2" indent="0" algn="ctr" rtl="0">
              <a:spcBef>
                <a:spcPts val="0"/>
              </a:spcBef>
              <a:buNone/>
              <a:defRPr sz="2800">
                <a:solidFill>
                  <a:schemeClr val="lt1"/>
                </a:solidFill>
                <a:latin typeface="Century Gothic"/>
                <a:ea typeface="Century Gothic"/>
                <a:cs typeface="Century Gothic"/>
                <a:sym typeface="Century Gothic"/>
              </a:defRPr>
            </a:lvl3pPr>
            <a:lvl4pPr marL="0" marR="0" lvl="3" indent="0" algn="ctr" rtl="0">
              <a:spcBef>
                <a:spcPts val="0"/>
              </a:spcBef>
              <a:buNone/>
              <a:defRPr sz="2800">
                <a:solidFill>
                  <a:schemeClr val="lt1"/>
                </a:solidFill>
                <a:latin typeface="Century Gothic"/>
                <a:ea typeface="Century Gothic"/>
                <a:cs typeface="Century Gothic"/>
                <a:sym typeface="Century Gothic"/>
              </a:defRPr>
            </a:lvl4pPr>
            <a:lvl5pPr marL="0" marR="0" lvl="4" indent="0" algn="ctr" rtl="0">
              <a:spcBef>
                <a:spcPts val="0"/>
              </a:spcBef>
              <a:buNone/>
              <a:defRPr sz="2800">
                <a:solidFill>
                  <a:schemeClr val="lt1"/>
                </a:solidFill>
                <a:latin typeface="Century Gothic"/>
                <a:ea typeface="Century Gothic"/>
                <a:cs typeface="Century Gothic"/>
                <a:sym typeface="Century Gothic"/>
              </a:defRPr>
            </a:lvl5pPr>
            <a:lvl6pPr marL="0" marR="0" lvl="5" indent="0" algn="ctr" rtl="0">
              <a:spcBef>
                <a:spcPts val="0"/>
              </a:spcBef>
              <a:buNone/>
              <a:defRPr sz="2800">
                <a:solidFill>
                  <a:schemeClr val="lt1"/>
                </a:solidFill>
                <a:latin typeface="Century Gothic"/>
                <a:ea typeface="Century Gothic"/>
                <a:cs typeface="Century Gothic"/>
                <a:sym typeface="Century Gothic"/>
              </a:defRPr>
            </a:lvl6pPr>
            <a:lvl7pPr marL="0" marR="0" lvl="6" indent="0" algn="ctr" rtl="0">
              <a:spcBef>
                <a:spcPts val="0"/>
              </a:spcBef>
              <a:buNone/>
              <a:defRPr sz="2800">
                <a:solidFill>
                  <a:schemeClr val="lt1"/>
                </a:solidFill>
                <a:latin typeface="Century Gothic"/>
                <a:ea typeface="Century Gothic"/>
                <a:cs typeface="Century Gothic"/>
                <a:sym typeface="Century Gothic"/>
              </a:defRPr>
            </a:lvl7pPr>
            <a:lvl8pPr marL="0" marR="0" lvl="7" indent="0" algn="ctr" rtl="0">
              <a:spcBef>
                <a:spcPts val="0"/>
              </a:spcBef>
              <a:buNone/>
              <a:defRPr sz="2800">
                <a:solidFill>
                  <a:schemeClr val="lt1"/>
                </a:solidFill>
                <a:latin typeface="Century Gothic"/>
                <a:ea typeface="Century Gothic"/>
                <a:cs typeface="Century Gothic"/>
                <a:sym typeface="Century Gothic"/>
              </a:defRPr>
            </a:lvl8pPr>
            <a:lvl9pPr marL="0" marR="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37"/>
        <p:cNvGrpSpPr/>
        <p:nvPr/>
      </p:nvGrpSpPr>
      <p:grpSpPr>
        <a:xfrm>
          <a:off x="0" y="0"/>
          <a:ext cx="0" cy="0"/>
          <a:chOff x="0" y="0"/>
          <a:chExt cx="0" cy="0"/>
        </a:xfrm>
      </p:grpSpPr>
      <p:grpSp>
        <p:nvGrpSpPr>
          <p:cNvPr id="138" name="Shape 138"/>
          <p:cNvGrpSpPr/>
          <p:nvPr/>
        </p:nvGrpSpPr>
        <p:grpSpPr>
          <a:xfrm>
            <a:off x="-2266" y="-2022"/>
            <a:ext cx="9146266" cy="6861037"/>
            <a:chOff x="-2266" y="-2022"/>
            <a:chExt cx="9146266" cy="6861037"/>
          </a:xfrm>
        </p:grpSpPr>
        <p:sp>
          <p:nvSpPr>
            <p:cNvPr id="139" name="Shape 139"/>
            <p:cNvSpPr/>
            <p:nvPr/>
          </p:nvSpPr>
          <p:spPr>
            <a:xfrm>
              <a:off x="0" y="0"/>
              <a:ext cx="9144000" cy="6858000"/>
            </a:xfrm>
            <a:prstGeom prst="rect">
              <a:avLst/>
            </a:prstGeom>
            <a:blipFill rotWithShape="1">
              <a:blip r:embed="rId2">
                <a:alphaModFix/>
              </a:blip>
              <a:stretch>
                <a:fillRect l="-16666" r="-16666"/>
              </a:stretch>
            </a:bli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0" name="Shape 140"/>
            <p:cNvSpPr/>
            <p:nvPr/>
          </p:nvSpPr>
          <p:spPr>
            <a:xfrm>
              <a:off x="0" y="2895600"/>
              <a:ext cx="2362200" cy="2362200"/>
            </a:xfrm>
            <a:prstGeom prst="ellipse">
              <a:avLst/>
            </a:prstGeom>
            <a:gradFill>
              <a:gsLst>
                <a:gs pos="0">
                  <a:srgbClr val="5F9C9D">
                    <a:alpha val="7843"/>
                  </a:srgbClr>
                </a:gs>
                <a:gs pos="36000">
                  <a:srgbClr val="5F9C9D">
                    <a:alpha val="7843"/>
                  </a:srgbClr>
                </a:gs>
                <a:gs pos="72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1" name="Shape 141"/>
            <p:cNvSpPr/>
            <p:nvPr/>
          </p:nvSpPr>
          <p:spPr>
            <a:xfrm>
              <a:off x="6299432" y="1676400"/>
              <a:ext cx="2819400" cy="2819400"/>
            </a:xfrm>
            <a:prstGeom prst="ellipse">
              <a:avLst/>
            </a:prstGeom>
            <a:gradFill>
              <a:gsLst>
                <a:gs pos="0">
                  <a:srgbClr val="5F9C9D">
                    <a:alpha val="6666"/>
                  </a:srgbClr>
                </a:gs>
                <a:gs pos="36000">
                  <a:srgbClr val="5F9C9D">
                    <a:alpha val="5882"/>
                  </a:srgbClr>
                </a:gs>
                <a:gs pos="69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2" name="Shape 142"/>
            <p:cNvSpPr/>
            <p:nvPr/>
          </p:nvSpPr>
          <p:spPr>
            <a:xfrm>
              <a:off x="5689832" y="-2022"/>
              <a:ext cx="1600200" cy="1600200"/>
            </a:xfrm>
            <a:prstGeom prst="ellipse">
              <a:avLst/>
            </a:prstGeom>
            <a:gradFill>
              <a:gsLst>
                <a:gs pos="0">
                  <a:srgbClr val="5F9C9D">
                    <a:alpha val="13725"/>
                  </a:srgbClr>
                </a:gs>
                <a:gs pos="36000">
                  <a:srgbClr val="5F9C9D">
                    <a:alpha val="6666"/>
                  </a:srgbClr>
                </a:gs>
                <a:gs pos="73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3" name="Shape 143"/>
            <p:cNvSpPr/>
            <p:nvPr/>
          </p:nvSpPr>
          <p:spPr>
            <a:xfrm>
              <a:off x="-2266" y="2667000"/>
              <a:ext cx="4191000" cy="4191000"/>
            </a:xfrm>
            <a:prstGeom prst="ellipse">
              <a:avLst/>
            </a:prstGeom>
            <a:gradFill>
              <a:gsLst>
                <a:gs pos="0">
                  <a:srgbClr val="5F9C9D">
                    <a:alpha val="10980"/>
                  </a:srgbClr>
                </a:gs>
                <a:gs pos="36000">
                  <a:srgbClr val="5F9C9D">
                    <a:alpha val="9803"/>
                  </a:srgbClr>
                </a:gs>
                <a:gs pos="75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4" name="Shape 144"/>
            <p:cNvSpPr/>
            <p:nvPr/>
          </p:nvSpPr>
          <p:spPr>
            <a:xfrm>
              <a:off x="6299432" y="5868415"/>
              <a:ext cx="990600" cy="990600"/>
            </a:xfrm>
            <a:prstGeom prst="ellipse">
              <a:avLst/>
            </a:prstGeom>
            <a:gradFill>
              <a:gsLst>
                <a:gs pos="0">
                  <a:srgbClr val="5F9C9D">
                    <a:alpha val="13725"/>
                  </a:srgbClr>
                </a:gs>
                <a:gs pos="36000">
                  <a:srgbClr val="5F9C9D">
                    <a:alpha val="6666"/>
                  </a:srgbClr>
                </a:gs>
                <a:gs pos="66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 name="Shape 145"/>
            <p:cNvSpPr/>
            <p:nvPr/>
          </p:nvSpPr>
          <p:spPr>
            <a:xfrm>
              <a:off x="5283673" y="402165"/>
              <a:ext cx="3465769" cy="605367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6" name="Shape 146"/>
            <p:cNvSpPr/>
            <p:nvPr/>
          </p:nvSpPr>
          <p:spPr>
            <a:xfrm rot="-5912394">
              <a:off x="3074559" y="1458373"/>
              <a:ext cx="2377690" cy="317748"/>
            </a:xfrm>
            <a:custGeom>
              <a:avLst/>
              <a:gdLst/>
              <a:ahLst/>
              <a:cxnLst/>
              <a:rect l="0" t="0" r="0" b="0"/>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7" name="Shape 147"/>
            <p:cNvSpPr/>
            <p:nvPr/>
          </p:nvSpPr>
          <p:spPr>
            <a:xfrm rot="-5400000">
              <a:off x="2852610" y="1765596"/>
              <a:ext cx="5995993" cy="3326809"/>
            </a:xfrm>
            <a:custGeom>
              <a:avLst/>
              <a:gdLst/>
              <a:ahLst/>
              <a:cxnLst/>
              <a:rect l="0" t="0" r="0" b="0"/>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148" name="Shape 148"/>
            <p:cNvSpPr/>
            <p:nvPr/>
          </p:nvSpPr>
          <p:spPr>
            <a:xfrm>
              <a:off x="0" y="508"/>
              <a:ext cx="9144000" cy="6858000"/>
            </a:xfrm>
            <a:custGeom>
              <a:avLst/>
              <a:gdLst/>
              <a:ahLst/>
              <a:cxnLst/>
              <a:rect l="0" t="0" r="0" b="0"/>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49" name="Shape 149"/>
          <p:cNvSpPr txBox="1">
            <a:spLocks noGrp="1"/>
          </p:cNvSpPr>
          <p:nvPr>
            <p:ph type="title"/>
          </p:nvPr>
        </p:nvSpPr>
        <p:spPr>
          <a:xfrm>
            <a:off x="851591" y="1343112"/>
            <a:ext cx="3001938" cy="161308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50" name="Shape 150"/>
          <p:cNvSpPr>
            <a:spLocks noGrp="1"/>
          </p:cNvSpPr>
          <p:nvPr>
            <p:ph type="pic" idx="2"/>
          </p:nvPr>
        </p:nvSpPr>
        <p:spPr>
          <a:xfrm>
            <a:off x="4722909" y="1320800"/>
            <a:ext cx="2791102" cy="42164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91425" rIns="91425" bIns="91425" anchor="t" anchorCtr="0"/>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51" name="Shape 151"/>
          <p:cNvSpPr txBox="1">
            <a:spLocks noGrp="1"/>
          </p:cNvSpPr>
          <p:nvPr>
            <p:ph type="body" idx="1"/>
          </p:nvPr>
        </p:nvSpPr>
        <p:spPr>
          <a:xfrm>
            <a:off x="851592" y="3086100"/>
            <a:ext cx="3001938" cy="2451100"/>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120"/>
              <a:buFont typeface="Noto Sans Symbols"/>
              <a:buNone/>
              <a:defRPr sz="1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8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152" name="Shape 152"/>
          <p:cNvSpPr txBox="1">
            <a:spLocks noGrp="1"/>
          </p:cNvSpPr>
          <p:nvPr>
            <p:ph type="dt" idx="10"/>
          </p:nvPr>
        </p:nvSpPr>
        <p:spPr>
          <a:xfrm>
            <a:off x="7560111" y="6377097"/>
            <a:ext cx="990599" cy="228659"/>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3" name="Shape 153"/>
          <p:cNvSpPr txBox="1">
            <a:spLocks noGrp="1"/>
          </p:cNvSpPr>
          <p:nvPr>
            <p:ph type="ftr" idx="11"/>
          </p:nvPr>
        </p:nvSpPr>
        <p:spPr>
          <a:xfrm>
            <a:off x="590842" y="6373195"/>
            <a:ext cx="3859795" cy="228659"/>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4" name="Shape 154"/>
          <p:cNvSpPr/>
          <p:nvPr/>
        </p:nvSpPr>
        <p:spPr>
          <a:xfrm>
            <a:off x="7745644" y="-1404"/>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5" name="Shape 155"/>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a:solidFill>
                  <a:schemeClr val="lt1"/>
                </a:solidFill>
                <a:latin typeface="Century Gothic"/>
                <a:ea typeface="Century Gothic"/>
                <a:cs typeface="Century Gothic"/>
                <a:sym typeface="Century Gothic"/>
              </a:defRPr>
            </a:lvl1pPr>
            <a:lvl2pPr marL="0" marR="0" lvl="1" indent="0" algn="ctr" rtl="0">
              <a:spcBef>
                <a:spcPts val="0"/>
              </a:spcBef>
              <a:buNone/>
              <a:defRPr sz="2800">
                <a:solidFill>
                  <a:schemeClr val="lt1"/>
                </a:solidFill>
                <a:latin typeface="Century Gothic"/>
                <a:ea typeface="Century Gothic"/>
                <a:cs typeface="Century Gothic"/>
                <a:sym typeface="Century Gothic"/>
              </a:defRPr>
            </a:lvl2pPr>
            <a:lvl3pPr marL="0" marR="0" lvl="2" indent="0" algn="ctr" rtl="0">
              <a:spcBef>
                <a:spcPts val="0"/>
              </a:spcBef>
              <a:buNone/>
              <a:defRPr sz="2800">
                <a:solidFill>
                  <a:schemeClr val="lt1"/>
                </a:solidFill>
                <a:latin typeface="Century Gothic"/>
                <a:ea typeface="Century Gothic"/>
                <a:cs typeface="Century Gothic"/>
                <a:sym typeface="Century Gothic"/>
              </a:defRPr>
            </a:lvl3pPr>
            <a:lvl4pPr marL="0" marR="0" lvl="3" indent="0" algn="ctr" rtl="0">
              <a:spcBef>
                <a:spcPts val="0"/>
              </a:spcBef>
              <a:buNone/>
              <a:defRPr sz="2800">
                <a:solidFill>
                  <a:schemeClr val="lt1"/>
                </a:solidFill>
                <a:latin typeface="Century Gothic"/>
                <a:ea typeface="Century Gothic"/>
                <a:cs typeface="Century Gothic"/>
                <a:sym typeface="Century Gothic"/>
              </a:defRPr>
            </a:lvl4pPr>
            <a:lvl5pPr marL="0" marR="0" lvl="4" indent="0" algn="ctr" rtl="0">
              <a:spcBef>
                <a:spcPts val="0"/>
              </a:spcBef>
              <a:buNone/>
              <a:defRPr sz="2800">
                <a:solidFill>
                  <a:schemeClr val="lt1"/>
                </a:solidFill>
                <a:latin typeface="Century Gothic"/>
                <a:ea typeface="Century Gothic"/>
                <a:cs typeface="Century Gothic"/>
                <a:sym typeface="Century Gothic"/>
              </a:defRPr>
            </a:lvl5pPr>
            <a:lvl6pPr marL="0" marR="0" lvl="5" indent="0" algn="ctr" rtl="0">
              <a:spcBef>
                <a:spcPts val="0"/>
              </a:spcBef>
              <a:buNone/>
              <a:defRPr sz="2800">
                <a:solidFill>
                  <a:schemeClr val="lt1"/>
                </a:solidFill>
                <a:latin typeface="Century Gothic"/>
                <a:ea typeface="Century Gothic"/>
                <a:cs typeface="Century Gothic"/>
                <a:sym typeface="Century Gothic"/>
              </a:defRPr>
            </a:lvl6pPr>
            <a:lvl7pPr marL="0" marR="0" lvl="6" indent="0" algn="ctr" rtl="0">
              <a:spcBef>
                <a:spcPts val="0"/>
              </a:spcBef>
              <a:buNone/>
              <a:defRPr sz="2800">
                <a:solidFill>
                  <a:schemeClr val="lt1"/>
                </a:solidFill>
                <a:latin typeface="Century Gothic"/>
                <a:ea typeface="Century Gothic"/>
                <a:cs typeface="Century Gothic"/>
                <a:sym typeface="Century Gothic"/>
              </a:defRPr>
            </a:lvl7pPr>
            <a:lvl8pPr marL="0" marR="0" lvl="7" indent="0" algn="ctr" rtl="0">
              <a:spcBef>
                <a:spcPts val="0"/>
              </a:spcBef>
              <a:buNone/>
              <a:defRPr sz="2800">
                <a:solidFill>
                  <a:schemeClr val="lt1"/>
                </a:solidFill>
                <a:latin typeface="Century Gothic"/>
                <a:ea typeface="Century Gothic"/>
                <a:cs typeface="Century Gothic"/>
                <a:sym typeface="Century Gothic"/>
              </a:defRPr>
            </a:lvl8pPr>
            <a:lvl9pPr marL="0" marR="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Panoramic Picture with Caption">
  <p:cSld name="Panoramic Picture with Caption">
    <p:spTree>
      <p:nvGrpSpPr>
        <p:cNvPr id="1" name="Shape 156"/>
        <p:cNvGrpSpPr/>
        <p:nvPr/>
      </p:nvGrpSpPr>
      <p:grpSpPr>
        <a:xfrm>
          <a:off x="0" y="0"/>
          <a:ext cx="0" cy="0"/>
          <a:chOff x="0" y="0"/>
          <a:chExt cx="0" cy="0"/>
        </a:xfrm>
      </p:grpSpPr>
      <p:grpSp>
        <p:nvGrpSpPr>
          <p:cNvPr id="157" name="Shape 157"/>
          <p:cNvGrpSpPr/>
          <p:nvPr/>
        </p:nvGrpSpPr>
        <p:grpSpPr>
          <a:xfrm>
            <a:off x="-2266" y="-2022"/>
            <a:ext cx="9146266" cy="6861037"/>
            <a:chOff x="-2266" y="-2022"/>
            <a:chExt cx="9146266" cy="6861037"/>
          </a:xfrm>
        </p:grpSpPr>
        <p:sp>
          <p:nvSpPr>
            <p:cNvPr id="158" name="Shape 158"/>
            <p:cNvSpPr/>
            <p:nvPr/>
          </p:nvSpPr>
          <p:spPr>
            <a:xfrm>
              <a:off x="0" y="0"/>
              <a:ext cx="9144000" cy="6858000"/>
            </a:xfrm>
            <a:prstGeom prst="rect">
              <a:avLst/>
            </a:prstGeom>
            <a:blipFill rotWithShape="1">
              <a:blip r:embed="rId2">
                <a:alphaModFix/>
              </a:blip>
              <a:stretch>
                <a:fillRect l="-16666" r="-16666"/>
              </a:stretch>
            </a:bli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9" name="Shape 159"/>
            <p:cNvSpPr/>
            <p:nvPr/>
          </p:nvSpPr>
          <p:spPr>
            <a:xfrm>
              <a:off x="0" y="2895600"/>
              <a:ext cx="2362200" cy="2362200"/>
            </a:xfrm>
            <a:prstGeom prst="ellipse">
              <a:avLst/>
            </a:prstGeom>
            <a:gradFill>
              <a:gsLst>
                <a:gs pos="0">
                  <a:srgbClr val="5F9C9D">
                    <a:alpha val="7843"/>
                  </a:srgbClr>
                </a:gs>
                <a:gs pos="36000">
                  <a:srgbClr val="5F9C9D">
                    <a:alpha val="7843"/>
                  </a:srgbClr>
                </a:gs>
                <a:gs pos="72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0" name="Shape 160"/>
            <p:cNvSpPr/>
            <p:nvPr/>
          </p:nvSpPr>
          <p:spPr>
            <a:xfrm>
              <a:off x="6299432" y="1676400"/>
              <a:ext cx="2819400" cy="2819400"/>
            </a:xfrm>
            <a:prstGeom prst="ellipse">
              <a:avLst/>
            </a:prstGeom>
            <a:gradFill>
              <a:gsLst>
                <a:gs pos="0">
                  <a:srgbClr val="5F9C9D">
                    <a:alpha val="6666"/>
                  </a:srgbClr>
                </a:gs>
                <a:gs pos="36000">
                  <a:srgbClr val="5F9C9D">
                    <a:alpha val="5882"/>
                  </a:srgbClr>
                </a:gs>
                <a:gs pos="69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1" name="Shape 161"/>
            <p:cNvSpPr/>
            <p:nvPr/>
          </p:nvSpPr>
          <p:spPr>
            <a:xfrm>
              <a:off x="5689832" y="-2022"/>
              <a:ext cx="1600200" cy="1600200"/>
            </a:xfrm>
            <a:prstGeom prst="ellipse">
              <a:avLst/>
            </a:prstGeom>
            <a:gradFill>
              <a:gsLst>
                <a:gs pos="0">
                  <a:srgbClr val="5F9C9D">
                    <a:alpha val="13725"/>
                  </a:srgbClr>
                </a:gs>
                <a:gs pos="36000">
                  <a:srgbClr val="5F9C9D">
                    <a:alpha val="6666"/>
                  </a:srgbClr>
                </a:gs>
                <a:gs pos="73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2" name="Shape 162"/>
            <p:cNvSpPr/>
            <p:nvPr/>
          </p:nvSpPr>
          <p:spPr>
            <a:xfrm>
              <a:off x="-2266" y="2667000"/>
              <a:ext cx="4191000" cy="4191000"/>
            </a:xfrm>
            <a:prstGeom prst="ellipse">
              <a:avLst/>
            </a:prstGeom>
            <a:gradFill>
              <a:gsLst>
                <a:gs pos="0">
                  <a:srgbClr val="5F9C9D">
                    <a:alpha val="10980"/>
                  </a:srgbClr>
                </a:gs>
                <a:gs pos="36000">
                  <a:srgbClr val="5F9C9D">
                    <a:alpha val="9803"/>
                  </a:srgbClr>
                </a:gs>
                <a:gs pos="75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 name="Shape 163"/>
            <p:cNvSpPr/>
            <p:nvPr/>
          </p:nvSpPr>
          <p:spPr>
            <a:xfrm>
              <a:off x="6299432" y="5868415"/>
              <a:ext cx="990600" cy="990600"/>
            </a:xfrm>
            <a:prstGeom prst="ellipse">
              <a:avLst/>
            </a:prstGeom>
            <a:gradFill>
              <a:gsLst>
                <a:gs pos="0">
                  <a:srgbClr val="5F9C9D">
                    <a:alpha val="13725"/>
                  </a:srgbClr>
                </a:gs>
                <a:gs pos="36000">
                  <a:srgbClr val="5F9C9D">
                    <a:alpha val="6666"/>
                  </a:srgbClr>
                </a:gs>
                <a:gs pos="66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4" name="Shape 164"/>
            <p:cNvSpPr/>
            <p:nvPr/>
          </p:nvSpPr>
          <p:spPr>
            <a:xfrm rot="10204164">
              <a:off x="426788" y="4564241"/>
              <a:ext cx="2377690" cy="317748"/>
            </a:xfrm>
            <a:custGeom>
              <a:avLst/>
              <a:gdLst/>
              <a:ahLst/>
              <a:cxnLst/>
              <a:rect l="0" t="0" r="0" b="0"/>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 name="Shape 165"/>
            <p:cNvSpPr/>
            <p:nvPr/>
          </p:nvSpPr>
          <p:spPr>
            <a:xfrm>
              <a:off x="421503" y="402165"/>
              <a:ext cx="8327939" cy="3141135"/>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 name="Shape 166"/>
            <p:cNvSpPr/>
            <p:nvPr/>
          </p:nvSpPr>
          <p:spPr>
            <a:xfrm rot="10800000">
              <a:off x="485023" y="2670079"/>
              <a:ext cx="8182128" cy="2130508"/>
            </a:xfrm>
            <a:custGeom>
              <a:avLst/>
              <a:gdLst/>
              <a:ahLst/>
              <a:cxnLst/>
              <a:rect l="0" t="0" r="0" b="0"/>
              <a:pathLst>
                <a:path w="10000" h="9621" extrusionOk="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 name="Shape 167"/>
            <p:cNvSpPr/>
            <p:nvPr/>
          </p:nvSpPr>
          <p:spPr>
            <a:xfrm>
              <a:off x="0" y="508"/>
              <a:ext cx="9144000" cy="6858000"/>
            </a:xfrm>
            <a:custGeom>
              <a:avLst/>
              <a:gdLst/>
              <a:ahLst/>
              <a:cxnLst/>
              <a:rect l="0" t="0" r="0" b="0"/>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68" name="Shape 168"/>
          <p:cNvSpPr txBox="1">
            <a:spLocks noGrp="1"/>
          </p:cNvSpPr>
          <p:nvPr>
            <p:ph type="title"/>
          </p:nvPr>
        </p:nvSpPr>
        <p:spPr>
          <a:xfrm>
            <a:off x="866443" y="4961453"/>
            <a:ext cx="6422002"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69" name="Shape 169"/>
          <p:cNvSpPr>
            <a:spLocks noGrp="1"/>
          </p:cNvSpPr>
          <p:nvPr>
            <p:ph type="pic" idx="2"/>
          </p:nvPr>
        </p:nvSpPr>
        <p:spPr>
          <a:xfrm>
            <a:off x="866441" y="685800"/>
            <a:ext cx="6422004" cy="3429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91425" rIns="91425" bIns="91425" anchor="t" anchorCtr="0"/>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70" name="Shape 170"/>
          <p:cNvSpPr txBox="1">
            <a:spLocks noGrp="1"/>
          </p:cNvSpPr>
          <p:nvPr>
            <p:ph type="body" idx="1"/>
          </p:nvPr>
        </p:nvSpPr>
        <p:spPr>
          <a:xfrm>
            <a:off x="866443" y="5528191"/>
            <a:ext cx="6422003" cy="493712"/>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960"/>
              <a:buFont typeface="Noto Sans Symbols"/>
              <a:buNone/>
              <a:defRPr sz="12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8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171" name="Shape 171"/>
          <p:cNvSpPr txBox="1">
            <a:spLocks noGrp="1"/>
          </p:cNvSpPr>
          <p:nvPr>
            <p:ph type="dt" idx="10"/>
          </p:nvPr>
        </p:nvSpPr>
        <p:spPr>
          <a:xfrm>
            <a:off x="7560111" y="6377097"/>
            <a:ext cx="990599" cy="228659"/>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72" name="Shape 172"/>
          <p:cNvSpPr txBox="1">
            <a:spLocks noGrp="1"/>
          </p:cNvSpPr>
          <p:nvPr>
            <p:ph type="ftr" idx="11"/>
          </p:nvPr>
        </p:nvSpPr>
        <p:spPr>
          <a:xfrm>
            <a:off x="590842" y="6373195"/>
            <a:ext cx="3859795" cy="228659"/>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73" name="Shape 173"/>
          <p:cNvSpPr/>
          <p:nvPr/>
        </p:nvSpPr>
        <p:spPr>
          <a:xfrm>
            <a:off x="7745644" y="-7177"/>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4" name="Shape 174"/>
          <p:cNvSpPr txBox="1">
            <a:spLocks noGrp="1"/>
          </p:cNvSpPr>
          <p:nvPr>
            <p:ph type="sldNum" idx="12"/>
          </p:nvPr>
        </p:nvSpPr>
        <p:spPr>
          <a:xfrm>
            <a:off x="7712364" y="295730"/>
            <a:ext cx="73890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a:solidFill>
                  <a:schemeClr val="lt1"/>
                </a:solidFill>
                <a:latin typeface="Century Gothic"/>
                <a:ea typeface="Century Gothic"/>
                <a:cs typeface="Century Gothic"/>
                <a:sym typeface="Century Gothic"/>
              </a:defRPr>
            </a:lvl1pPr>
            <a:lvl2pPr marL="0" marR="0" lvl="1" indent="0" algn="ctr" rtl="0">
              <a:spcBef>
                <a:spcPts val="0"/>
              </a:spcBef>
              <a:buNone/>
              <a:defRPr sz="2800">
                <a:solidFill>
                  <a:schemeClr val="lt1"/>
                </a:solidFill>
                <a:latin typeface="Century Gothic"/>
                <a:ea typeface="Century Gothic"/>
                <a:cs typeface="Century Gothic"/>
                <a:sym typeface="Century Gothic"/>
              </a:defRPr>
            </a:lvl2pPr>
            <a:lvl3pPr marL="0" marR="0" lvl="2" indent="0" algn="ctr" rtl="0">
              <a:spcBef>
                <a:spcPts val="0"/>
              </a:spcBef>
              <a:buNone/>
              <a:defRPr sz="2800">
                <a:solidFill>
                  <a:schemeClr val="lt1"/>
                </a:solidFill>
                <a:latin typeface="Century Gothic"/>
                <a:ea typeface="Century Gothic"/>
                <a:cs typeface="Century Gothic"/>
                <a:sym typeface="Century Gothic"/>
              </a:defRPr>
            </a:lvl3pPr>
            <a:lvl4pPr marL="0" marR="0" lvl="3" indent="0" algn="ctr" rtl="0">
              <a:spcBef>
                <a:spcPts val="0"/>
              </a:spcBef>
              <a:buNone/>
              <a:defRPr sz="2800">
                <a:solidFill>
                  <a:schemeClr val="lt1"/>
                </a:solidFill>
                <a:latin typeface="Century Gothic"/>
                <a:ea typeface="Century Gothic"/>
                <a:cs typeface="Century Gothic"/>
                <a:sym typeface="Century Gothic"/>
              </a:defRPr>
            </a:lvl4pPr>
            <a:lvl5pPr marL="0" marR="0" lvl="4" indent="0" algn="ctr" rtl="0">
              <a:spcBef>
                <a:spcPts val="0"/>
              </a:spcBef>
              <a:buNone/>
              <a:defRPr sz="2800">
                <a:solidFill>
                  <a:schemeClr val="lt1"/>
                </a:solidFill>
                <a:latin typeface="Century Gothic"/>
                <a:ea typeface="Century Gothic"/>
                <a:cs typeface="Century Gothic"/>
                <a:sym typeface="Century Gothic"/>
              </a:defRPr>
            </a:lvl5pPr>
            <a:lvl6pPr marL="0" marR="0" lvl="5" indent="0" algn="ctr" rtl="0">
              <a:spcBef>
                <a:spcPts val="0"/>
              </a:spcBef>
              <a:buNone/>
              <a:defRPr sz="2800">
                <a:solidFill>
                  <a:schemeClr val="lt1"/>
                </a:solidFill>
                <a:latin typeface="Century Gothic"/>
                <a:ea typeface="Century Gothic"/>
                <a:cs typeface="Century Gothic"/>
                <a:sym typeface="Century Gothic"/>
              </a:defRPr>
            </a:lvl6pPr>
            <a:lvl7pPr marL="0" marR="0" lvl="6" indent="0" algn="ctr" rtl="0">
              <a:spcBef>
                <a:spcPts val="0"/>
              </a:spcBef>
              <a:buNone/>
              <a:defRPr sz="2800">
                <a:solidFill>
                  <a:schemeClr val="lt1"/>
                </a:solidFill>
                <a:latin typeface="Century Gothic"/>
                <a:ea typeface="Century Gothic"/>
                <a:cs typeface="Century Gothic"/>
                <a:sym typeface="Century Gothic"/>
              </a:defRPr>
            </a:lvl7pPr>
            <a:lvl8pPr marL="0" marR="0" lvl="7" indent="0" algn="ctr" rtl="0">
              <a:spcBef>
                <a:spcPts val="0"/>
              </a:spcBef>
              <a:buNone/>
              <a:defRPr sz="2800">
                <a:solidFill>
                  <a:schemeClr val="lt1"/>
                </a:solidFill>
                <a:latin typeface="Century Gothic"/>
                <a:ea typeface="Century Gothic"/>
                <a:cs typeface="Century Gothic"/>
                <a:sym typeface="Century Gothic"/>
              </a:defRPr>
            </a:lvl8pPr>
            <a:lvl9pPr marL="0" marR="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175"/>
        <p:cNvGrpSpPr/>
        <p:nvPr/>
      </p:nvGrpSpPr>
      <p:grpSpPr>
        <a:xfrm>
          <a:off x="0" y="0"/>
          <a:ext cx="0" cy="0"/>
          <a:chOff x="0" y="0"/>
          <a:chExt cx="0" cy="0"/>
        </a:xfrm>
      </p:grpSpPr>
      <p:grpSp>
        <p:nvGrpSpPr>
          <p:cNvPr id="176" name="Shape 176"/>
          <p:cNvGrpSpPr/>
          <p:nvPr/>
        </p:nvGrpSpPr>
        <p:grpSpPr>
          <a:xfrm>
            <a:off x="-2266" y="-2022"/>
            <a:ext cx="9146266" cy="6861037"/>
            <a:chOff x="-2266" y="-2022"/>
            <a:chExt cx="9146266" cy="6861037"/>
          </a:xfrm>
        </p:grpSpPr>
        <p:sp>
          <p:nvSpPr>
            <p:cNvPr id="177" name="Shape 177"/>
            <p:cNvSpPr/>
            <p:nvPr/>
          </p:nvSpPr>
          <p:spPr>
            <a:xfrm>
              <a:off x="0" y="0"/>
              <a:ext cx="9144000" cy="6858000"/>
            </a:xfrm>
            <a:prstGeom prst="rect">
              <a:avLst/>
            </a:prstGeom>
            <a:blipFill rotWithShape="1">
              <a:blip r:embed="rId2">
                <a:alphaModFix/>
              </a:blip>
              <a:stretch>
                <a:fillRect l="-16666" r="-16666"/>
              </a:stretch>
            </a:bli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8" name="Shape 178"/>
            <p:cNvSpPr/>
            <p:nvPr/>
          </p:nvSpPr>
          <p:spPr>
            <a:xfrm>
              <a:off x="0" y="2895600"/>
              <a:ext cx="2362200" cy="2362200"/>
            </a:xfrm>
            <a:prstGeom prst="ellipse">
              <a:avLst/>
            </a:prstGeom>
            <a:gradFill>
              <a:gsLst>
                <a:gs pos="0">
                  <a:srgbClr val="5F9C9D">
                    <a:alpha val="7843"/>
                  </a:srgbClr>
                </a:gs>
                <a:gs pos="36000">
                  <a:srgbClr val="5F9C9D">
                    <a:alpha val="7843"/>
                  </a:srgbClr>
                </a:gs>
                <a:gs pos="72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9" name="Shape 179"/>
            <p:cNvSpPr/>
            <p:nvPr/>
          </p:nvSpPr>
          <p:spPr>
            <a:xfrm>
              <a:off x="6299432" y="1676400"/>
              <a:ext cx="2819400" cy="2819400"/>
            </a:xfrm>
            <a:prstGeom prst="ellipse">
              <a:avLst/>
            </a:prstGeom>
            <a:gradFill>
              <a:gsLst>
                <a:gs pos="0">
                  <a:srgbClr val="5F9C9D">
                    <a:alpha val="6666"/>
                  </a:srgbClr>
                </a:gs>
                <a:gs pos="36000">
                  <a:srgbClr val="5F9C9D">
                    <a:alpha val="5882"/>
                  </a:srgbClr>
                </a:gs>
                <a:gs pos="69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 name="Shape 180"/>
            <p:cNvSpPr/>
            <p:nvPr/>
          </p:nvSpPr>
          <p:spPr>
            <a:xfrm>
              <a:off x="5689832" y="-2022"/>
              <a:ext cx="1600200" cy="1600200"/>
            </a:xfrm>
            <a:prstGeom prst="ellipse">
              <a:avLst/>
            </a:prstGeom>
            <a:gradFill>
              <a:gsLst>
                <a:gs pos="0">
                  <a:srgbClr val="5F9C9D">
                    <a:alpha val="13725"/>
                  </a:srgbClr>
                </a:gs>
                <a:gs pos="36000">
                  <a:srgbClr val="5F9C9D">
                    <a:alpha val="6666"/>
                  </a:srgbClr>
                </a:gs>
                <a:gs pos="73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 name="Shape 181"/>
            <p:cNvSpPr/>
            <p:nvPr/>
          </p:nvSpPr>
          <p:spPr>
            <a:xfrm>
              <a:off x="-2266" y="2667000"/>
              <a:ext cx="4191000" cy="4191000"/>
            </a:xfrm>
            <a:prstGeom prst="ellipse">
              <a:avLst/>
            </a:prstGeom>
            <a:gradFill>
              <a:gsLst>
                <a:gs pos="0">
                  <a:srgbClr val="5F9C9D">
                    <a:alpha val="10980"/>
                  </a:srgbClr>
                </a:gs>
                <a:gs pos="36000">
                  <a:srgbClr val="5F9C9D">
                    <a:alpha val="9803"/>
                  </a:srgbClr>
                </a:gs>
                <a:gs pos="75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 name="Shape 182"/>
            <p:cNvSpPr/>
            <p:nvPr/>
          </p:nvSpPr>
          <p:spPr>
            <a:xfrm>
              <a:off x="6299432" y="5868415"/>
              <a:ext cx="990600" cy="990600"/>
            </a:xfrm>
            <a:prstGeom prst="ellipse">
              <a:avLst/>
            </a:prstGeom>
            <a:gradFill>
              <a:gsLst>
                <a:gs pos="0">
                  <a:srgbClr val="5F9C9D">
                    <a:alpha val="13725"/>
                  </a:srgbClr>
                </a:gs>
                <a:gs pos="36000">
                  <a:srgbClr val="5F9C9D">
                    <a:alpha val="6666"/>
                  </a:srgbClr>
                </a:gs>
                <a:gs pos="66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 name="Shape 183"/>
            <p:cNvSpPr/>
            <p:nvPr/>
          </p:nvSpPr>
          <p:spPr>
            <a:xfrm rot="-589932">
              <a:off x="6359946" y="4309201"/>
              <a:ext cx="2377690" cy="317748"/>
            </a:xfrm>
            <a:custGeom>
              <a:avLst/>
              <a:gdLst/>
              <a:ahLst/>
              <a:cxnLst/>
              <a:rect l="0" t="0" r="0" b="0"/>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4" name="Shape 184"/>
            <p:cNvSpPr/>
            <p:nvPr/>
          </p:nvSpPr>
          <p:spPr>
            <a:xfrm>
              <a:off x="485023" y="4381500"/>
              <a:ext cx="8182128" cy="2130508"/>
            </a:xfrm>
            <a:custGeom>
              <a:avLst/>
              <a:gdLst/>
              <a:ahLst/>
              <a:cxnLst/>
              <a:rect l="0" t="0" r="0" b="0"/>
              <a:pathLst>
                <a:path w="10000" h="9621" extrusionOk="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5" name="Shape 185"/>
            <p:cNvSpPr/>
            <p:nvPr/>
          </p:nvSpPr>
          <p:spPr>
            <a:xfrm>
              <a:off x="0" y="508"/>
              <a:ext cx="9144000" cy="6858000"/>
            </a:xfrm>
            <a:custGeom>
              <a:avLst/>
              <a:gdLst/>
              <a:ahLst/>
              <a:cxnLst/>
              <a:rect l="0" t="0" r="0" b="0"/>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86" name="Shape 186"/>
          <p:cNvSpPr txBox="1"/>
          <p:nvPr/>
        </p:nvSpPr>
        <p:spPr>
          <a:xfrm>
            <a:off x="7033421" y="2893960"/>
            <a:ext cx="679240" cy="132343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PH" sz="8000" b="0" i="0">
                <a:solidFill>
                  <a:srgbClr val="86D1D8"/>
                </a:solidFill>
                <a:latin typeface="Arial"/>
                <a:ea typeface="Arial"/>
                <a:cs typeface="Arial"/>
                <a:sym typeface="Arial"/>
              </a:rPr>
              <a:t>”</a:t>
            </a:r>
            <a:endParaRPr/>
          </a:p>
        </p:txBody>
      </p:sp>
      <p:sp>
        <p:nvSpPr>
          <p:cNvPr id="187" name="Shape 187"/>
          <p:cNvSpPr txBox="1"/>
          <p:nvPr/>
        </p:nvSpPr>
        <p:spPr>
          <a:xfrm>
            <a:off x="625840" y="590998"/>
            <a:ext cx="601591" cy="132343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PH" sz="8000" b="0" i="0">
                <a:solidFill>
                  <a:srgbClr val="86D1D8"/>
                </a:solidFill>
                <a:latin typeface="Arial"/>
                <a:ea typeface="Arial"/>
                <a:cs typeface="Arial"/>
                <a:sym typeface="Arial"/>
              </a:rPr>
              <a:t>“</a:t>
            </a:r>
            <a:endParaRPr/>
          </a:p>
        </p:txBody>
      </p:sp>
      <p:sp>
        <p:nvSpPr>
          <p:cNvPr id="188" name="Shape 188"/>
          <p:cNvSpPr txBox="1">
            <a:spLocks noGrp="1"/>
          </p:cNvSpPr>
          <p:nvPr>
            <p:ph type="title"/>
          </p:nvPr>
        </p:nvSpPr>
        <p:spPr>
          <a:xfrm>
            <a:off x="1110763" y="914400"/>
            <a:ext cx="6177681" cy="2884679"/>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lt1"/>
              </a:buClr>
              <a:buSzPts val="3600"/>
              <a:buFont typeface="Century Gothic"/>
              <a:buNone/>
              <a:defRPr sz="36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9" name="Shape 189"/>
          <p:cNvSpPr txBox="1">
            <a:spLocks noGrp="1"/>
          </p:cNvSpPr>
          <p:nvPr>
            <p:ph type="body" idx="1"/>
          </p:nvPr>
        </p:nvSpPr>
        <p:spPr>
          <a:xfrm>
            <a:off x="1387279" y="3809278"/>
            <a:ext cx="5646142" cy="333113"/>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120"/>
              <a:buFont typeface="Noto Sans Symbols"/>
              <a:buNone/>
              <a:defRPr sz="1400" b="0" i="0" u="none" strike="noStrike" cap="small">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8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190" name="Shape 190"/>
          <p:cNvSpPr txBox="1">
            <a:spLocks noGrp="1"/>
          </p:cNvSpPr>
          <p:nvPr>
            <p:ph type="body" idx="2"/>
          </p:nvPr>
        </p:nvSpPr>
        <p:spPr>
          <a:xfrm>
            <a:off x="878870" y="5000815"/>
            <a:ext cx="6422005" cy="1018177"/>
          </a:xfrm>
          <a:prstGeom prst="rect">
            <a:avLst/>
          </a:prstGeom>
          <a:noFill/>
          <a:ln>
            <a:noFill/>
          </a:ln>
        </p:spPr>
        <p:txBody>
          <a:bodyPr spcFirstLastPara="1" wrap="square" lIns="91425" tIns="91425" rIns="91425" bIns="91425" anchor="ctr" anchorCtr="0"/>
          <a:lstStyle>
            <a:lvl1pPr marL="457200" marR="0" lvl="0" indent="-228600" algn="l" rtl="0">
              <a:spcBef>
                <a:spcPts val="1000"/>
              </a:spcBef>
              <a:spcAft>
                <a:spcPts val="0"/>
              </a:spcAft>
              <a:buClr>
                <a:schemeClr val="accent1"/>
              </a:buClr>
              <a:buSzPts val="1440"/>
              <a:buFont typeface="Noto Sans Symbols"/>
              <a:buNone/>
              <a:defRPr sz="18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8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191" name="Shape 191"/>
          <p:cNvSpPr txBox="1">
            <a:spLocks noGrp="1"/>
          </p:cNvSpPr>
          <p:nvPr>
            <p:ph type="dt" idx="10"/>
          </p:nvPr>
        </p:nvSpPr>
        <p:spPr>
          <a:xfrm>
            <a:off x="7560111" y="6377097"/>
            <a:ext cx="990599" cy="228659"/>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92" name="Shape 192"/>
          <p:cNvSpPr txBox="1">
            <a:spLocks noGrp="1"/>
          </p:cNvSpPr>
          <p:nvPr>
            <p:ph type="ftr" idx="11"/>
          </p:nvPr>
        </p:nvSpPr>
        <p:spPr>
          <a:xfrm>
            <a:off x="590842" y="6373195"/>
            <a:ext cx="3859795" cy="228659"/>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93" name="Shape 193"/>
          <p:cNvSpPr/>
          <p:nvPr/>
        </p:nvSpPr>
        <p:spPr>
          <a:xfrm>
            <a:off x="7745644" y="-7177"/>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4" name="Shape 194"/>
          <p:cNvSpPr txBox="1">
            <a:spLocks noGrp="1"/>
          </p:cNvSpPr>
          <p:nvPr>
            <p:ph type="sldNum" idx="12"/>
          </p:nvPr>
        </p:nvSpPr>
        <p:spPr>
          <a:xfrm>
            <a:off x="7712364" y="295730"/>
            <a:ext cx="73890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a:solidFill>
                  <a:schemeClr val="lt1"/>
                </a:solidFill>
                <a:latin typeface="Century Gothic"/>
                <a:ea typeface="Century Gothic"/>
                <a:cs typeface="Century Gothic"/>
                <a:sym typeface="Century Gothic"/>
              </a:defRPr>
            </a:lvl1pPr>
            <a:lvl2pPr marL="0" marR="0" lvl="1" indent="0" algn="ctr" rtl="0">
              <a:spcBef>
                <a:spcPts val="0"/>
              </a:spcBef>
              <a:buNone/>
              <a:defRPr sz="2800">
                <a:solidFill>
                  <a:schemeClr val="lt1"/>
                </a:solidFill>
                <a:latin typeface="Century Gothic"/>
                <a:ea typeface="Century Gothic"/>
                <a:cs typeface="Century Gothic"/>
                <a:sym typeface="Century Gothic"/>
              </a:defRPr>
            </a:lvl2pPr>
            <a:lvl3pPr marL="0" marR="0" lvl="2" indent="0" algn="ctr" rtl="0">
              <a:spcBef>
                <a:spcPts val="0"/>
              </a:spcBef>
              <a:buNone/>
              <a:defRPr sz="2800">
                <a:solidFill>
                  <a:schemeClr val="lt1"/>
                </a:solidFill>
                <a:latin typeface="Century Gothic"/>
                <a:ea typeface="Century Gothic"/>
                <a:cs typeface="Century Gothic"/>
                <a:sym typeface="Century Gothic"/>
              </a:defRPr>
            </a:lvl3pPr>
            <a:lvl4pPr marL="0" marR="0" lvl="3" indent="0" algn="ctr" rtl="0">
              <a:spcBef>
                <a:spcPts val="0"/>
              </a:spcBef>
              <a:buNone/>
              <a:defRPr sz="2800">
                <a:solidFill>
                  <a:schemeClr val="lt1"/>
                </a:solidFill>
                <a:latin typeface="Century Gothic"/>
                <a:ea typeface="Century Gothic"/>
                <a:cs typeface="Century Gothic"/>
                <a:sym typeface="Century Gothic"/>
              </a:defRPr>
            </a:lvl4pPr>
            <a:lvl5pPr marL="0" marR="0" lvl="4" indent="0" algn="ctr" rtl="0">
              <a:spcBef>
                <a:spcPts val="0"/>
              </a:spcBef>
              <a:buNone/>
              <a:defRPr sz="2800">
                <a:solidFill>
                  <a:schemeClr val="lt1"/>
                </a:solidFill>
                <a:latin typeface="Century Gothic"/>
                <a:ea typeface="Century Gothic"/>
                <a:cs typeface="Century Gothic"/>
                <a:sym typeface="Century Gothic"/>
              </a:defRPr>
            </a:lvl5pPr>
            <a:lvl6pPr marL="0" marR="0" lvl="5" indent="0" algn="ctr" rtl="0">
              <a:spcBef>
                <a:spcPts val="0"/>
              </a:spcBef>
              <a:buNone/>
              <a:defRPr sz="2800">
                <a:solidFill>
                  <a:schemeClr val="lt1"/>
                </a:solidFill>
                <a:latin typeface="Century Gothic"/>
                <a:ea typeface="Century Gothic"/>
                <a:cs typeface="Century Gothic"/>
                <a:sym typeface="Century Gothic"/>
              </a:defRPr>
            </a:lvl6pPr>
            <a:lvl7pPr marL="0" marR="0" lvl="6" indent="0" algn="ctr" rtl="0">
              <a:spcBef>
                <a:spcPts val="0"/>
              </a:spcBef>
              <a:buNone/>
              <a:defRPr sz="2800">
                <a:solidFill>
                  <a:schemeClr val="lt1"/>
                </a:solidFill>
                <a:latin typeface="Century Gothic"/>
                <a:ea typeface="Century Gothic"/>
                <a:cs typeface="Century Gothic"/>
                <a:sym typeface="Century Gothic"/>
              </a:defRPr>
            </a:lvl7pPr>
            <a:lvl8pPr marL="0" marR="0" lvl="7" indent="0" algn="ctr" rtl="0">
              <a:spcBef>
                <a:spcPts val="0"/>
              </a:spcBef>
              <a:buNone/>
              <a:defRPr sz="2800">
                <a:solidFill>
                  <a:schemeClr val="lt1"/>
                </a:solidFill>
                <a:latin typeface="Century Gothic"/>
                <a:ea typeface="Century Gothic"/>
                <a:cs typeface="Century Gothic"/>
                <a:sym typeface="Century Gothic"/>
              </a:defRPr>
            </a:lvl8pPr>
            <a:lvl9pPr marL="0" marR="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195"/>
        <p:cNvGrpSpPr/>
        <p:nvPr/>
      </p:nvGrpSpPr>
      <p:grpSpPr>
        <a:xfrm>
          <a:off x="0" y="0"/>
          <a:ext cx="0" cy="0"/>
          <a:chOff x="0" y="0"/>
          <a:chExt cx="0" cy="0"/>
        </a:xfrm>
      </p:grpSpPr>
      <p:grpSp>
        <p:nvGrpSpPr>
          <p:cNvPr id="196" name="Shape 196"/>
          <p:cNvGrpSpPr/>
          <p:nvPr/>
        </p:nvGrpSpPr>
        <p:grpSpPr>
          <a:xfrm>
            <a:off x="-2266" y="-2022"/>
            <a:ext cx="9146266" cy="6861037"/>
            <a:chOff x="-2266" y="-2022"/>
            <a:chExt cx="9146266" cy="6861037"/>
          </a:xfrm>
        </p:grpSpPr>
        <p:sp>
          <p:nvSpPr>
            <p:cNvPr id="197" name="Shape 197"/>
            <p:cNvSpPr/>
            <p:nvPr/>
          </p:nvSpPr>
          <p:spPr>
            <a:xfrm>
              <a:off x="0" y="0"/>
              <a:ext cx="9144000" cy="6858000"/>
            </a:xfrm>
            <a:prstGeom prst="rect">
              <a:avLst/>
            </a:prstGeom>
            <a:blipFill rotWithShape="1">
              <a:blip r:embed="rId2">
                <a:alphaModFix/>
              </a:blip>
              <a:stretch>
                <a:fillRect l="-16666" r="-16666"/>
              </a:stretch>
            </a:bli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p:nvPr/>
          </p:nvSpPr>
          <p:spPr>
            <a:xfrm>
              <a:off x="0" y="2895600"/>
              <a:ext cx="2362200" cy="2362200"/>
            </a:xfrm>
            <a:prstGeom prst="ellipse">
              <a:avLst/>
            </a:prstGeom>
            <a:gradFill>
              <a:gsLst>
                <a:gs pos="0">
                  <a:srgbClr val="5F9C9D">
                    <a:alpha val="7843"/>
                  </a:srgbClr>
                </a:gs>
                <a:gs pos="36000">
                  <a:srgbClr val="5F9C9D">
                    <a:alpha val="7843"/>
                  </a:srgbClr>
                </a:gs>
                <a:gs pos="72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p:nvPr/>
          </p:nvSpPr>
          <p:spPr>
            <a:xfrm>
              <a:off x="6299432" y="1676400"/>
              <a:ext cx="2819400" cy="2819400"/>
            </a:xfrm>
            <a:prstGeom prst="ellipse">
              <a:avLst/>
            </a:prstGeom>
            <a:gradFill>
              <a:gsLst>
                <a:gs pos="0">
                  <a:srgbClr val="5F9C9D">
                    <a:alpha val="6666"/>
                  </a:srgbClr>
                </a:gs>
                <a:gs pos="36000">
                  <a:srgbClr val="5F9C9D">
                    <a:alpha val="5882"/>
                  </a:srgbClr>
                </a:gs>
                <a:gs pos="69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a:off x="5689832" y="-2022"/>
              <a:ext cx="1600200" cy="1600200"/>
            </a:xfrm>
            <a:prstGeom prst="ellipse">
              <a:avLst/>
            </a:prstGeom>
            <a:gradFill>
              <a:gsLst>
                <a:gs pos="0">
                  <a:srgbClr val="5F9C9D">
                    <a:alpha val="13725"/>
                  </a:srgbClr>
                </a:gs>
                <a:gs pos="36000">
                  <a:srgbClr val="5F9C9D">
                    <a:alpha val="6666"/>
                  </a:srgbClr>
                </a:gs>
                <a:gs pos="73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a:off x="-2266" y="2667000"/>
              <a:ext cx="4191000" cy="4191000"/>
            </a:xfrm>
            <a:prstGeom prst="ellipse">
              <a:avLst/>
            </a:prstGeom>
            <a:gradFill>
              <a:gsLst>
                <a:gs pos="0">
                  <a:srgbClr val="5F9C9D">
                    <a:alpha val="10980"/>
                  </a:srgbClr>
                </a:gs>
                <a:gs pos="36000">
                  <a:srgbClr val="5F9C9D">
                    <a:alpha val="9803"/>
                  </a:srgbClr>
                </a:gs>
                <a:gs pos="75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a:off x="6299432" y="5868415"/>
              <a:ext cx="990600" cy="990600"/>
            </a:xfrm>
            <a:prstGeom prst="ellipse">
              <a:avLst/>
            </a:prstGeom>
            <a:gradFill>
              <a:gsLst>
                <a:gs pos="0">
                  <a:srgbClr val="5F9C9D">
                    <a:alpha val="13725"/>
                  </a:srgbClr>
                </a:gs>
                <a:gs pos="36000">
                  <a:srgbClr val="5F9C9D">
                    <a:alpha val="6666"/>
                  </a:srgbClr>
                </a:gs>
                <a:gs pos="66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Shape 203"/>
            <p:cNvSpPr/>
            <p:nvPr/>
          </p:nvSpPr>
          <p:spPr>
            <a:xfrm rot="-589932">
              <a:off x="6359946" y="4311243"/>
              <a:ext cx="2377690" cy="317748"/>
            </a:xfrm>
            <a:custGeom>
              <a:avLst/>
              <a:gdLst/>
              <a:ahLst/>
              <a:cxnLst/>
              <a:rect l="0" t="0" r="0" b="0"/>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Shape 204"/>
            <p:cNvSpPr/>
            <p:nvPr/>
          </p:nvSpPr>
          <p:spPr>
            <a:xfrm>
              <a:off x="485023" y="4381500"/>
              <a:ext cx="8182128" cy="2130508"/>
            </a:xfrm>
            <a:custGeom>
              <a:avLst/>
              <a:gdLst/>
              <a:ahLst/>
              <a:cxnLst/>
              <a:rect l="0" t="0" r="0" b="0"/>
              <a:pathLst>
                <a:path w="10000" h="9621" extrusionOk="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a:off x="0" y="508"/>
              <a:ext cx="9144000" cy="6858000"/>
            </a:xfrm>
            <a:custGeom>
              <a:avLst/>
              <a:gdLst/>
              <a:ahLst/>
              <a:cxnLst/>
              <a:rect l="0" t="0" r="0" b="0"/>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206" name="Shape 206"/>
          <p:cNvSpPr txBox="1">
            <a:spLocks noGrp="1"/>
          </p:cNvSpPr>
          <p:nvPr>
            <p:ph type="title"/>
          </p:nvPr>
        </p:nvSpPr>
        <p:spPr>
          <a:xfrm>
            <a:off x="866441" y="2057400"/>
            <a:ext cx="6422004" cy="20955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4000"/>
              <a:buFont typeface="Century Gothic"/>
              <a:buNone/>
              <a:defRPr sz="40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07" name="Shape 207"/>
          <p:cNvSpPr txBox="1">
            <a:spLocks noGrp="1"/>
          </p:cNvSpPr>
          <p:nvPr>
            <p:ph type="body" idx="1"/>
          </p:nvPr>
        </p:nvSpPr>
        <p:spPr>
          <a:xfrm>
            <a:off x="866441" y="5159399"/>
            <a:ext cx="6422004" cy="860400"/>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600"/>
              <a:buFont typeface="Noto Sans Symbols"/>
              <a:buNone/>
              <a:defRPr sz="2000" b="0" i="0" u="none" strike="noStrike" cap="none">
                <a:solidFill>
                  <a:schemeClr val="accent1"/>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44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28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208" name="Shape 208"/>
          <p:cNvSpPr txBox="1">
            <a:spLocks noGrp="1"/>
          </p:cNvSpPr>
          <p:nvPr>
            <p:ph type="dt" idx="10"/>
          </p:nvPr>
        </p:nvSpPr>
        <p:spPr>
          <a:xfrm>
            <a:off x="7560111" y="6377097"/>
            <a:ext cx="990599" cy="228659"/>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9" name="Shape 209"/>
          <p:cNvSpPr txBox="1">
            <a:spLocks noGrp="1"/>
          </p:cNvSpPr>
          <p:nvPr>
            <p:ph type="ftr" idx="11"/>
          </p:nvPr>
        </p:nvSpPr>
        <p:spPr>
          <a:xfrm>
            <a:off x="590842" y="6373195"/>
            <a:ext cx="3859795" cy="228659"/>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10" name="Shape 210"/>
          <p:cNvSpPr/>
          <p:nvPr/>
        </p:nvSpPr>
        <p:spPr>
          <a:xfrm>
            <a:off x="7744507" y="39"/>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1" name="Shape 211"/>
          <p:cNvSpPr txBox="1">
            <a:spLocks noGrp="1"/>
          </p:cNvSpPr>
          <p:nvPr>
            <p:ph type="sldNum" idx="12"/>
          </p:nvPr>
        </p:nvSpPr>
        <p:spPr>
          <a:xfrm>
            <a:off x="7712364" y="295730"/>
            <a:ext cx="73890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a:solidFill>
                  <a:schemeClr val="lt1"/>
                </a:solidFill>
                <a:latin typeface="Century Gothic"/>
                <a:ea typeface="Century Gothic"/>
                <a:cs typeface="Century Gothic"/>
                <a:sym typeface="Century Gothic"/>
              </a:defRPr>
            </a:lvl1pPr>
            <a:lvl2pPr marL="0" marR="0" lvl="1" indent="0" algn="ctr" rtl="0">
              <a:spcBef>
                <a:spcPts val="0"/>
              </a:spcBef>
              <a:buNone/>
              <a:defRPr sz="2800">
                <a:solidFill>
                  <a:schemeClr val="lt1"/>
                </a:solidFill>
                <a:latin typeface="Century Gothic"/>
                <a:ea typeface="Century Gothic"/>
                <a:cs typeface="Century Gothic"/>
                <a:sym typeface="Century Gothic"/>
              </a:defRPr>
            </a:lvl2pPr>
            <a:lvl3pPr marL="0" marR="0" lvl="2" indent="0" algn="ctr" rtl="0">
              <a:spcBef>
                <a:spcPts val="0"/>
              </a:spcBef>
              <a:buNone/>
              <a:defRPr sz="2800">
                <a:solidFill>
                  <a:schemeClr val="lt1"/>
                </a:solidFill>
                <a:latin typeface="Century Gothic"/>
                <a:ea typeface="Century Gothic"/>
                <a:cs typeface="Century Gothic"/>
                <a:sym typeface="Century Gothic"/>
              </a:defRPr>
            </a:lvl3pPr>
            <a:lvl4pPr marL="0" marR="0" lvl="3" indent="0" algn="ctr" rtl="0">
              <a:spcBef>
                <a:spcPts val="0"/>
              </a:spcBef>
              <a:buNone/>
              <a:defRPr sz="2800">
                <a:solidFill>
                  <a:schemeClr val="lt1"/>
                </a:solidFill>
                <a:latin typeface="Century Gothic"/>
                <a:ea typeface="Century Gothic"/>
                <a:cs typeface="Century Gothic"/>
                <a:sym typeface="Century Gothic"/>
              </a:defRPr>
            </a:lvl4pPr>
            <a:lvl5pPr marL="0" marR="0" lvl="4" indent="0" algn="ctr" rtl="0">
              <a:spcBef>
                <a:spcPts val="0"/>
              </a:spcBef>
              <a:buNone/>
              <a:defRPr sz="2800">
                <a:solidFill>
                  <a:schemeClr val="lt1"/>
                </a:solidFill>
                <a:latin typeface="Century Gothic"/>
                <a:ea typeface="Century Gothic"/>
                <a:cs typeface="Century Gothic"/>
                <a:sym typeface="Century Gothic"/>
              </a:defRPr>
            </a:lvl5pPr>
            <a:lvl6pPr marL="0" marR="0" lvl="5" indent="0" algn="ctr" rtl="0">
              <a:spcBef>
                <a:spcPts val="0"/>
              </a:spcBef>
              <a:buNone/>
              <a:defRPr sz="2800">
                <a:solidFill>
                  <a:schemeClr val="lt1"/>
                </a:solidFill>
                <a:latin typeface="Century Gothic"/>
                <a:ea typeface="Century Gothic"/>
                <a:cs typeface="Century Gothic"/>
                <a:sym typeface="Century Gothic"/>
              </a:defRPr>
            </a:lvl6pPr>
            <a:lvl7pPr marL="0" marR="0" lvl="6" indent="0" algn="ctr" rtl="0">
              <a:spcBef>
                <a:spcPts val="0"/>
              </a:spcBef>
              <a:buNone/>
              <a:defRPr sz="2800">
                <a:solidFill>
                  <a:schemeClr val="lt1"/>
                </a:solidFill>
                <a:latin typeface="Century Gothic"/>
                <a:ea typeface="Century Gothic"/>
                <a:cs typeface="Century Gothic"/>
                <a:sym typeface="Century Gothic"/>
              </a:defRPr>
            </a:lvl7pPr>
            <a:lvl8pPr marL="0" marR="0" lvl="7" indent="0" algn="ctr" rtl="0">
              <a:spcBef>
                <a:spcPts val="0"/>
              </a:spcBef>
              <a:buNone/>
              <a:defRPr sz="2800">
                <a:solidFill>
                  <a:schemeClr val="lt1"/>
                </a:solidFill>
                <a:latin typeface="Century Gothic"/>
                <a:ea typeface="Century Gothic"/>
                <a:cs typeface="Century Gothic"/>
                <a:sym typeface="Century Gothic"/>
              </a:defRPr>
            </a:lvl8pPr>
            <a:lvl9pPr marL="0" marR="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864852" y="921453"/>
            <a:ext cx="6423592" cy="715512"/>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14" name="Shape 214"/>
          <p:cNvSpPr txBox="1">
            <a:spLocks noGrp="1"/>
          </p:cNvSpPr>
          <p:nvPr>
            <p:ph type="body" idx="1"/>
          </p:nvPr>
        </p:nvSpPr>
        <p:spPr>
          <a:xfrm>
            <a:off x="866440" y="2489200"/>
            <a:ext cx="2313431" cy="6579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chemeClr val="accent1"/>
              </a:buClr>
              <a:buSzPts val="1600"/>
              <a:buFont typeface="Noto Sans Symbols"/>
              <a:buNone/>
              <a:defRPr sz="2000" b="0" i="0" u="none" strike="noStrike" cap="none">
                <a:solidFill>
                  <a:schemeClr val="accent1"/>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4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215" name="Shape 215"/>
          <p:cNvSpPr txBox="1">
            <a:spLocks noGrp="1"/>
          </p:cNvSpPr>
          <p:nvPr>
            <p:ph type="body" idx="2"/>
          </p:nvPr>
        </p:nvSpPr>
        <p:spPr>
          <a:xfrm>
            <a:off x="866440" y="3147162"/>
            <a:ext cx="2313431" cy="2877717"/>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8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216" name="Shape 216"/>
          <p:cNvSpPr txBox="1">
            <a:spLocks noGrp="1"/>
          </p:cNvSpPr>
          <p:nvPr>
            <p:ph type="body" idx="3"/>
          </p:nvPr>
        </p:nvSpPr>
        <p:spPr>
          <a:xfrm>
            <a:off x="3408471" y="2485332"/>
            <a:ext cx="2326750" cy="6579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chemeClr val="accent1"/>
              </a:buClr>
              <a:buSzPts val="1600"/>
              <a:buFont typeface="Noto Sans Symbols"/>
              <a:buNone/>
              <a:defRPr sz="2000" b="0" i="0" u="none" strike="noStrike" cap="none">
                <a:solidFill>
                  <a:schemeClr val="accent1"/>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4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217" name="Shape 217"/>
          <p:cNvSpPr txBox="1">
            <a:spLocks noGrp="1"/>
          </p:cNvSpPr>
          <p:nvPr>
            <p:ph type="body" idx="4"/>
          </p:nvPr>
        </p:nvSpPr>
        <p:spPr>
          <a:xfrm>
            <a:off x="3408471" y="3147162"/>
            <a:ext cx="2326750" cy="2888367"/>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8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218" name="Shape 218"/>
          <p:cNvSpPr txBox="1">
            <a:spLocks noGrp="1"/>
          </p:cNvSpPr>
          <p:nvPr>
            <p:ph type="body" idx="5"/>
          </p:nvPr>
        </p:nvSpPr>
        <p:spPr>
          <a:xfrm>
            <a:off x="5963820" y="2489200"/>
            <a:ext cx="2313740" cy="6579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chemeClr val="accent1"/>
              </a:buClr>
              <a:buSzPts val="1600"/>
              <a:buFont typeface="Noto Sans Symbols"/>
              <a:buNone/>
              <a:defRPr sz="2000" b="0" i="0" u="none" strike="noStrike" cap="none">
                <a:solidFill>
                  <a:schemeClr val="accent1"/>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4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219" name="Shape 219"/>
          <p:cNvSpPr txBox="1">
            <a:spLocks noGrp="1"/>
          </p:cNvSpPr>
          <p:nvPr>
            <p:ph type="body" idx="6"/>
          </p:nvPr>
        </p:nvSpPr>
        <p:spPr>
          <a:xfrm>
            <a:off x="5963820" y="3147162"/>
            <a:ext cx="2313740" cy="2877717"/>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8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cxnSp>
        <p:nvCxnSpPr>
          <p:cNvPr id="220" name="Shape 220"/>
          <p:cNvCxnSpPr/>
          <p:nvPr/>
        </p:nvCxnSpPr>
        <p:spPr>
          <a:xfrm>
            <a:off x="3287101" y="2489200"/>
            <a:ext cx="0" cy="3535679"/>
          </a:xfrm>
          <a:prstGeom prst="straightConnector1">
            <a:avLst/>
          </a:prstGeom>
          <a:noFill/>
          <a:ln w="12700" cap="flat" cmpd="sng">
            <a:solidFill>
              <a:schemeClr val="dk1">
                <a:alpha val="40000"/>
              </a:schemeClr>
            </a:solidFill>
            <a:prstDash val="solid"/>
            <a:round/>
            <a:headEnd type="none" w="sm" len="sm"/>
            <a:tailEnd type="none" w="sm" len="sm"/>
          </a:ln>
        </p:spPr>
      </p:cxnSp>
      <p:cxnSp>
        <p:nvCxnSpPr>
          <p:cNvPr id="221" name="Shape 221"/>
          <p:cNvCxnSpPr/>
          <p:nvPr/>
        </p:nvCxnSpPr>
        <p:spPr>
          <a:xfrm>
            <a:off x="5849622" y="2489200"/>
            <a:ext cx="0" cy="3535679"/>
          </a:xfrm>
          <a:prstGeom prst="straightConnector1">
            <a:avLst/>
          </a:prstGeom>
          <a:noFill/>
          <a:ln w="12700" cap="flat" cmpd="sng">
            <a:solidFill>
              <a:schemeClr val="dk1">
                <a:alpha val="40000"/>
              </a:schemeClr>
            </a:solidFill>
            <a:prstDash val="solid"/>
            <a:round/>
            <a:headEnd type="none" w="sm" len="sm"/>
            <a:tailEnd type="none" w="sm" len="sm"/>
          </a:ln>
        </p:spPr>
      </p:cxnSp>
      <p:sp>
        <p:nvSpPr>
          <p:cNvPr id="222" name="Shape 222"/>
          <p:cNvSpPr txBox="1">
            <a:spLocks noGrp="1"/>
          </p:cNvSpPr>
          <p:nvPr>
            <p:ph type="dt" idx="10"/>
          </p:nvPr>
        </p:nvSpPr>
        <p:spPr>
          <a:xfrm>
            <a:off x="7560111" y="6377097"/>
            <a:ext cx="990599" cy="228659"/>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23" name="Shape 223"/>
          <p:cNvSpPr txBox="1">
            <a:spLocks noGrp="1"/>
          </p:cNvSpPr>
          <p:nvPr>
            <p:ph type="ftr" idx="11"/>
          </p:nvPr>
        </p:nvSpPr>
        <p:spPr>
          <a:xfrm>
            <a:off x="590842" y="6373195"/>
            <a:ext cx="3859795" cy="228659"/>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24" name="Shape 224"/>
          <p:cNvSpPr txBox="1">
            <a:spLocks noGrp="1"/>
          </p:cNvSpPr>
          <p:nvPr>
            <p:ph type="sldNum" idx="12"/>
          </p:nvPr>
        </p:nvSpPr>
        <p:spPr>
          <a:xfrm>
            <a:off x="7712364" y="295730"/>
            <a:ext cx="73890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a:solidFill>
                  <a:schemeClr val="lt1"/>
                </a:solidFill>
                <a:latin typeface="Century Gothic"/>
                <a:ea typeface="Century Gothic"/>
                <a:cs typeface="Century Gothic"/>
                <a:sym typeface="Century Gothic"/>
              </a:defRPr>
            </a:lvl1pPr>
            <a:lvl2pPr marL="0" marR="0" lvl="1" indent="0" algn="ctr" rtl="0">
              <a:spcBef>
                <a:spcPts val="0"/>
              </a:spcBef>
              <a:buNone/>
              <a:defRPr sz="2800">
                <a:solidFill>
                  <a:schemeClr val="lt1"/>
                </a:solidFill>
                <a:latin typeface="Century Gothic"/>
                <a:ea typeface="Century Gothic"/>
                <a:cs typeface="Century Gothic"/>
                <a:sym typeface="Century Gothic"/>
              </a:defRPr>
            </a:lvl2pPr>
            <a:lvl3pPr marL="0" marR="0" lvl="2" indent="0" algn="ctr" rtl="0">
              <a:spcBef>
                <a:spcPts val="0"/>
              </a:spcBef>
              <a:buNone/>
              <a:defRPr sz="2800">
                <a:solidFill>
                  <a:schemeClr val="lt1"/>
                </a:solidFill>
                <a:latin typeface="Century Gothic"/>
                <a:ea typeface="Century Gothic"/>
                <a:cs typeface="Century Gothic"/>
                <a:sym typeface="Century Gothic"/>
              </a:defRPr>
            </a:lvl3pPr>
            <a:lvl4pPr marL="0" marR="0" lvl="3" indent="0" algn="ctr" rtl="0">
              <a:spcBef>
                <a:spcPts val="0"/>
              </a:spcBef>
              <a:buNone/>
              <a:defRPr sz="2800">
                <a:solidFill>
                  <a:schemeClr val="lt1"/>
                </a:solidFill>
                <a:latin typeface="Century Gothic"/>
                <a:ea typeface="Century Gothic"/>
                <a:cs typeface="Century Gothic"/>
                <a:sym typeface="Century Gothic"/>
              </a:defRPr>
            </a:lvl4pPr>
            <a:lvl5pPr marL="0" marR="0" lvl="4" indent="0" algn="ctr" rtl="0">
              <a:spcBef>
                <a:spcPts val="0"/>
              </a:spcBef>
              <a:buNone/>
              <a:defRPr sz="2800">
                <a:solidFill>
                  <a:schemeClr val="lt1"/>
                </a:solidFill>
                <a:latin typeface="Century Gothic"/>
                <a:ea typeface="Century Gothic"/>
                <a:cs typeface="Century Gothic"/>
                <a:sym typeface="Century Gothic"/>
              </a:defRPr>
            </a:lvl5pPr>
            <a:lvl6pPr marL="0" marR="0" lvl="5" indent="0" algn="ctr" rtl="0">
              <a:spcBef>
                <a:spcPts val="0"/>
              </a:spcBef>
              <a:buNone/>
              <a:defRPr sz="2800">
                <a:solidFill>
                  <a:schemeClr val="lt1"/>
                </a:solidFill>
                <a:latin typeface="Century Gothic"/>
                <a:ea typeface="Century Gothic"/>
                <a:cs typeface="Century Gothic"/>
                <a:sym typeface="Century Gothic"/>
              </a:defRPr>
            </a:lvl6pPr>
            <a:lvl7pPr marL="0" marR="0" lvl="6" indent="0" algn="ctr" rtl="0">
              <a:spcBef>
                <a:spcPts val="0"/>
              </a:spcBef>
              <a:buNone/>
              <a:defRPr sz="2800">
                <a:solidFill>
                  <a:schemeClr val="lt1"/>
                </a:solidFill>
                <a:latin typeface="Century Gothic"/>
                <a:ea typeface="Century Gothic"/>
                <a:cs typeface="Century Gothic"/>
                <a:sym typeface="Century Gothic"/>
              </a:defRPr>
            </a:lvl7pPr>
            <a:lvl8pPr marL="0" marR="0" lvl="7" indent="0" algn="ctr" rtl="0">
              <a:spcBef>
                <a:spcPts val="0"/>
              </a:spcBef>
              <a:buNone/>
              <a:defRPr sz="2800">
                <a:solidFill>
                  <a:schemeClr val="lt1"/>
                </a:solidFill>
                <a:latin typeface="Century Gothic"/>
                <a:ea typeface="Century Gothic"/>
                <a:cs typeface="Century Gothic"/>
                <a:sym typeface="Century Gothic"/>
              </a:defRPr>
            </a:lvl8pPr>
            <a:lvl9pPr marL="0" marR="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866441" y="927101"/>
            <a:ext cx="6423592" cy="70986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27" name="Shape 227"/>
          <p:cNvSpPr txBox="1">
            <a:spLocks noGrp="1"/>
          </p:cNvSpPr>
          <p:nvPr>
            <p:ph type="body" idx="1"/>
          </p:nvPr>
        </p:nvSpPr>
        <p:spPr>
          <a:xfrm>
            <a:off x="880390" y="4179595"/>
            <a:ext cx="2295329" cy="657961"/>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chemeClr val="accent1"/>
              </a:buClr>
              <a:buSzPts val="1600"/>
              <a:buFont typeface="Noto Sans Symbols"/>
              <a:buNone/>
              <a:defRPr sz="2000" b="0" i="0" u="none" strike="noStrike" cap="none">
                <a:solidFill>
                  <a:schemeClr val="accent1"/>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4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228" name="Shape 228"/>
          <p:cNvSpPr>
            <a:spLocks noGrp="1"/>
          </p:cNvSpPr>
          <p:nvPr>
            <p:ph type="pic" idx="2"/>
          </p:nvPr>
        </p:nvSpPr>
        <p:spPr>
          <a:xfrm>
            <a:off x="1021261" y="2489200"/>
            <a:ext cx="2012937" cy="1447342"/>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91425" rIns="91425" bIns="91425" anchor="t" anchorCtr="0"/>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229" name="Shape 229"/>
          <p:cNvSpPr txBox="1">
            <a:spLocks noGrp="1"/>
          </p:cNvSpPr>
          <p:nvPr>
            <p:ph type="body" idx="3"/>
          </p:nvPr>
        </p:nvSpPr>
        <p:spPr>
          <a:xfrm>
            <a:off x="866439" y="4848208"/>
            <a:ext cx="2309279" cy="1176672"/>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8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230" name="Shape 230"/>
          <p:cNvSpPr txBox="1">
            <a:spLocks noGrp="1"/>
          </p:cNvSpPr>
          <p:nvPr>
            <p:ph type="body" idx="4"/>
          </p:nvPr>
        </p:nvSpPr>
        <p:spPr>
          <a:xfrm>
            <a:off x="3430434" y="4179594"/>
            <a:ext cx="2291674" cy="6579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chemeClr val="accent1"/>
              </a:buClr>
              <a:buSzPts val="1600"/>
              <a:buFont typeface="Noto Sans Symbols"/>
              <a:buNone/>
              <a:defRPr sz="2000" b="0" i="0" u="none" strike="noStrike" cap="none">
                <a:solidFill>
                  <a:schemeClr val="accent1"/>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4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231" name="Shape 231"/>
          <p:cNvSpPr>
            <a:spLocks noGrp="1"/>
          </p:cNvSpPr>
          <p:nvPr>
            <p:ph type="pic" idx="5"/>
          </p:nvPr>
        </p:nvSpPr>
        <p:spPr>
          <a:xfrm>
            <a:off x="3550622" y="2486834"/>
            <a:ext cx="2025182" cy="1449708"/>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91425" rIns="91425" bIns="91425" anchor="t" anchorCtr="0"/>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232" name="Shape 232"/>
          <p:cNvSpPr txBox="1">
            <a:spLocks noGrp="1"/>
          </p:cNvSpPr>
          <p:nvPr>
            <p:ph type="body" idx="6"/>
          </p:nvPr>
        </p:nvSpPr>
        <p:spPr>
          <a:xfrm>
            <a:off x="3404318" y="4848209"/>
            <a:ext cx="2317790" cy="1188374"/>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8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233" name="Shape 233"/>
          <p:cNvSpPr txBox="1">
            <a:spLocks noGrp="1"/>
          </p:cNvSpPr>
          <p:nvPr>
            <p:ph type="body" idx="7"/>
          </p:nvPr>
        </p:nvSpPr>
        <p:spPr>
          <a:xfrm>
            <a:off x="5963820" y="4166523"/>
            <a:ext cx="2304671" cy="681684"/>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chemeClr val="accent1"/>
              </a:buClr>
              <a:buSzPts val="1600"/>
              <a:buFont typeface="Noto Sans Symbols"/>
              <a:buNone/>
              <a:defRPr sz="2000" b="0" i="0" u="none" strike="noStrike" cap="none">
                <a:solidFill>
                  <a:schemeClr val="accent1"/>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4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234" name="Shape 234"/>
          <p:cNvSpPr>
            <a:spLocks noGrp="1"/>
          </p:cNvSpPr>
          <p:nvPr>
            <p:ph type="pic" idx="8"/>
          </p:nvPr>
        </p:nvSpPr>
        <p:spPr>
          <a:xfrm>
            <a:off x="6104946" y="2489200"/>
            <a:ext cx="2018838" cy="1447342"/>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91425" rIns="91425" bIns="91425" anchor="t" anchorCtr="0"/>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235" name="Shape 235"/>
          <p:cNvSpPr txBox="1">
            <a:spLocks noGrp="1"/>
          </p:cNvSpPr>
          <p:nvPr>
            <p:ph type="body" idx="9"/>
          </p:nvPr>
        </p:nvSpPr>
        <p:spPr>
          <a:xfrm>
            <a:off x="5963820" y="4848209"/>
            <a:ext cx="2304671" cy="1189427"/>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8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cxnSp>
        <p:nvCxnSpPr>
          <p:cNvPr id="236" name="Shape 236"/>
          <p:cNvCxnSpPr/>
          <p:nvPr/>
        </p:nvCxnSpPr>
        <p:spPr>
          <a:xfrm>
            <a:off x="3294441" y="2489200"/>
            <a:ext cx="0" cy="3535679"/>
          </a:xfrm>
          <a:prstGeom prst="straightConnector1">
            <a:avLst/>
          </a:prstGeom>
          <a:noFill/>
          <a:ln w="12700" cap="flat" cmpd="sng">
            <a:solidFill>
              <a:schemeClr val="dk1">
                <a:alpha val="40000"/>
              </a:schemeClr>
            </a:solidFill>
            <a:prstDash val="solid"/>
            <a:round/>
            <a:headEnd type="none" w="sm" len="sm"/>
            <a:tailEnd type="none" w="sm" len="sm"/>
          </a:ln>
        </p:spPr>
      </p:cxnSp>
      <p:cxnSp>
        <p:nvCxnSpPr>
          <p:cNvPr id="237" name="Shape 237"/>
          <p:cNvCxnSpPr/>
          <p:nvPr/>
        </p:nvCxnSpPr>
        <p:spPr>
          <a:xfrm>
            <a:off x="5849622" y="2489200"/>
            <a:ext cx="0" cy="3548436"/>
          </a:xfrm>
          <a:prstGeom prst="straightConnector1">
            <a:avLst/>
          </a:prstGeom>
          <a:noFill/>
          <a:ln w="12700" cap="flat" cmpd="sng">
            <a:solidFill>
              <a:schemeClr val="dk1">
                <a:alpha val="40000"/>
              </a:schemeClr>
            </a:solidFill>
            <a:prstDash val="solid"/>
            <a:round/>
            <a:headEnd type="none" w="sm" len="sm"/>
            <a:tailEnd type="none" w="sm" len="sm"/>
          </a:ln>
        </p:spPr>
      </p:cxnSp>
      <p:sp>
        <p:nvSpPr>
          <p:cNvPr id="238" name="Shape 238"/>
          <p:cNvSpPr txBox="1">
            <a:spLocks noGrp="1"/>
          </p:cNvSpPr>
          <p:nvPr>
            <p:ph type="dt" idx="10"/>
          </p:nvPr>
        </p:nvSpPr>
        <p:spPr>
          <a:xfrm>
            <a:off x="7560111" y="6377097"/>
            <a:ext cx="990599" cy="228659"/>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9" name="Shape 239"/>
          <p:cNvSpPr txBox="1">
            <a:spLocks noGrp="1"/>
          </p:cNvSpPr>
          <p:nvPr>
            <p:ph type="ftr" idx="11"/>
          </p:nvPr>
        </p:nvSpPr>
        <p:spPr>
          <a:xfrm>
            <a:off x="590842" y="6373195"/>
            <a:ext cx="3859795" cy="228659"/>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0" name="Shape 240"/>
          <p:cNvSpPr txBox="1">
            <a:spLocks noGrp="1"/>
          </p:cNvSpPr>
          <p:nvPr>
            <p:ph type="sldNum" idx="12"/>
          </p:nvPr>
        </p:nvSpPr>
        <p:spPr>
          <a:xfrm>
            <a:off x="7712364" y="295730"/>
            <a:ext cx="73890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a:solidFill>
                  <a:schemeClr val="lt1"/>
                </a:solidFill>
                <a:latin typeface="Century Gothic"/>
                <a:ea typeface="Century Gothic"/>
                <a:cs typeface="Century Gothic"/>
                <a:sym typeface="Century Gothic"/>
              </a:defRPr>
            </a:lvl1pPr>
            <a:lvl2pPr marL="0" marR="0" lvl="1" indent="0" algn="ctr" rtl="0">
              <a:spcBef>
                <a:spcPts val="0"/>
              </a:spcBef>
              <a:buNone/>
              <a:defRPr sz="2800">
                <a:solidFill>
                  <a:schemeClr val="lt1"/>
                </a:solidFill>
                <a:latin typeface="Century Gothic"/>
                <a:ea typeface="Century Gothic"/>
                <a:cs typeface="Century Gothic"/>
                <a:sym typeface="Century Gothic"/>
              </a:defRPr>
            </a:lvl2pPr>
            <a:lvl3pPr marL="0" marR="0" lvl="2" indent="0" algn="ctr" rtl="0">
              <a:spcBef>
                <a:spcPts val="0"/>
              </a:spcBef>
              <a:buNone/>
              <a:defRPr sz="2800">
                <a:solidFill>
                  <a:schemeClr val="lt1"/>
                </a:solidFill>
                <a:latin typeface="Century Gothic"/>
                <a:ea typeface="Century Gothic"/>
                <a:cs typeface="Century Gothic"/>
                <a:sym typeface="Century Gothic"/>
              </a:defRPr>
            </a:lvl3pPr>
            <a:lvl4pPr marL="0" marR="0" lvl="3" indent="0" algn="ctr" rtl="0">
              <a:spcBef>
                <a:spcPts val="0"/>
              </a:spcBef>
              <a:buNone/>
              <a:defRPr sz="2800">
                <a:solidFill>
                  <a:schemeClr val="lt1"/>
                </a:solidFill>
                <a:latin typeface="Century Gothic"/>
                <a:ea typeface="Century Gothic"/>
                <a:cs typeface="Century Gothic"/>
                <a:sym typeface="Century Gothic"/>
              </a:defRPr>
            </a:lvl4pPr>
            <a:lvl5pPr marL="0" marR="0" lvl="4" indent="0" algn="ctr" rtl="0">
              <a:spcBef>
                <a:spcPts val="0"/>
              </a:spcBef>
              <a:buNone/>
              <a:defRPr sz="2800">
                <a:solidFill>
                  <a:schemeClr val="lt1"/>
                </a:solidFill>
                <a:latin typeface="Century Gothic"/>
                <a:ea typeface="Century Gothic"/>
                <a:cs typeface="Century Gothic"/>
                <a:sym typeface="Century Gothic"/>
              </a:defRPr>
            </a:lvl5pPr>
            <a:lvl6pPr marL="0" marR="0" lvl="5" indent="0" algn="ctr" rtl="0">
              <a:spcBef>
                <a:spcPts val="0"/>
              </a:spcBef>
              <a:buNone/>
              <a:defRPr sz="2800">
                <a:solidFill>
                  <a:schemeClr val="lt1"/>
                </a:solidFill>
                <a:latin typeface="Century Gothic"/>
                <a:ea typeface="Century Gothic"/>
                <a:cs typeface="Century Gothic"/>
                <a:sym typeface="Century Gothic"/>
              </a:defRPr>
            </a:lvl6pPr>
            <a:lvl7pPr marL="0" marR="0" lvl="6" indent="0" algn="ctr" rtl="0">
              <a:spcBef>
                <a:spcPts val="0"/>
              </a:spcBef>
              <a:buNone/>
              <a:defRPr sz="2800">
                <a:solidFill>
                  <a:schemeClr val="lt1"/>
                </a:solidFill>
                <a:latin typeface="Century Gothic"/>
                <a:ea typeface="Century Gothic"/>
                <a:cs typeface="Century Gothic"/>
                <a:sym typeface="Century Gothic"/>
              </a:defRPr>
            </a:lvl7pPr>
            <a:lvl8pPr marL="0" marR="0" lvl="7" indent="0" algn="ctr" rtl="0">
              <a:spcBef>
                <a:spcPts val="0"/>
              </a:spcBef>
              <a:buNone/>
              <a:defRPr sz="2800">
                <a:solidFill>
                  <a:schemeClr val="lt1"/>
                </a:solidFill>
                <a:latin typeface="Century Gothic"/>
                <a:ea typeface="Century Gothic"/>
                <a:cs typeface="Century Gothic"/>
                <a:sym typeface="Century Gothic"/>
              </a:defRPr>
            </a:lvl8pPr>
            <a:lvl9pPr marL="0" marR="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864852" y="921453"/>
            <a:ext cx="6423592" cy="715512"/>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43" name="Shape 243"/>
          <p:cNvSpPr txBox="1">
            <a:spLocks noGrp="1"/>
          </p:cNvSpPr>
          <p:nvPr>
            <p:ph type="body" idx="1"/>
          </p:nvPr>
        </p:nvSpPr>
        <p:spPr>
          <a:xfrm rot="5400000">
            <a:off x="2273772" y="1081871"/>
            <a:ext cx="3530599" cy="6345260"/>
          </a:xfrm>
          <a:prstGeom prst="rect">
            <a:avLst/>
          </a:prstGeom>
          <a:noFill/>
          <a:ln>
            <a:noFill/>
          </a:ln>
        </p:spPr>
        <p:txBody>
          <a:bodyPr spcFirstLastPara="1" wrap="square" lIns="91425" tIns="91425" rIns="91425" bIns="91425"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44" name="Shape 244"/>
          <p:cNvSpPr txBox="1">
            <a:spLocks noGrp="1"/>
          </p:cNvSpPr>
          <p:nvPr>
            <p:ph type="dt" idx="10"/>
          </p:nvPr>
        </p:nvSpPr>
        <p:spPr>
          <a:xfrm>
            <a:off x="7560111" y="6377097"/>
            <a:ext cx="990599" cy="228659"/>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5" name="Shape 245"/>
          <p:cNvSpPr txBox="1">
            <a:spLocks noGrp="1"/>
          </p:cNvSpPr>
          <p:nvPr>
            <p:ph type="ftr" idx="11"/>
          </p:nvPr>
        </p:nvSpPr>
        <p:spPr>
          <a:xfrm>
            <a:off x="590842" y="6373195"/>
            <a:ext cx="3859795" cy="228659"/>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6" name="Shape 246"/>
          <p:cNvSpPr txBox="1">
            <a:spLocks noGrp="1"/>
          </p:cNvSpPr>
          <p:nvPr>
            <p:ph type="sldNum" idx="12"/>
          </p:nvPr>
        </p:nvSpPr>
        <p:spPr>
          <a:xfrm>
            <a:off x="7712364" y="295730"/>
            <a:ext cx="73890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a:solidFill>
                  <a:schemeClr val="lt1"/>
                </a:solidFill>
                <a:latin typeface="Century Gothic"/>
                <a:ea typeface="Century Gothic"/>
                <a:cs typeface="Century Gothic"/>
                <a:sym typeface="Century Gothic"/>
              </a:defRPr>
            </a:lvl1pPr>
            <a:lvl2pPr marL="0" marR="0" lvl="1" indent="0" algn="ctr" rtl="0">
              <a:spcBef>
                <a:spcPts val="0"/>
              </a:spcBef>
              <a:buNone/>
              <a:defRPr sz="2800">
                <a:solidFill>
                  <a:schemeClr val="lt1"/>
                </a:solidFill>
                <a:latin typeface="Century Gothic"/>
                <a:ea typeface="Century Gothic"/>
                <a:cs typeface="Century Gothic"/>
                <a:sym typeface="Century Gothic"/>
              </a:defRPr>
            </a:lvl2pPr>
            <a:lvl3pPr marL="0" marR="0" lvl="2" indent="0" algn="ctr" rtl="0">
              <a:spcBef>
                <a:spcPts val="0"/>
              </a:spcBef>
              <a:buNone/>
              <a:defRPr sz="2800">
                <a:solidFill>
                  <a:schemeClr val="lt1"/>
                </a:solidFill>
                <a:latin typeface="Century Gothic"/>
                <a:ea typeface="Century Gothic"/>
                <a:cs typeface="Century Gothic"/>
                <a:sym typeface="Century Gothic"/>
              </a:defRPr>
            </a:lvl3pPr>
            <a:lvl4pPr marL="0" marR="0" lvl="3" indent="0" algn="ctr" rtl="0">
              <a:spcBef>
                <a:spcPts val="0"/>
              </a:spcBef>
              <a:buNone/>
              <a:defRPr sz="2800">
                <a:solidFill>
                  <a:schemeClr val="lt1"/>
                </a:solidFill>
                <a:latin typeface="Century Gothic"/>
                <a:ea typeface="Century Gothic"/>
                <a:cs typeface="Century Gothic"/>
                <a:sym typeface="Century Gothic"/>
              </a:defRPr>
            </a:lvl4pPr>
            <a:lvl5pPr marL="0" marR="0" lvl="4" indent="0" algn="ctr" rtl="0">
              <a:spcBef>
                <a:spcPts val="0"/>
              </a:spcBef>
              <a:buNone/>
              <a:defRPr sz="2800">
                <a:solidFill>
                  <a:schemeClr val="lt1"/>
                </a:solidFill>
                <a:latin typeface="Century Gothic"/>
                <a:ea typeface="Century Gothic"/>
                <a:cs typeface="Century Gothic"/>
                <a:sym typeface="Century Gothic"/>
              </a:defRPr>
            </a:lvl5pPr>
            <a:lvl6pPr marL="0" marR="0" lvl="5" indent="0" algn="ctr" rtl="0">
              <a:spcBef>
                <a:spcPts val="0"/>
              </a:spcBef>
              <a:buNone/>
              <a:defRPr sz="2800">
                <a:solidFill>
                  <a:schemeClr val="lt1"/>
                </a:solidFill>
                <a:latin typeface="Century Gothic"/>
                <a:ea typeface="Century Gothic"/>
                <a:cs typeface="Century Gothic"/>
                <a:sym typeface="Century Gothic"/>
              </a:defRPr>
            </a:lvl6pPr>
            <a:lvl7pPr marL="0" marR="0" lvl="6" indent="0" algn="ctr" rtl="0">
              <a:spcBef>
                <a:spcPts val="0"/>
              </a:spcBef>
              <a:buNone/>
              <a:defRPr sz="2800">
                <a:solidFill>
                  <a:schemeClr val="lt1"/>
                </a:solidFill>
                <a:latin typeface="Century Gothic"/>
                <a:ea typeface="Century Gothic"/>
                <a:cs typeface="Century Gothic"/>
                <a:sym typeface="Century Gothic"/>
              </a:defRPr>
            </a:lvl7pPr>
            <a:lvl8pPr marL="0" marR="0" lvl="7" indent="0" algn="ctr" rtl="0">
              <a:spcBef>
                <a:spcPts val="0"/>
              </a:spcBef>
              <a:buNone/>
              <a:defRPr sz="2800">
                <a:solidFill>
                  <a:schemeClr val="lt1"/>
                </a:solidFill>
                <a:latin typeface="Century Gothic"/>
                <a:ea typeface="Century Gothic"/>
                <a:cs typeface="Century Gothic"/>
                <a:sym typeface="Century Gothic"/>
              </a:defRPr>
            </a:lvl8pPr>
            <a:lvl9pPr marL="0" marR="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47"/>
        <p:cNvGrpSpPr/>
        <p:nvPr/>
      </p:nvGrpSpPr>
      <p:grpSpPr>
        <a:xfrm>
          <a:off x="0" y="0"/>
          <a:ext cx="0" cy="0"/>
          <a:chOff x="0" y="0"/>
          <a:chExt cx="0" cy="0"/>
        </a:xfrm>
      </p:grpSpPr>
      <p:grpSp>
        <p:nvGrpSpPr>
          <p:cNvPr id="248" name="Shape 248"/>
          <p:cNvGrpSpPr/>
          <p:nvPr/>
        </p:nvGrpSpPr>
        <p:grpSpPr>
          <a:xfrm>
            <a:off x="-2266" y="-2022"/>
            <a:ext cx="9146266" cy="6861037"/>
            <a:chOff x="-2266" y="-2022"/>
            <a:chExt cx="9146266" cy="6861037"/>
          </a:xfrm>
        </p:grpSpPr>
        <p:sp>
          <p:nvSpPr>
            <p:cNvPr id="249" name="Shape 249"/>
            <p:cNvSpPr/>
            <p:nvPr/>
          </p:nvSpPr>
          <p:spPr>
            <a:xfrm>
              <a:off x="0" y="0"/>
              <a:ext cx="9144000" cy="6858000"/>
            </a:xfrm>
            <a:prstGeom prst="rect">
              <a:avLst/>
            </a:prstGeom>
            <a:blipFill rotWithShape="1">
              <a:blip r:embed="rId2">
                <a:alphaModFix/>
              </a:blip>
              <a:stretch>
                <a:fillRect l="-16666" r="-16666"/>
              </a:stretch>
            </a:bli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0" name="Shape 250"/>
            <p:cNvSpPr/>
            <p:nvPr/>
          </p:nvSpPr>
          <p:spPr>
            <a:xfrm>
              <a:off x="0" y="2895600"/>
              <a:ext cx="2362200" cy="2362200"/>
            </a:xfrm>
            <a:prstGeom prst="ellipse">
              <a:avLst/>
            </a:prstGeom>
            <a:gradFill>
              <a:gsLst>
                <a:gs pos="0">
                  <a:srgbClr val="5F9C9D">
                    <a:alpha val="7843"/>
                  </a:srgbClr>
                </a:gs>
                <a:gs pos="36000">
                  <a:srgbClr val="5F9C9D">
                    <a:alpha val="7843"/>
                  </a:srgbClr>
                </a:gs>
                <a:gs pos="72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 name="Shape 251"/>
            <p:cNvSpPr/>
            <p:nvPr/>
          </p:nvSpPr>
          <p:spPr>
            <a:xfrm>
              <a:off x="6299432" y="1676400"/>
              <a:ext cx="2819400" cy="2819400"/>
            </a:xfrm>
            <a:prstGeom prst="ellipse">
              <a:avLst/>
            </a:prstGeom>
            <a:gradFill>
              <a:gsLst>
                <a:gs pos="0">
                  <a:srgbClr val="5F9C9D">
                    <a:alpha val="6666"/>
                  </a:srgbClr>
                </a:gs>
                <a:gs pos="36000">
                  <a:srgbClr val="5F9C9D">
                    <a:alpha val="5882"/>
                  </a:srgbClr>
                </a:gs>
                <a:gs pos="69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 name="Shape 252"/>
            <p:cNvSpPr/>
            <p:nvPr/>
          </p:nvSpPr>
          <p:spPr>
            <a:xfrm>
              <a:off x="5689832" y="-2022"/>
              <a:ext cx="1600200" cy="1600200"/>
            </a:xfrm>
            <a:prstGeom prst="ellipse">
              <a:avLst/>
            </a:prstGeom>
            <a:gradFill>
              <a:gsLst>
                <a:gs pos="0">
                  <a:srgbClr val="5F9C9D">
                    <a:alpha val="13725"/>
                  </a:srgbClr>
                </a:gs>
                <a:gs pos="36000">
                  <a:srgbClr val="5F9C9D">
                    <a:alpha val="6666"/>
                  </a:srgbClr>
                </a:gs>
                <a:gs pos="73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 name="Shape 253"/>
            <p:cNvSpPr/>
            <p:nvPr/>
          </p:nvSpPr>
          <p:spPr>
            <a:xfrm>
              <a:off x="-2266" y="2667000"/>
              <a:ext cx="4191000" cy="4191000"/>
            </a:xfrm>
            <a:prstGeom prst="ellipse">
              <a:avLst/>
            </a:prstGeom>
            <a:gradFill>
              <a:gsLst>
                <a:gs pos="0">
                  <a:srgbClr val="5F9C9D">
                    <a:alpha val="10980"/>
                  </a:srgbClr>
                </a:gs>
                <a:gs pos="36000">
                  <a:srgbClr val="5F9C9D">
                    <a:alpha val="9803"/>
                  </a:srgbClr>
                </a:gs>
                <a:gs pos="75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 name="Shape 254"/>
            <p:cNvSpPr/>
            <p:nvPr/>
          </p:nvSpPr>
          <p:spPr>
            <a:xfrm>
              <a:off x="6299432" y="5868415"/>
              <a:ext cx="990600" cy="990600"/>
            </a:xfrm>
            <a:prstGeom prst="ellipse">
              <a:avLst/>
            </a:prstGeom>
            <a:gradFill>
              <a:gsLst>
                <a:gs pos="0">
                  <a:srgbClr val="5F9C9D">
                    <a:alpha val="13725"/>
                  </a:srgbClr>
                </a:gs>
                <a:gs pos="36000">
                  <a:srgbClr val="5F9C9D">
                    <a:alpha val="6666"/>
                  </a:srgbClr>
                </a:gs>
                <a:gs pos="66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5" name="Shape 255"/>
            <p:cNvSpPr/>
            <p:nvPr/>
          </p:nvSpPr>
          <p:spPr>
            <a:xfrm>
              <a:off x="414867" y="402165"/>
              <a:ext cx="4610565" cy="605367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 name="Shape 256"/>
            <p:cNvSpPr/>
            <p:nvPr/>
          </p:nvSpPr>
          <p:spPr>
            <a:xfrm rot="5400000">
              <a:off x="1299309" y="1765596"/>
              <a:ext cx="5995993" cy="3326809"/>
            </a:xfrm>
            <a:custGeom>
              <a:avLst/>
              <a:gdLst/>
              <a:ahLst/>
              <a:cxnLst/>
              <a:rect l="0" t="0" r="0" b="0"/>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257" name="Shape 257"/>
            <p:cNvSpPr/>
            <p:nvPr/>
          </p:nvSpPr>
          <p:spPr>
            <a:xfrm rot="4966650">
              <a:off x="4673046" y="5107506"/>
              <a:ext cx="2377690" cy="317748"/>
            </a:xfrm>
            <a:custGeom>
              <a:avLst/>
              <a:gdLst/>
              <a:ahLst/>
              <a:cxnLst/>
              <a:rect l="0" t="0" r="0" b="0"/>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 name="Shape 258"/>
            <p:cNvSpPr/>
            <p:nvPr/>
          </p:nvSpPr>
          <p:spPr>
            <a:xfrm>
              <a:off x="0" y="508"/>
              <a:ext cx="9144000" cy="6858000"/>
            </a:xfrm>
            <a:custGeom>
              <a:avLst/>
              <a:gdLst/>
              <a:ahLst/>
              <a:cxnLst/>
              <a:rect l="0" t="0" r="0" b="0"/>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259" name="Shape 259"/>
          <p:cNvSpPr txBox="1">
            <a:spLocks noGrp="1"/>
          </p:cNvSpPr>
          <p:nvPr>
            <p:ph type="title"/>
          </p:nvPr>
        </p:nvSpPr>
        <p:spPr>
          <a:xfrm rot="5400000">
            <a:off x="4442707" y="3174062"/>
            <a:ext cx="4571999" cy="111947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60" name="Shape 260"/>
          <p:cNvSpPr txBox="1">
            <a:spLocks noGrp="1"/>
          </p:cNvSpPr>
          <p:nvPr>
            <p:ph type="body" idx="1"/>
          </p:nvPr>
        </p:nvSpPr>
        <p:spPr>
          <a:xfrm rot="5400000">
            <a:off x="789057" y="1525182"/>
            <a:ext cx="4572000" cy="4417234"/>
          </a:xfrm>
          <a:prstGeom prst="rect">
            <a:avLst/>
          </a:prstGeom>
          <a:noFill/>
          <a:ln>
            <a:noFill/>
          </a:ln>
        </p:spPr>
        <p:txBody>
          <a:bodyPr spcFirstLastPara="1" wrap="square" lIns="91425" tIns="91425" rIns="91425" bIns="91425"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61" name="Shape 261"/>
          <p:cNvSpPr txBox="1">
            <a:spLocks noGrp="1"/>
          </p:cNvSpPr>
          <p:nvPr>
            <p:ph type="dt" idx="10"/>
          </p:nvPr>
        </p:nvSpPr>
        <p:spPr>
          <a:xfrm>
            <a:off x="7560111" y="6377097"/>
            <a:ext cx="990599" cy="228659"/>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62" name="Shape 262"/>
          <p:cNvSpPr txBox="1">
            <a:spLocks noGrp="1"/>
          </p:cNvSpPr>
          <p:nvPr>
            <p:ph type="ftr" idx="11"/>
          </p:nvPr>
        </p:nvSpPr>
        <p:spPr>
          <a:xfrm>
            <a:off x="590842" y="6373195"/>
            <a:ext cx="3859795" cy="228659"/>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63" name="Shape 263"/>
          <p:cNvSpPr/>
          <p:nvPr/>
        </p:nvSpPr>
        <p:spPr>
          <a:xfrm>
            <a:off x="7744507" y="39"/>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4" name="Shape 264"/>
          <p:cNvSpPr txBox="1">
            <a:spLocks noGrp="1"/>
          </p:cNvSpPr>
          <p:nvPr>
            <p:ph type="sldNum" idx="12"/>
          </p:nvPr>
        </p:nvSpPr>
        <p:spPr>
          <a:xfrm>
            <a:off x="7712364" y="295730"/>
            <a:ext cx="73890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a:solidFill>
                  <a:schemeClr val="lt1"/>
                </a:solidFill>
                <a:latin typeface="Century Gothic"/>
                <a:ea typeface="Century Gothic"/>
                <a:cs typeface="Century Gothic"/>
                <a:sym typeface="Century Gothic"/>
              </a:defRPr>
            </a:lvl1pPr>
            <a:lvl2pPr marL="0" marR="0" lvl="1" indent="0" algn="ctr" rtl="0">
              <a:spcBef>
                <a:spcPts val="0"/>
              </a:spcBef>
              <a:buNone/>
              <a:defRPr sz="2800">
                <a:solidFill>
                  <a:schemeClr val="lt1"/>
                </a:solidFill>
                <a:latin typeface="Century Gothic"/>
                <a:ea typeface="Century Gothic"/>
                <a:cs typeface="Century Gothic"/>
                <a:sym typeface="Century Gothic"/>
              </a:defRPr>
            </a:lvl2pPr>
            <a:lvl3pPr marL="0" marR="0" lvl="2" indent="0" algn="ctr" rtl="0">
              <a:spcBef>
                <a:spcPts val="0"/>
              </a:spcBef>
              <a:buNone/>
              <a:defRPr sz="2800">
                <a:solidFill>
                  <a:schemeClr val="lt1"/>
                </a:solidFill>
                <a:latin typeface="Century Gothic"/>
                <a:ea typeface="Century Gothic"/>
                <a:cs typeface="Century Gothic"/>
                <a:sym typeface="Century Gothic"/>
              </a:defRPr>
            </a:lvl3pPr>
            <a:lvl4pPr marL="0" marR="0" lvl="3" indent="0" algn="ctr" rtl="0">
              <a:spcBef>
                <a:spcPts val="0"/>
              </a:spcBef>
              <a:buNone/>
              <a:defRPr sz="2800">
                <a:solidFill>
                  <a:schemeClr val="lt1"/>
                </a:solidFill>
                <a:latin typeface="Century Gothic"/>
                <a:ea typeface="Century Gothic"/>
                <a:cs typeface="Century Gothic"/>
                <a:sym typeface="Century Gothic"/>
              </a:defRPr>
            </a:lvl4pPr>
            <a:lvl5pPr marL="0" marR="0" lvl="4" indent="0" algn="ctr" rtl="0">
              <a:spcBef>
                <a:spcPts val="0"/>
              </a:spcBef>
              <a:buNone/>
              <a:defRPr sz="2800">
                <a:solidFill>
                  <a:schemeClr val="lt1"/>
                </a:solidFill>
                <a:latin typeface="Century Gothic"/>
                <a:ea typeface="Century Gothic"/>
                <a:cs typeface="Century Gothic"/>
                <a:sym typeface="Century Gothic"/>
              </a:defRPr>
            </a:lvl5pPr>
            <a:lvl6pPr marL="0" marR="0" lvl="5" indent="0" algn="ctr" rtl="0">
              <a:spcBef>
                <a:spcPts val="0"/>
              </a:spcBef>
              <a:buNone/>
              <a:defRPr sz="2800">
                <a:solidFill>
                  <a:schemeClr val="lt1"/>
                </a:solidFill>
                <a:latin typeface="Century Gothic"/>
                <a:ea typeface="Century Gothic"/>
                <a:cs typeface="Century Gothic"/>
                <a:sym typeface="Century Gothic"/>
              </a:defRPr>
            </a:lvl6pPr>
            <a:lvl7pPr marL="0" marR="0" lvl="6" indent="0" algn="ctr" rtl="0">
              <a:spcBef>
                <a:spcPts val="0"/>
              </a:spcBef>
              <a:buNone/>
              <a:defRPr sz="2800">
                <a:solidFill>
                  <a:schemeClr val="lt1"/>
                </a:solidFill>
                <a:latin typeface="Century Gothic"/>
                <a:ea typeface="Century Gothic"/>
                <a:cs typeface="Century Gothic"/>
                <a:sym typeface="Century Gothic"/>
              </a:defRPr>
            </a:lvl7pPr>
            <a:lvl8pPr marL="0" marR="0" lvl="7" indent="0" algn="ctr" rtl="0">
              <a:spcBef>
                <a:spcPts val="0"/>
              </a:spcBef>
              <a:buNone/>
              <a:defRPr sz="2800">
                <a:solidFill>
                  <a:schemeClr val="lt1"/>
                </a:solidFill>
                <a:latin typeface="Century Gothic"/>
                <a:ea typeface="Century Gothic"/>
                <a:cs typeface="Century Gothic"/>
                <a:sym typeface="Century Gothic"/>
              </a:defRPr>
            </a:lvl8pPr>
            <a:lvl9pPr marL="0" marR="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65"/>
        <p:cNvGrpSpPr/>
        <p:nvPr/>
      </p:nvGrpSpPr>
      <p:grpSpPr>
        <a:xfrm>
          <a:off x="0" y="0"/>
          <a:ext cx="0" cy="0"/>
          <a:chOff x="0" y="0"/>
          <a:chExt cx="0" cy="0"/>
        </a:xfrm>
      </p:grpSpPr>
      <p:sp>
        <p:nvSpPr>
          <p:cNvPr id="266" name="Shape 266"/>
          <p:cNvSpPr/>
          <p:nvPr/>
        </p:nvSpPr>
        <p:spPr>
          <a:xfrm>
            <a:off x="0" y="0"/>
            <a:ext cx="9144000" cy="2185988"/>
          </a:xfrm>
          <a:custGeom>
            <a:avLst/>
            <a:gdLst/>
            <a:ahLst/>
            <a:cxnLst/>
            <a:rect l="0" t="0" r="0" b="0"/>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gradFill>
            <a:gsLst>
              <a:gs pos="0">
                <a:srgbClr val="CA3534"/>
              </a:gs>
              <a:gs pos="100000">
                <a:srgbClr val="8C100F"/>
              </a:gs>
            </a:gsLst>
            <a:lin ang="5400000" scaled="0"/>
          </a:gradFill>
          <a:ln w="9525" cap="rnd" cmpd="sng">
            <a:solidFill>
              <a:schemeClr val="accent1"/>
            </a:solidFill>
            <a:prstDash val="solid"/>
            <a:round/>
            <a:headEnd type="none" w="sm" len="sm"/>
            <a:tailEnd type="none" w="sm" len="sm"/>
          </a:ln>
          <a:effectLst>
            <a:outerShdw blurRad="38100" dist="25400" dir="5400000" rotWithShape="0">
              <a:srgbClr val="000000">
                <a:alpha val="44705"/>
              </a:srgbClr>
            </a:outerShdw>
          </a:effectLst>
        </p:spPr>
      </p:sp>
      <p:sp>
        <p:nvSpPr>
          <p:cNvPr id="267" name="Shape 267"/>
          <p:cNvSpPr txBox="1">
            <a:spLocks noGrp="1"/>
          </p:cNvSpPr>
          <p:nvPr>
            <p:ph type="title"/>
          </p:nvPr>
        </p:nvSpPr>
        <p:spPr>
          <a:xfrm>
            <a:off x="866441" y="927099"/>
            <a:ext cx="6345260" cy="70986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68" name="Shape 268"/>
          <p:cNvSpPr txBox="1">
            <a:spLocks noGrp="1"/>
          </p:cNvSpPr>
          <p:nvPr>
            <p:ph type="body" idx="1"/>
          </p:nvPr>
        </p:nvSpPr>
        <p:spPr>
          <a:xfrm>
            <a:off x="809997" y="2222287"/>
            <a:ext cx="7524003" cy="4352684"/>
          </a:xfrm>
          <a:prstGeom prst="rect">
            <a:avLst/>
          </a:prstGeom>
          <a:noFill/>
          <a:ln>
            <a:noFill/>
          </a:ln>
        </p:spPr>
        <p:txBody>
          <a:bodyPr spcFirstLastPara="1" wrap="square" lIns="91425" tIns="91425" rIns="91425" bIns="91425"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69" name="Shape 269"/>
          <p:cNvSpPr txBox="1">
            <a:spLocks noGrp="1"/>
          </p:cNvSpPr>
          <p:nvPr>
            <p:ph type="dt" idx="10"/>
          </p:nvPr>
        </p:nvSpPr>
        <p:spPr>
          <a:xfrm>
            <a:off x="7560111" y="6377097"/>
            <a:ext cx="990599" cy="228659"/>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70" name="Shape 270"/>
          <p:cNvSpPr txBox="1">
            <a:spLocks noGrp="1"/>
          </p:cNvSpPr>
          <p:nvPr>
            <p:ph type="ftr" idx="11"/>
          </p:nvPr>
        </p:nvSpPr>
        <p:spPr>
          <a:xfrm>
            <a:off x="590842" y="6373195"/>
            <a:ext cx="3859795" cy="228659"/>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71" name="Shape 271"/>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a:solidFill>
                  <a:schemeClr val="lt1"/>
                </a:solidFill>
                <a:latin typeface="Century Gothic"/>
                <a:ea typeface="Century Gothic"/>
                <a:cs typeface="Century Gothic"/>
                <a:sym typeface="Century Gothic"/>
              </a:defRPr>
            </a:lvl1pPr>
            <a:lvl2pPr marL="0" marR="0" lvl="1" indent="0" algn="ctr" rtl="0">
              <a:spcBef>
                <a:spcPts val="0"/>
              </a:spcBef>
              <a:buNone/>
              <a:defRPr sz="2800">
                <a:solidFill>
                  <a:schemeClr val="lt1"/>
                </a:solidFill>
                <a:latin typeface="Century Gothic"/>
                <a:ea typeface="Century Gothic"/>
                <a:cs typeface="Century Gothic"/>
                <a:sym typeface="Century Gothic"/>
              </a:defRPr>
            </a:lvl2pPr>
            <a:lvl3pPr marL="0" marR="0" lvl="2" indent="0" algn="ctr" rtl="0">
              <a:spcBef>
                <a:spcPts val="0"/>
              </a:spcBef>
              <a:buNone/>
              <a:defRPr sz="2800">
                <a:solidFill>
                  <a:schemeClr val="lt1"/>
                </a:solidFill>
                <a:latin typeface="Century Gothic"/>
                <a:ea typeface="Century Gothic"/>
                <a:cs typeface="Century Gothic"/>
                <a:sym typeface="Century Gothic"/>
              </a:defRPr>
            </a:lvl3pPr>
            <a:lvl4pPr marL="0" marR="0" lvl="3" indent="0" algn="ctr" rtl="0">
              <a:spcBef>
                <a:spcPts val="0"/>
              </a:spcBef>
              <a:buNone/>
              <a:defRPr sz="2800">
                <a:solidFill>
                  <a:schemeClr val="lt1"/>
                </a:solidFill>
                <a:latin typeface="Century Gothic"/>
                <a:ea typeface="Century Gothic"/>
                <a:cs typeface="Century Gothic"/>
                <a:sym typeface="Century Gothic"/>
              </a:defRPr>
            </a:lvl4pPr>
            <a:lvl5pPr marL="0" marR="0" lvl="4" indent="0" algn="ctr" rtl="0">
              <a:spcBef>
                <a:spcPts val="0"/>
              </a:spcBef>
              <a:buNone/>
              <a:defRPr sz="2800">
                <a:solidFill>
                  <a:schemeClr val="lt1"/>
                </a:solidFill>
                <a:latin typeface="Century Gothic"/>
                <a:ea typeface="Century Gothic"/>
                <a:cs typeface="Century Gothic"/>
                <a:sym typeface="Century Gothic"/>
              </a:defRPr>
            </a:lvl5pPr>
            <a:lvl6pPr marL="0" marR="0" lvl="5" indent="0" algn="ctr" rtl="0">
              <a:spcBef>
                <a:spcPts val="0"/>
              </a:spcBef>
              <a:buNone/>
              <a:defRPr sz="2800">
                <a:solidFill>
                  <a:schemeClr val="lt1"/>
                </a:solidFill>
                <a:latin typeface="Century Gothic"/>
                <a:ea typeface="Century Gothic"/>
                <a:cs typeface="Century Gothic"/>
                <a:sym typeface="Century Gothic"/>
              </a:defRPr>
            </a:lvl6pPr>
            <a:lvl7pPr marL="0" marR="0" lvl="6" indent="0" algn="ctr" rtl="0">
              <a:spcBef>
                <a:spcPts val="0"/>
              </a:spcBef>
              <a:buNone/>
              <a:defRPr sz="2800">
                <a:solidFill>
                  <a:schemeClr val="lt1"/>
                </a:solidFill>
                <a:latin typeface="Century Gothic"/>
                <a:ea typeface="Century Gothic"/>
                <a:cs typeface="Century Gothic"/>
                <a:sym typeface="Century Gothic"/>
              </a:defRPr>
            </a:lvl7pPr>
            <a:lvl8pPr marL="0" marR="0" lvl="7" indent="0" algn="ctr" rtl="0">
              <a:spcBef>
                <a:spcPts val="0"/>
              </a:spcBef>
              <a:buNone/>
              <a:defRPr sz="2800">
                <a:solidFill>
                  <a:schemeClr val="lt1"/>
                </a:solidFill>
                <a:latin typeface="Century Gothic"/>
                <a:ea typeface="Century Gothic"/>
                <a:cs typeface="Century Gothic"/>
                <a:sym typeface="Century Gothic"/>
              </a:defRPr>
            </a:lvl8pPr>
            <a:lvl9pPr marL="0" marR="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PH"/>
              <a:t>‹#›</a:t>
            </a:fld>
            <a:endParaRPr/>
          </a:p>
        </p:txBody>
      </p:sp>
      <p:sp>
        <p:nvSpPr>
          <p:cNvPr id="272" name="Shape 272"/>
          <p:cNvSpPr txBox="1">
            <a:spLocks noGrp="1"/>
          </p:cNvSpPr>
          <p:nvPr>
            <p:ph type="body" idx="2"/>
          </p:nvPr>
        </p:nvSpPr>
        <p:spPr>
          <a:xfrm>
            <a:off x="809625" y="2452688"/>
            <a:ext cx="7524750" cy="508000"/>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440"/>
              <a:buFont typeface="Noto Sans Symbols"/>
              <a:buNone/>
              <a:defRPr sz="1800" b="1"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1068029"/>
            <a:ext cx="8229600" cy="77383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44" name="Shape 44"/>
          <p:cNvSpPr txBox="1">
            <a:spLocks noGrp="1"/>
          </p:cNvSpPr>
          <p:nvPr>
            <p:ph type="body" idx="1"/>
          </p:nvPr>
        </p:nvSpPr>
        <p:spPr>
          <a:xfrm>
            <a:off x="457200" y="2395850"/>
            <a:ext cx="8229600" cy="3960500"/>
          </a:xfrm>
          <a:prstGeom prst="rect">
            <a:avLst/>
          </a:prstGeom>
          <a:noFill/>
          <a:ln>
            <a:noFill/>
          </a:ln>
        </p:spPr>
        <p:txBody>
          <a:bodyPr spcFirstLastPara="1" wrap="square" lIns="91425" tIns="91425" rIns="91425" bIns="91425" anchor="t" anchorCtr="0"/>
          <a:lstStyle>
            <a:lvl1pPr marL="457200" marR="0" lvl="0" indent="-350520" algn="l" rtl="0">
              <a:spcBef>
                <a:spcPts val="1000"/>
              </a:spcBef>
              <a:spcAft>
                <a:spcPts val="0"/>
              </a:spcAft>
              <a:buClr>
                <a:schemeClr val="accent1"/>
              </a:buClr>
              <a:buSzPts val="1920"/>
              <a:buFont typeface="Noto Sans Symbols"/>
              <a:buChar char="▶"/>
              <a:defRPr sz="2400" b="0" i="0" u="none" strike="noStrike" cap="none">
                <a:solidFill>
                  <a:srgbClr val="3F3F3F"/>
                </a:solidFill>
                <a:latin typeface="Arimo"/>
                <a:ea typeface="Arimo"/>
                <a:cs typeface="Arimo"/>
                <a:sym typeface="Arimo"/>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Arimo"/>
                <a:ea typeface="Arimo"/>
                <a:cs typeface="Arimo"/>
                <a:sym typeface="Arimo"/>
              </a:defRPr>
            </a:lvl2pPr>
            <a:lvl3pPr marL="1371600" marR="0" lvl="2" indent="-330200" algn="l" rtl="0">
              <a:spcBef>
                <a:spcPts val="1000"/>
              </a:spcBef>
              <a:spcAft>
                <a:spcPts val="0"/>
              </a:spcAft>
              <a:buClr>
                <a:schemeClr val="accent1"/>
              </a:buClr>
              <a:buSzPts val="1600"/>
              <a:buFont typeface="Courier New"/>
              <a:buChar char="o"/>
              <a:defRPr sz="2000" b="0" i="0" u="none" strike="noStrike" cap="none">
                <a:solidFill>
                  <a:srgbClr val="3F3F3F"/>
                </a:solidFill>
                <a:latin typeface="Arimo"/>
                <a:ea typeface="Arimo"/>
                <a:cs typeface="Arimo"/>
                <a:sym typeface="Arimo"/>
              </a:defRPr>
            </a:lvl3pPr>
            <a:lvl4pPr marL="1828800" marR="0" lvl="3" indent="-320039" algn="l" rtl="0">
              <a:spcBef>
                <a:spcPts val="1000"/>
              </a:spcBef>
              <a:spcAft>
                <a:spcPts val="0"/>
              </a:spcAft>
              <a:buClr>
                <a:schemeClr val="accent1"/>
              </a:buClr>
              <a:buSzPts val="1440"/>
              <a:buFont typeface="Noto Sans Symbols"/>
              <a:buChar char="▶"/>
              <a:defRPr sz="1800" b="0" i="0" u="none" strike="noStrike" cap="none">
                <a:solidFill>
                  <a:srgbClr val="3F3F3F"/>
                </a:solidFill>
                <a:latin typeface="Arimo"/>
                <a:ea typeface="Arimo"/>
                <a:cs typeface="Arimo"/>
                <a:sym typeface="Arimo"/>
              </a:defRPr>
            </a:lvl4pPr>
            <a:lvl5pPr marL="2286000" marR="0" lvl="4" indent="-320039" algn="l" rtl="0">
              <a:spcBef>
                <a:spcPts val="1000"/>
              </a:spcBef>
              <a:spcAft>
                <a:spcPts val="0"/>
              </a:spcAft>
              <a:buClr>
                <a:schemeClr val="accent1"/>
              </a:buClr>
              <a:buSzPts val="1440"/>
              <a:buFont typeface="Noto Sans Symbols"/>
              <a:buChar char="▶"/>
              <a:defRPr sz="1800" b="0" i="0" u="none" strike="noStrike" cap="none">
                <a:solidFill>
                  <a:srgbClr val="3F3F3F"/>
                </a:solidFill>
                <a:latin typeface="Arimo"/>
                <a:ea typeface="Arimo"/>
                <a:cs typeface="Arimo"/>
                <a:sym typeface="Arim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45" name="Shape 4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9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7" name="Shape 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PH"/>
              <a:t>‹#›</a:t>
            </a:fld>
            <a:endParaRPr/>
          </a:p>
        </p:txBody>
      </p:sp>
      <p:sp>
        <p:nvSpPr>
          <p:cNvPr id="48" name="Shape 48"/>
          <p:cNvSpPr txBox="1">
            <a:spLocks noGrp="1"/>
          </p:cNvSpPr>
          <p:nvPr>
            <p:ph type="body" idx="2"/>
          </p:nvPr>
        </p:nvSpPr>
        <p:spPr>
          <a:xfrm>
            <a:off x="457200" y="1841863"/>
            <a:ext cx="8229600" cy="554299"/>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920"/>
              <a:buFont typeface="Noto Sans Symbols"/>
              <a:buNone/>
              <a:defRPr sz="2400" b="1" i="0" u="none" strike="noStrike" cap="none">
                <a:solidFill>
                  <a:schemeClr val="dk1"/>
                </a:solidFill>
                <a:latin typeface="Arimo"/>
                <a:ea typeface="Arimo"/>
                <a:cs typeface="Arimo"/>
                <a:sym typeface="Arimo"/>
              </a:defRPr>
            </a:lvl1pPr>
            <a:lvl2pPr marL="914400" marR="0" lvl="1" indent="-228600"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73"/>
        <p:cNvGrpSpPr/>
        <p:nvPr/>
      </p:nvGrpSpPr>
      <p:grpSpPr>
        <a:xfrm>
          <a:off x="0" y="0"/>
          <a:ext cx="0" cy="0"/>
          <a:chOff x="0" y="0"/>
          <a:chExt cx="0" cy="0"/>
        </a:xfrm>
      </p:grpSpPr>
      <p:sp>
        <p:nvSpPr>
          <p:cNvPr id="274" name="Shape 274"/>
          <p:cNvSpPr/>
          <p:nvPr/>
        </p:nvSpPr>
        <p:spPr>
          <a:xfrm>
            <a:off x="0" y="1"/>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75" name="Shape 275"/>
          <p:cNvSpPr txBox="1">
            <a:spLocks noGrp="1"/>
          </p:cNvSpPr>
          <p:nvPr>
            <p:ph type="title"/>
          </p:nvPr>
        </p:nvSpPr>
        <p:spPr>
          <a:xfrm>
            <a:off x="457200" y="606180"/>
            <a:ext cx="8229600" cy="3300306"/>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457200" y="1068029"/>
            <a:ext cx="8229600" cy="77383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78" name="Shape 278"/>
          <p:cNvSpPr txBox="1">
            <a:spLocks noGrp="1"/>
          </p:cNvSpPr>
          <p:nvPr>
            <p:ph type="body" idx="1"/>
          </p:nvPr>
        </p:nvSpPr>
        <p:spPr>
          <a:xfrm>
            <a:off x="457200" y="1873330"/>
            <a:ext cx="8229600" cy="4462150"/>
          </a:xfrm>
          <a:prstGeom prst="rect">
            <a:avLst/>
          </a:prstGeom>
          <a:noFill/>
          <a:ln>
            <a:noFill/>
          </a:ln>
        </p:spPr>
        <p:txBody>
          <a:bodyPr spcFirstLastPara="1" wrap="square" lIns="91425" tIns="91425" rIns="91425" bIns="91425" anchor="t" anchorCtr="0"/>
          <a:lstStyle>
            <a:lvl1pPr marL="457200" marR="0" lvl="0" indent="-350520" algn="l" rtl="0">
              <a:lnSpc>
                <a:spcPct val="100000"/>
              </a:lnSpc>
              <a:spcBef>
                <a:spcPts val="300"/>
              </a:spcBef>
              <a:spcAft>
                <a:spcPts val="0"/>
              </a:spcAft>
              <a:buClr>
                <a:schemeClr val="accent1"/>
              </a:buClr>
              <a:buSzPts val="1920"/>
              <a:buFont typeface="Noto Sans Symbols"/>
              <a:buChar char="▶"/>
              <a:defRPr sz="2400" b="0" i="0" u="none" strike="noStrike" cap="none">
                <a:solidFill>
                  <a:srgbClr val="3F3F3F"/>
                </a:solidFill>
                <a:latin typeface="Arimo"/>
                <a:ea typeface="Arimo"/>
                <a:cs typeface="Arimo"/>
                <a:sym typeface="Arimo"/>
              </a:defRPr>
            </a:lvl1pPr>
            <a:lvl2pPr marL="914400" marR="0" lvl="1" indent="-309880" algn="l" rtl="0">
              <a:lnSpc>
                <a:spcPct val="100000"/>
              </a:lnSpc>
              <a:spcBef>
                <a:spcPts val="300"/>
              </a:spcBef>
              <a:spcAft>
                <a:spcPts val="0"/>
              </a:spcAft>
              <a:buClr>
                <a:schemeClr val="accent1"/>
              </a:buClr>
              <a:buSzPts val="1280"/>
              <a:buFont typeface="Noto Sans Symbols"/>
              <a:buChar char="▪"/>
              <a:defRPr sz="1600" b="0" i="0" u="none" strike="noStrike" cap="none">
                <a:solidFill>
                  <a:srgbClr val="3F3F3F"/>
                </a:solidFill>
                <a:latin typeface="Arimo"/>
                <a:ea typeface="Arimo"/>
                <a:cs typeface="Arimo"/>
                <a:sym typeface="Arimo"/>
              </a:defRPr>
            </a:lvl2pPr>
            <a:lvl3pPr marL="1371600" marR="0" lvl="2" indent="-330200" algn="l" rtl="0">
              <a:lnSpc>
                <a:spcPct val="100000"/>
              </a:lnSpc>
              <a:spcBef>
                <a:spcPts val="300"/>
              </a:spcBef>
              <a:spcAft>
                <a:spcPts val="0"/>
              </a:spcAft>
              <a:buClr>
                <a:schemeClr val="accent1"/>
              </a:buClr>
              <a:buSzPts val="1600"/>
              <a:buFont typeface="Courier New"/>
              <a:buChar char="o"/>
              <a:defRPr sz="2000" b="0" i="0" u="none" strike="noStrike" cap="none">
                <a:solidFill>
                  <a:srgbClr val="3F3F3F"/>
                </a:solidFill>
                <a:latin typeface="Arimo"/>
                <a:ea typeface="Arimo"/>
                <a:cs typeface="Arimo"/>
                <a:sym typeface="Arimo"/>
              </a:defRPr>
            </a:lvl3pPr>
            <a:lvl4pPr marL="1828800" marR="0" lvl="3" indent="-320039" algn="l" rtl="0">
              <a:lnSpc>
                <a:spcPct val="100000"/>
              </a:lnSpc>
              <a:spcBef>
                <a:spcPts val="300"/>
              </a:spcBef>
              <a:spcAft>
                <a:spcPts val="0"/>
              </a:spcAft>
              <a:buClr>
                <a:schemeClr val="accent1"/>
              </a:buClr>
              <a:buSzPts val="1440"/>
              <a:buFont typeface="Noto Sans Symbols"/>
              <a:buChar char="▶"/>
              <a:defRPr sz="1800" b="0" i="0" u="none" strike="noStrike" cap="none">
                <a:solidFill>
                  <a:srgbClr val="3F3F3F"/>
                </a:solidFill>
                <a:latin typeface="Arimo"/>
                <a:ea typeface="Arimo"/>
                <a:cs typeface="Arimo"/>
                <a:sym typeface="Arimo"/>
              </a:defRPr>
            </a:lvl4pPr>
            <a:lvl5pPr marL="2286000" marR="0" lvl="4" indent="-320039" algn="l" rtl="0">
              <a:lnSpc>
                <a:spcPct val="100000"/>
              </a:lnSpc>
              <a:spcBef>
                <a:spcPts val="300"/>
              </a:spcBef>
              <a:spcAft>
                <a:spcPts val="0"/>
              </a:spcAft>
              <a:buClr>
                <a:schemeClr val="accent1"/>
              </a:buClr>
              <a:buSzPts val="1440"/>
              <a:buFont typeface="Noto Sans Symbols"/>
              <a:buChar char="▶"/>
              <a:defRPr sz="1800" b="0" i="0" u="none" strike="noStrike" cap="none">
                <a:solidFill>
                  <a:srgbClr val="3F3F3F"/>
                </a:solidFill>
                <a:latin typeface="Arimo"/>
                <a:ea typeface="Arimo"/>
                <a:cs typeface="Arimo"/>
                <a:sym typeface="Arim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79" name="Shape 27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80" name="Shape 28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81" name="Shape 28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a:solidFill>
                  <a:schemeClr val="lt1"/>
                </a:solidFill>
                <a:latin typeface="Century Gothic"/>
                <a:ea typeface="Century Gothic"/>
                <a:cs typeface="Century Gothic"/>
                <a:sym typeface="Century Gothic"/>
              </a:defRPr>
            </a:lvl1pPr>
            <a:lvl2pPr marL="0" marR="0" lvl="1" indent="0" algn="ctr" rtl="0">
              <a:spcBef>
                <a:spcPts val="0"/>
              </a:spcBef>
              <a:buNone/>
              <a:defRPr sz="2800">
                <a:solidFill>
                  <a:schemeClr val="lt1"/>
                </a:solidFill>
                <a:latin typeface="Century Gothic"/>
                <a:ea typeface="Century Gothic"/>
                <a:cs typeface="Century Gothic"/>
                <a:sym typeface="Century Gothic"/>
              </a:defRPr>
            </a:lvl2pPr>
            <a:lvl3pPr marL="0" marR="0" lvl="2" indent="0" algn="ctr" rtl="0">
              <a:spcBef>
                <a:spcPts val="0"/>
              </a:spcBef>
              <a:buNone/>
              <a:defRPr sz="2800">
                <a:solidFill>
                  <a:schemeClr val="lt1"/>
                </a:solidFill>
                <a:latin typeface="Century Gothic"/>
                <a:ea typeface="Century Gothic"/>
                <a:cs typeface="Century Gothic"/>
                <a:sym typeface="Century Gothic"/>
              </a:defRPr>
            </a:lvl3pPr>
            <a:lvl4pPr marL="0" marR="0" lvl="3" indent="0" algn="ctr" rtl="0">
              <a:spcBef>
                <a:spcPts val="0"/>
              </a:spcBef>
              <a:buNone/>
              <a:defRPr sz="2800">
                <a:solidFill>
                  <a:schemeClr val="lt1"/>
                </a:solidFill>
                <a:latin typeface="Century Gothic"/>
                <a:ea typeface="Century Gothic"/>
                <a:cs typeface="Century Gothic"/>
                <a:sym typeface="Century Gothic"/>
              </a:defRPr>
            </a:lvl4pPr>
            <a:lvl5pPr marL="0" marR="0" lvl="4" indent="0" algn="ctr" rtl="0">
              <a:spcBef>
                <a:spcPts val="0"/>
              </a:spcBef>
              <a:buNone/>
              <a:defRPr sz="2800">
                <a:solidFill>
                  <a:schemeClr val="lt1"/>
                </a:solidFill>
                <a:latin typeface="Century Gothic"/>
                <a:ea typeface="Century Gothic"/>
                <a:cs typeface="Century Gothic"/>
                <a:sym typeface="Century Gothic"/>
              </a:defRPr>
            </a:lvl5pPr>
            <a:lvl6pPr marL="0" marR="0" lvl="5" indent="0" algn="ctr" rtl="0">
              <a:spcBef>
                <a:spcPts val="0"/>
              </a:spcBef>
              <a:buNone/>
              <a:defRPr sz="2800">
                <a:solidFill>
                  <a:schemeClr val="lt1"/>
                </a:solidFill>
                <a:latin typeface="Century Gothic"/>
                <a:ea typeface="Century Gothic"/>
                <a:cs typeface="Century Gothic"/>
                <a:sym typeface="Century Gothic"/>
              </a:defRPr>
            </a:lvl6pPr>
            <a:lvl7pPr marL="0" marR="0" lvl="6" indent="0" algn="ctr" rtl="0">
              <a:spcBef>
                <a:spcPts val="0"/>
              </a:spcBef>
              <a:buNone/>
              <a:defRPr sz="2800">
                <a:solidFill>
                  <a:schemeClr val="lt1"/>
                </a:solidFill>
                <a:latin typeface="Century Gothic"/>
                <a:ea typeface="Century Gothic"/>
                <a:cs typeface="Century Gothic"/>
                <a:sym typeface="Century Gothic"/>
              </a:defRPr>
            </a:lvl7pPr>
            <a:lvl8pPr marL="0" marR="0" lvl="7" indent="0" algn="ctr" rtl="0">
              <a:spcBef>
                <a:spcPts val="0"/>
              </a:spcBef>
              <a:buNone/>
              <a:defRPr sz="2800">
                <a:solidFill>
                  <a:schemeClr val="lt1"/>
                </a:solidFill>
                <a:latin typeface="Century Gothic"/>
                <a:ea typeface="Century Gothic"/>
                <a:cs typeface="Century Gothic"/>
                <a:sym typeface="Century Gothic"/>
              </a:defRPr>
            </a:lvl8pPr>
            <a:lvl9pPr marL="0" marR="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Text and Clip Art">
  <p:cSld name="Title, Text and Clip Art">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457200" y="1861454"/>
            <a:ext cx="4038600" cy="4379689"/>
          </a:xfrm>
          <a:prstGeom prst="rect">
            <a:avLst/>
          </a:prstGeom>
          <a:noFill/>
          <a:ln>
            <a:noFill/>
          </a:ln>
        </p:spPr>
        <p:txBody>
          <a:bodyPr spcFirstLastPara="1" wrap="square" lIns="91425" tIns="91425" rIns="91425" bIns="91425"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Arimo"/>
                <a:ea typeface="Arimo"/>
                <a:cs typeface="Arimo"/>
                <a:sym typeface="Arimo"/>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Arimo"/>
                <a:ea typeface="Arimo"/>
                <a:cs typeface="Arimo"/>
                <a:sym typeface="Arimo"/>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Arimo"/>
                <a:ea typeface="Arimo"/>
                <a:cs typeface="Arimo"/>
                <a:sym typeface="Arimo"/>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Arimo"/>
                <a:ea typeface="Arimo"/>
                <a:cs typeface="Arimo"/>
                <a:sym typeface="Arimo"/>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Arimo"/>
                <a:ea typeface="Arimo"/>
                <a:cs typeface="Arimo"/>
                <a:sym typeface="Arim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84" name="Shape 284"/>
          <p:cNvSpPr>
            <a:spLocks noGrp="1"/>
          </p:cNvSpPr>
          <p:nvPr>
            <p:ph type="clipArt" idx="2"/>
          </p:nvPr>
        </p:nvSpPr>
        <p:spPr>
          <a:xfrm>
            <a:off x="4648200" y="1861454"/>
            <a:ext cx="4038600" cy="4379689"/>
          </a:xfrm>
          <a:prstGeom prst="rect">
            <a:avLst/>
          </a:prstGeom>
          <a:noFill/>
          <a:ln>
            <a:noFill/>
          </a:ln>
        </p:spPr>
        <p:txBody>
          <a:bodyPr spcFirstLastPara="1" wrap="square" lIns="91425" tIns="91425" rIns="91425" bIns="91425" anchor="t" anchorCtr="0"/>
          <a:lstStyle>
            <a:lvl1pPr marR="0" lvl="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Arimo"/>
                <a:ea typeface="Arimo"/>
                <a:cs typeface="Arimo"/>
                <a:sym typeface="Arimo"/>
              </a:defRPr>
            </a:lvl1pPr>
            <a:lvl2pPr marR="0" lvl="1"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85" name="Shape 285"/>
          <p:cNvSpPr txBox="1">
            <a:spLocks noGrp="1"/>
          </p:cNvSpPr>
          <p:nvPr>
            <p:ph type="title"/>
          </p:nvPr>
        </p:nvSpPr>
        <p:spPr>
          <a:xfrm>
            <a:off x="457200" y="1068029"/>
            <a:ext cx="8229600" cy="77383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457200" y="1863290"/>
            <a:ext cx="4038600" cy="4525963"/>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80"/>
              </a:spcBef>
              <a:spcAft>
                <a:spcPts val="0"/>
              </a:spcAft>
              <a:buClr>
                <a:srgbClr val="3F3F3F"/>
              </a:buClr>
              <a:buSzPts val="2400"/>
              <a:buFont typeface="Arial"/>
              <a:buNone/>
              <a:defRPr sz="2400" b="0" i="0" u="none" strike="noStrike" cap="none">
                <a:solidFill>
                  <a:srgbClr val="3F3F3F"/>
                </a:solidFill>
                <a:latin typeface="Arimo"/>
                <a:ea typeface="Arimo"/>
                <a:cs typeface="Arimo"/>
                <a:sym typeface="Arimo"/>
              </a:defRPr>
            </a:lvl1pPr>
            <a:lvl2pPr marL="914400" marR="0" lvl="1" indent="-350519" algn="l" rtl="0">
              <a:spcBef>
                <a:spcPts val="1000"/>
              </a:spcBef>
              <a:spcAft>
                <a:spcPts val="0"/>
              </a:spcAft>
              <a:buClr>
                <a:schemeClr val="accent1"/>
              </a:buClr>
              <a:buSzPts val="1920"/>
              <a:buFont typeface="Arial"/>
              <a:buChar char="•"/>
              <a:defRPr sz="2400" b="0" i="0" u="none" strike="noStrike" cap="none">
                <a:solidFill>
                  <a:srgbClr val="3F3F3F"/>
                </a:solidFill>
                <a:latin typeface="Arimo"/>
                <a:ea typeface="Arimo"/>
                <a:cs typeface="Arimo"/>
                <a:sym typeface="Arimo"/>
              </a:defRPr>
            </a:lvl2pPr>
            <a:lvl3pPr marL="1371600" marR="0" lvl="2" indent="-330200" algn="l" rtl="0">
              <a:spcBef>
                <a:spcPts val="1000"/>
              </a:spcBef>
              <a:spcAft>
                <a:spcPts val="0"/>
              </a:spcAft>
              <a:buClr>
                <a:schemeClr val="accent1"/>
              </a:buClr>
              <a:buSzPts val="1600"/>
              <a:buFont typeface="Courier New"/>
              <a:buChar char="o"/>
              <a:defRPr sz="2000" b="0" i="0" u="none" strike="noStrike" cap="none">
                <a:solidFill>
                  <a:srgbClr val="3F3F3F"/>
                </a:solidFill>
                <a:latin typeface="Arimo"/>
                <a:ea typeface="Arimo"/>
                <a:cs typeface="Arimo"/>
                <a:sym typeface="Arimo"/>
              </a:defRPr>
            </a:lvl3pPr>
            <a:lvl4pPr marL="1828800" marR="0" lvl="3" indent="-320039" algn="l" rtl="0">
              <a:spcBef>
                <a:spcPts val="1000"/>
              </a:spcBef>
              <a:spcAft>
                <a:spcPts val="0"/>
              </a:spcAft>
              <a:buClr>
                <a:schemeClr val="accent1"/>
              </a:buClr>
              <a:buSzPts val="1440"/>
              <a:buFont typeface="Noto Sans Symbols"/>
              <a:buChar char="▶"/>
              <a:defRPr sz="1800" b="0" i="0" u="none" strike="noStrike" cap="none">
                <a:solidFill>
                  <a:srgbClr val="3F3F3F"/>
                </a:solidFill>
                <a:latin typeface="Arimo"/>
                <a:ea typeface="Arimo"/>
                <a:cs typeface="Arimo"/>
                <a:sym typeface="Arimo"/>
              </a:defRPr>
            </a:lvl4pPr>
            <a:lvl5pPr marL="2286000" marR="0" lvl="4" indent="-320039" algn="l" rtl="0">
              <a:spcBef>
                <a:spcPts val="1000"/>
              </a:spcBef>
              <a:spcAft>
                <a:spcPts val="0"/>
              </a:spcAft>
              <a:buClr>
                <a:schemeClr val="accent1"/>
              </a:buClr>
              <a:buSzPts val="1440"/>
              <a:buFont typeface="Noto Sans Symbols"/>
              <a:buChar char="▶"/>
              <a:defRPr sz="1800" b="0" i="0" u="none" strike="noStrike" cap="none">
                <a:solidFill>
                  <a:srgbClr val="3F3F3F"/>
                </a:solidFill>
                <a:latin typeface="Arimo"/>
                <a:ea typeface="Arimo"/>
                <a:cs typeface="Arimo"/>
                <a:sym typeface="Arimo"/>
              </a:defRPr>
            </a:lvl5pPr>
            <a:lvl6pPr marL="2743200" marR="0" lvl="5" indent="-320039"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6pPr>
            <a:lvl7pPr marL="3200400" marR="0" lvl="6" indent="-320039"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7pPr>
            <a:lvl8pPr marL="3657600" marR="0" lvl="7"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8pPr>
            <a:lvl9pPr marL="4114800" marR="0" lvl="8"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9pPr>
          </a:lstStyle>
          <a:p>
            <a:endParaRPr/>
          </a:p>
        </p:txBody>
      </p:sp>
      <p:sp>
        <p:nvSpPr>
          <p:cNvPr id="288" name="Shape 288"/>
          <p:cNvSpPr txBox="1">
            <a:spLocks noGrp="1"/>
          </p:cNvSpPr>
          <p:nvPr>
            <p:ph type="body" idx="2"/>
          </p:nvPr>
        </p:nvSpPr>
        <p:spPr>
          <a:xfrm>
            <a:off x="4648200" y="1863290"/>
            <a:ext cx="4038600" cy="4525963"/>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920"/>
              <a:buFont typeface="Arial"/>
              <a:buNone/>
              <a:defRPr sz="2400" b="0" i="0" u="none" strike="noStrike" cap="none">
                <a:solidFill>
                  <a:srgbClr val="3F3F3F"/>
                </a:solidFill>
                <a:latin typeface="Arimo"/>
                <a:ea typeface="Arimo"/>
                <a:cs typeface="Arimo"/>
                <a:sym typeface="Arimo"/>
              </a:defRPr>
            </a:lvl1pPr>
            <a:lvl2pPr marL="914400" marR="0" lvl="1" indent="-350519" algn="l" rtl="0">
              <a:spcBef>
                <a:spcPts val="1000"/>
              </a:spcBef>
              <a:spcAft>
                <a:spcPts val="0"/>
              </a:spcAft>
              <a:buClr>
                <a:schemeClr val="accent1"/>
              </a:buClr>
              <a:buSzPts val="1920"/>
              <a:buFont typeface="Arial"/>
              <a:buChar char="•"/>
              <a:defRPr sz="2400" b="0" i="0" u="none" strike="noStrike" cap="none">
                <a:solidFill>
                  <a:srgbClr val="3F3F3F"/>
                </a:solidFill>
                <a:latin typeface="Arimo"/>
                <a:ea typeface="Arimo"/>
                <a:cs typeface="Arimo"/>
                <a:sym typeface="Arimo"/>
              </a:defRPr>
            </a:lvl2pPr>
            <a:lvl3pPr marL="1371600" marR="0" lvl="2" indent="-330200" algn="l" rtl="0">
              <a:spcBef>
                <a:spcPts val="1000"/>
              </a:spcBef>
              <a:spcAft>
                <a:spcPts val="0"/>
              </a:spcAft>
              <a:buClr>
                <a:schemeClr val="accent1"/>
              </a:buClr>
              <a:buSzPts val="1600"/>
              <a:buFont typeface="Courier New"/>
              <a:buChar char="o"/>
              <a:defRPr sz="2000" b="0" i="0" u="none" strike="noStrike" cap="none">
                <a:solidFill>
                  <a:srgbClr val="3F3F3F"/>
                </a:solidFill>
                <a:latin typeface="Arimo"/>
                <a:ea typeface="Arimo"/>
                <a:cs typeface="Arimo"/>
                <a:sym typeface="Arimo"/>
              </a:defRPr>
            </a:lvl3pPr>
            <a:lvl4pPr marL="1828800" marR="0" lvl="3" indent="-320039" algn="l" rtl="0">
              <a:spcBef>
                <a:spcPts val="1000"/>
              </a:spcBef>
              <a:spcAft>
                <a:spcPts val="0"/>
              </a:spcAft>
              <a:buClr>
                <a:schemeClr val="accent1"/>
              </a:buClr>
              <a:buSzPts val="1440"/>
              <a:buFont typeface="Noto Sans Symbols"/>
              <a:buChar char="▶"/>
              <a:defRPr sz="1800" b="0" i="0" u="none" strike="noStrike" cap="none">
                <a:solidFill>
                  <a:srgbClr val="3F3F3F"/>
                </a:solidFill>
                <a:latin typeface="Arimo"/>
                <a:ea typeface="Arimo"/>
                <a:cs typeface="Arimo"/>
                <a:sym typeface="Arimo"/>
              </a:defRPr>
            </a:lvl4pPr>
            <a:lvl5pPr marL="2286000" marR="0" lvl="4" indent="-320039" algn="l" rtl="0">
              <a:spcBef>
                <a:spcPts val="1000"/>
              </a:spcBef>
              <a:spcAft>
                <a:spcPts val="0"/>
              </a:spcAft>
              <a:buClr>
                <a:schemeClr val="accent1"/>
              </a:buClr>
              <a:buSzPts val="1440"/>
              <a:buFont typeface="Noto Sans Symbols"/>
              <a:buChar char="▶"/>
              <a:defRPr sz="1800" b="0" i="0" u="none" strike="noStrike" cap="none">
                <a:solidFill>
                  <a:srgbClr val="3F3F3F"/>
                </a:solidFill>
                <a:latin typeface="Arimo"/>
                <a:ea typeface="Arimo"/>
                <a:cs typeface="Arimo"/>
                <a:sym typeface="Arimo"/>
              </a:defRPr>
            </a:lvl5pPr>
            <a:lvl6pPr marL="2743200" marR="0" lvl="5" indent="-320039"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6pPr>
            <a:lvl7pPr marL="3200400" marR="0" lvl="6" indent="-320039"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7pPr>
            <a:lvl8pPr marL="3657600" marR="0" lvl="7"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8pPr>
            <a:lvl9pPr marL="4114800" marR="0" lvl="8"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9pPr>
          </a:lstStyle>
          <a:p>
            <a:endParaRPr/>
          </a:p>
        </p:txBody>
      </p:sp>
      <p:sp>
        <p:nvSpPr>
          <p:cNvPr id="289" name="Shape 28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90" name="Shape 29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91" name="Shape 29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a:solidFill>
                  <a:schemeClr val="lt1"/>
                </a:solidFill>
                <a:latin typeface="Century Gothic"/>
                <a:ea typeface="Century Gothic"/>
                <a:cs typeface="Century Gothic"/>
                <a:sym typeface="Century Gothic"/>
              </a:defRPr>
            </a:lvl1pPr>
            <a:lvl2pPr marL="0" marR="0" lvl="1" indent="0" algn="ctr" rtl="0">
              <a:spcBef>
                <a:spcPts val="0"/>
              </a:spcBef>
              <a:buNone/>
              <a:defRPr sz="2800">
                <a:solidFill>
                  <a:schemeClr val="lt1"/>
                </a:solidFill>
                <a:latin typeface="Century Gothic"/>
                <a:ea typeface="Century Gothic"/>
                <a:cs typeface="Century Gothic"/>
                <a:sym typeface="Century Gothic"/>
              </a:defRPr>
            </a:lvl2pPr>
            <a:lvl3pPr marL="0" marR="0" lvl="2" indent="0" algn="ctr" rtl="0">
              <a:spcBef>
                <a:spcPts val="0"/>
              </a:spcBef>
              <a:buNone/>
              <a:defRPr sz="2800">
                <a:solidFill>
                  <a:schemeClr val="lt1"/>
                </a:solidFill>
                <a:latin typeface="Century Gothic"/>
                <a:ea typeface="Century Gothic"/>
                <a:cs typeface="Century Gothic"/>
                <a:sym typeface="Century Gothic"/>
              </a:defRPr>
            </a:lvl3pPr>
            <a:lvl4pPr marL="0" marR="0" lvl="3" indent="0" algn="ctr" rtl="0">
              <a:spcBef>
                <a:spcPts val="0"/>
              </a:spcBef>
              <a:buNone/>
              <a:defRPr sz="2800">
                <a:solidFill>
                  <a:schemeClr val="lt1"/>
                </a:solidFill>
                <a:latin typeface="Century Gothic"/>
                <a:ea typeface="Century Gothic"/>
                <a:cs typeface="Century Gothic"/>
                <a:sym typeface="Century Gothic"/>
              </a:defRPr>
            </a:lvl4pPr>
            <a:lvl5pPr marL="0" marR="0" lvl="4" indent="0" algn="ctr" rtl="0">
              <a:spcBef>
                <a:spcPts val="0"/>
              </a:spcBef>
              <a:buNone/>
              <a:defRPr sz="2800">
                <a:solidFill>
                  <a:schemeClr val="lt1"/>
                </a:solidFill>
                <a:latin typeface="Century Gothic"/>
                <a:ea typeface="Century Gothic"/>
                <a:cs typeface="Century Gothic"/>
                <a:sym typeface="Century Gothic"/>
              </a:defRPr>
            </a:lvl5pPr>
            <a:lvl6pPr marL="0" marR="0" lvl="5" indent="0" algn="ctr" rtl="0">
              <a:spcBef>
                <a:spcPts val="0"/>
              </a:spcBef>
              <a:buNone/>
              <a:defRPr sz="2800">
                <a:solidFill>
                  <a:schemeClr val="lt1"/>
                </a:solidFill>
                <a:latin typeface="Century Gothic"/>
                <a:ea typeface="Century Gothic"/>
                <a:cs typeface="Century Gothic"/>
                <a:sym typeface="Century Gothic"/>
              </a:defRPr>
            </a:lvl6pPr>
            <a:lvl7pPr marL="0" marR="0" lvl="6" indent="0" algn="ctr" rtl="0">
              <a:spcBef>
                <a:spcPts val="0"/>
              </a:spcBef>
              <a:buNone/>
              <a:defRPr sz="2800">
                <a:solidFill>
                  <a:schemeClr val="lt1"/>
                </a:solidFill>
                <a:latin typeface="Century Gothic"/>
                <a:ea typeface="Century Gothic"/>
                <a:cs typeface="Century Gothic"/>
                <a:sym typeface="Century Gothic"/>
              </a:defRPr>
            </a:lvl7pPr>
            <a:lvl8pPr marL="0" marR="0" lvl="7" indent="0" algn="ctr" rtl="0">
              <a:spcBef>
                <a:spcPts val="0"/>
              </a:spcBef>
              <a:buNone/>
              <a:defRPr sz="2800">
                <a:solidFill>
                  <a:schemeClr val="lt1"/>
                </a:solidFill>
                <a:latin typeface="Century Gothic"/>
                <a:ea typeface="Century Gothic"/>
                <a:cs typeface="Century Gothic"/>
                <a:sym typeface="Century Gothic"/>
              </a:defRPr>
            </a:lvl8pPr>
            <a:lvl9pPr marL="0" marR="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PH"/>
              <a:t>‹#›</a:t>
            </a:fld>
            <a:endParaRPr/>
          </a:p>
        </p:txBody>
      </p:sp>
      <p:sp>
        <p:nvSpPr>
          <p:cNvPr id="292" name="Shape 292"/>
          <p:cNvSpPr txBox="1">
            <a:spLocks noGrp="1"/>
          </p:cNvSpPr>
          <p:nvPr>
            <p:ph type="title"/>
          </p:nvPr>
        </p:nvSpPr>
        <p:spPr>
          <a:xfrm>
            <a:off x="457200" y="1068029"/>
            <a:ext cx="8229600" cy="77383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93"/>
        <p:cNvGrpSpPr/>
        <p:nvPr/>
      </p:nvGrpSpPr>
      <p:grpSpPr>
        <a:xfrm>
          <a:off x="0" y="0"/>
          <a:ext cx="0" cy="0"/>
          <a:chOff x="0" y="0"/>
          <a:chExt cx="0" cy="0"/>
        </a:xfrm>
      </p:grpSpPr>
      <p:sp>
        <p:nvSpPr>
          <p:cNvPr id="294" name="Shape 294"/>
          <p:cNvSpPr/>
          <p:nvPr/>
        </p:nvSpPr>
        <p:spPr>
          <a:xfrm>
            <a:off x="0" y="0"/>
            <a:ext cx="9144000" cy="2185988"/>
          </a:xfrm>
          <a:custGeom>
            <a:avLst/>
            <a:gdLst/>
            <a:ahLst/>
            <a:cxnLst/>
            <a:rect l="0" t="0" r="0" b="0"/>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gradFill>
            <a:gsLst>
              <a:gs pos="0">
                <a:srgbClr val="CA3534"/>
              </a:gs>
              <a:gs pos="100000">
                <a:srgbClr val="8C100F"/>
              </a:gs>
            </a:gsLst>
            <a:lin ang="5400000" scaled="0"/>
          </a:gradFill>
          <a:ln w="9525" cap="rnd" cmpd="sng">
            <a:solidFill>
              <a:schemeClr val="accent1"/>
            </a:solidFill>
            <a:prstDash val="solid"/>
            <a:round/>
            <a:headEnd type="none" w="sm" len="sm"/>
            <a:tailEnd type="none" w="sm" len="sm"/>
          </a:ln>
          <a:effectLst>
            <a:outerShdw blurRad="38100" dist="25400" dir="5400000" rotWithShape="0">
              <a:srgbClr val="000000">
                <a:alpha val="44705"/>
              </a:srgbClr>
            </a:outerShdw>
          </a:effectLst>
        </p:spPr>
      </p:sp>
      <p:sp>
        <p:nvSpPr>
          <p:cNvPr id="295" name="Shape 295"/>
          <p:cNvSpPr txBox="1">
            <a:spLocks noGrp="1"/>
          </p:cNvSpPr>
          <p:nvPr>
            <p:ph type="title"/>
          </p:nvPr>
        </p:nvSpPr>
        <p:spPr>
          <a:xfrm>
            <a:off x="866441" y="927099"/>
            <a:ext cx="6345260" cy="70986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96" name="Shape 296"/>
          <p:cNvSpPr txBox="1">
            <a:spLocks noGrp="1"/>
          </p:cNvSpPr>
          <p:nvPr>
            <p:ph type="body" idx="1"/>
          </p:nvPr>
        </p:nvSpPr>
        <p:spPr>
          <a:xfrm>
            <a:off x="809997" y="2222287"/>
            <a:ext cx="7524003" cy="4352684"/>
          </a:xfrm>
          <a:prstGeom prst="rect">
            <a:avLst/>
          </a:prstGeom>
          <a:noFill/>
          <a:ln>
            <a:noFill/>
          </a:ln>
        </p:spPr>
        <p:txBody>
          <a:bodyPr spcFirstLastPara="1" wrap="square" lIns="91425" tIns="91425" rIns="91425" bIns="91425"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97" name="Shape 297"/>
          <p:cNvSpPr txBox="1">
            <a:spLocks noGrp="1"/>
          </p:cNvSpPr>
          <p:nvPr>
            <p:ph type="dt" idx="10"/>
          </p:nvPr>
        </p:nvSpPr>
        <p:spPr>
          <a:xfrm>
            <a:off x="7560111" y="6377097"/>
            <a:ext cx="990599" cy="228659"/>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98" name="Shape 298"/>
          <p:cNvSpPr txBox="1">
            <a:spLocks noGrp="1"/>
          </p:cNvSpPr>
          <p:nvPr>
            <p:ph type="ftr" idx="11"/>
          </p:nvPr>
        </p:nvSpPr>
        <p:spPr>
          <a:xfrm>
            <a:off x="590842" y="6373195"/>
            <a:ext cx="3859795" cy="228659"/>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99" name="Shape 299"/>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a:solidFill>
                  <a:schemeClr val="lt1"/>
                </a:solidFill>
                <a:latin typeface="Century Gothic"/>
                <a:ea typeface="Century Gothic"/>
                <a:cs typeface="Century Gothic"/>
                <a:sym typeface="Century Gothic"/>
              </a:defRPr>
            </a:lvl1pPr>
            <a:lvl2pPr marL="0" marR="0" lvl="1" indent="0" algn="ctr" rtl="0">
              <a:spcBef>
                <a:spcPts val="0"/>
              </a:spcBef>
              <a:buNone/>
              <a:defRPr sz="2800">
                <a:solidFill>
                  <a:schemeClr val="lt1"/>
                </a:solidFill>
                <a:latin typeface="Century Gothic"/>
                <a:ea typeface="Century Gothic"/>
                <a:cs typeface="Century Gothic"/>
                <a:sym typeface="Century Gothic"/>
              </a:defRPr>
            </a:lvl2pPr>
            <a:lvl3pPr marL="0" marR="0" lvl="2" indent="0" algn="ctr" rtl="0">
              <a:spcBef>
                <a:spcPts val="0"/>
              </a:spcBef>
              <a:buNone/>
              <a:defRPr sz="2800">
                <a:solidFill>
                  <a:schemeClr val="lt1"/>
                </a:solidFill>
                <a:latin typeface="Century Gothic"/>
                <a:ea typeface="Century Gothic"/>
                <a:cs typeface="Century Gothic"/>
                <a:sym typeface="Century Gothic"/>
              </a:defRPr>
            </a:lvl3pPr>
            <a:lvl4pPr marL="0" marR="0" lvl="3" indent="0" algn="ctr" rtl="0">
              <a:spcBef>
                <a:spcPts val="0"/>
              </a:spcBef>
              <a:buNone/>
              <a:defRPr sz="2800">
                <a:solidFill>
                  <a:schemeClr val="lt1"/>
                </a:solidFill>
                <a:latin typeface="Century Gothic"/>
                <a:ea typeface="Century Gothic"/>
                <a:cs typeface="Century Gothic"/>
                <a:sym typeface="Century Gothic"/>
              </a:defRPr>
            </a:lvl4pPr>
            <a:lvl5pPr marL="0" marR="0" lvl="4" indent="0" algn="ctr" rtl="0">
              <a:spcBef>
                <a:spcPts val="0"/>
              </a:spcBef>
              <a:buNone/>
              <a:defRPr sz="2800">
                <a:solidFill>
                  <a:schemeClr val="lt1"/>
                </a:solidFill>
                <a:latin typeface="Century Gothic"/>
                <a:ea typeface="Century Gothic"/>
                <a:cs typeface="Century Gothic"/>
                <a:sym typeface="Century Gothic"/>
              </a:defRPr>
            </a:lvl5pPr>
            <a:lvl6pPr marL="0" marR="0" lvl="5" indent="0" algn="ctr" rtl="0">
              <a:spcBef>
                <a:spcPts val="0"/>
              </a:spcBef>
              <a:buNone/>
              <a:defRPr sz="2800">
                <a:solidFill>
                  <a:schemeClr val="lt1"/>
                </a:solidFill>
                <a:latin typeface="Century Gothic"/>
                <a:ea typeface="Century Gothic"/>
                <a:cs typeface="Century Gothic"/>
                <a:sym typeface="Century Gothic"/>
              </a:defRPr>
            </a:lvl6pPr>
            <a:lvl7pPr marL="0" marR="0" lvl="6" indent="0" algn="ctr" rtl="0">
              <a:spcBef>
                <a:spcPts val="0"/>
              </a:spcBef>
              <a:buNone/>
              <a:defRPr sz="2800">
                <a:solidFill>
                  <a:schemeClr val="lt1"/>
                </a:solidFill>
                <a:latin typeface="Century Gothic"/>
                <a:ea typeface="Century Gothic"/>
                <a:cs typeface="Century Gothic"/>
                <a:sym typeface="Century Gothic"/>
              </a:defRPr>
            </a:lvl7pPr>
            <a:lvl8pPr marL="0" marR="0" lvl="7" indent="0" algn="ctr" rtl="0">
              <a:spcBef>
                <a:spcPts val="0"/>
              </a:spcBef>
              <a:buNone/>
              <a:defRPr sz="2800">
                <a:solidFill>
                  <a:schemeClr val="lt1"/>
                </a:solidFill>
                <a:latin typeface="Century Gothic"/>
                <a:ea typeface="Century Gothic"/>
                <a:cs typeface="Century Gothic"/>
                <a:sym typeface="Century Gothic"/>
              </a:defRPr>
            </a:lvl8pPr>
            <a:lvl9pPr marL="0" marR="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PH"/>
              <a:t>‹#›</a:t>
            </a:fld>
            <a:endParaRPr/>
          </a:p>
        </p:txBody>
      </p:sp>
      <p:sp>
        <p:nvSpPr>
          <p:cNvPr id="300" name="Shape 300"/>
          <p:cNvSpPr txBox="1">
            <a:spLocks noGrp="1"/>
          </p:cNvSpPr>
          <p:nvPr>
            <p:ph type="body" idx="2"/>
          </p:nvPr>
        </p:nvSpPr>
        <p:spPr>
          <a:xfrm>
            <a:off x="809625" y="2452688"/>
            <a:ext cx="7524750" cy="508000"/>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440"/>
              <a:buFont typeface="Noto Sans Symbols"/>
              <a:buNone/>
              <a:defRPr sz="1800" b="1"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301"/>
        <p:cNvGrpSpPr/>
        <p:nvPr/>
      </p:nvGrpSpPr>
      <p:grpSpPr>
        <a:xfrm>
          <a:off x="0" y="0"/>
          <a:ext cx="0" cy="0"/>
          <a:chOff x="0" y="0"/>
          <a:chExt cx="0" cy="0"/>
        </a:xfrm>
      </p:grpSpPr>
      <p:sp>
        <p:nvSpPr>
          <p:cNvPr id="302" name="Shape 302"/>
          <p:cNvSpPr/>
          <p:nvPr/>
        </p:nvSpPr>
        <p:spPr>
          <a:xfrm>
            <a:off x="0" y="0"/>
            <a:ext cx="9144000" cy="2185988"/>
          </a:xfrm>
          <a:custGeom>
            <a:avLst/>
            <a:gdLst/>
            <a:ahLst/>
            <a:cxnLst/>
            <a:rect l="0" t="0" r="0" b="0"/>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gradFill>
            <a:gsLst>
              <a:gs pos="0">
                <a:srgbClr val="CA3534"/>
              </a:gs>
              <a:gs pos="100000">
                <a:srgbClr val="8C100F"/>
              </a:gs>
            </a:gsLst>
            <a:lin ang="5400000" scaled="0"/>
          </a:gradFill>
          <a:ln w="9525" cap="rnd" cmpd="sng">
            <a:solidFill>
              <a:schemeClr val="accent1"/>
            </a:solidFill>
            <a:prstDash val="solid"/>
            <a:round/>
            <a:headEnd type="none" w="sm" len="sm"/>
            <a:tailEnd type="none" w="sm" len="sm"/>
          </a:ln>
          <a:effectLst>
            <a:outerShdw blurRad="38100" dist="25400" dir="5400000" rotWithShape="0">
              <a:srgbClr val="000000">
                <a:alpha val="44705"/>
              </a:srgbClr>
            </a:outerShdw>
          </a:effectLst>
        </p:spPr>
      </p:sp>
      <p:sp>
        <p:nvSpPr>
          <p:cNvPr id="303" name="Shape 303"/>
          <p:cNvSpPr txBox="1">
            <a:spLocks noGrp="1"/>
          </p:cNvSpPr>
          <p:nvPr>
            <p:ph type="title"/>
          </p:nvPr>
        </p:nvSpPr>
        <p:spPr>
          <a:xfrm>
            <a:off x="866441" y="927099"/>
            <a:ext cx="6345260" cy="70986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04" name="Shape 304"/>
          <p:cNvSpPr txBox="1">
            <a:spLocks noGrp="1"/>
          </p:cNvSpPr>
          <p:nvPr>
            <p:ph type="body" idx="1"/>
          </p:nvPr>
        </p:nvSpPr>
        <p:spPr>
          <a:xfrm>
            <a:off x="809997" y="2222287"/>
            <a:ext cx="7524003" cy="4352684"/>
          </a:xfrm>
          <a:prstGeom prst="rect">
            <a:avLst/>
          </a:prstGeom>
          <a:noFill/>
          <a:ln>
            <a:noFill/>
          </a:ln>
        </p:spPr>
        <p:txBody>
          <a:bodyPr spcFirstLastPara="1" wrap="square" lIns="91425" tIns="91425" rIns="91425" bIns="91425"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05" name="Shape 305"/>
          <p:cNvSpPr txBox="1">
            <a:spLocks noGrp="1"/>
          </p:cNvSpPr>
          <p:nvPr>
            <p:ph type="dt" idx="10"/>
          </p:nvPr>
        </p:nvSpPr>
        <p:spPr>
          <a:xfrm>
            <a:off x="7560111" y="6377097"/>
            <a:ext cx="990599" cy="228659"/>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06" name="Shape 306"/>
          <p:cNvSpPr txBox="1">
            <a:spLocks noGrp="1"/>
          </p:cNvSpPr>
          <p:nvPr>
            <p:ph type="ftr" idx="11"/>
          </p:nvPr>
        </p:nvSpPr>
        <p:spPr>
          <a:xfrm>
            <a:off x="590842" y="6373195"/>
            <a:ext cx="3859795" cy="228659"/>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07" name="Shape 307"/>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a:solidFill>
                  <a:schemeClr val="lt1"/>
                </a:solidFill>
                <a:latin typeface="Century Gothic"/>
                <a:ea typeface="Century Gothic"/>
                <a:cs typeface="Century Gothic"/>
                <a:sym typeface="Century Gothic"/>
              </a:defRPr>
            </a:lvl1pPr>
            <a:lvl2pPr marL="0" marR="0" lvl="1" indent="0" algn="ctr" rtl="0">
              <a:spcBef>
                <a:spcPts val="0"/>
              </a:spcBef>
              <a:buNone/>
              <a:defRPr sz="2800">
                <a:solidFill>
                  <a:schemeClr val="lt1"/>
                </a:solidFill>
                <a:latin typeface="Century Gothic"/>
                <a:ea typeface="Century Gothic"/>
                <a:cs typeface="Century Gothic"/>
                <a:sym typeface="Century Gothic"/>
              </a:defRPr>
            </a:lvl2pPr>
            <a:lvl3pPr marL="0" marR="0" lvl="2" indent="0" algn="ctr" rtl="0">
              <a:spcBef>
                <a:spcPts val="0"/>
              </a:spcBef>
              <a:buNone/>
              <a:defRPr sz="2800">
                <a:solidFill>
                  <a:schemeClr val="lt1"/>
                </a:solidFill>
                <a:latin typeface="Century Gothic"/>
                <a:ea typeface="Century Gothic"/>
                <a:cs typeface="Century Gothic"/>
                <a:sym typeface="Century Gothic"/>
              </a:defRPr>
            </a:lvl3pPr>
            <a:lvl4pPr marL="0" marR="0" lvl="3" indent="0" algn="ctr" rtl="0">
              <a:spcBef>
                <a:spcPts val="0"/>
              </a:spcBef>
              <a:buNone/>
              <a:defRPr sz="2800">
                <a:solidFill>
                  <a:schemeClr val="lt1"/>
                </a:solidFill>
                <a:latin typeface="Century Gothic"/>
                <a:ea typeface="Century Gothic"/>
                <a:cs typeface="Century Gothic"/>
                <a:sym typeface="Century Gothic"/>
              </a:defRPr>
            </a:lvl4pPr>
            <a:lvl5pPr marL="0" marR="0" lvl="4" indent="0" algn="ctr" rtl="0">
              <a:spcBef>
                <a:spcPts val="0"/>
              </a:spcBef>
              <a:buNone/>
              <a:defRPr sz="2800">
                <a:solidFill>
                  <a:schemeClr val="lt1"/>
                </a:solidFill>
                <a:latin typeface="Century Gothic"/>
                <a:ea typeface="Century Gothic"/>
                <a:cs typeface="Century Gothic"/>
                <a:sym typeface="Century Gothic"/>
              </a:defRPr>
            </a:lvl5pPr>
            <a:lvl6pPr marL="0" marR="0" lvl="5" indent="0" algn="ctr" rtl="0">
              <a:spcBef>
                <a:spcPts val="0"/>
              </a:spcBef>
              <a:buNone/>
              <a:defRPr sz="2800">
                <a:solidFill>
                  <a:schemeClr val="lt1"/>
                </a:solidFill>
                <a:latin typeface="Century Gothic"/>
                <a:ea typeface="Century Gothic"/>
                <a:cs typeface="Century Gothic"/>
                <a:sym typeface="Century Gothic"/>
              </a:defRPr>
            </a:lvl6pPr>
            <a:lvl7pPr marL="0" marR="0" lvl="6" indent="0" algn="ctr" rtl="0">
              <a:spcBef>
                <a:spcPts val="0"/>
              </a:spcBef>
              <a:buNone/>
              <a:defRPr sz="2800">
                <a:solidFill>
                  <a:schemeClr val="lt1"/>
                </a:solidFill>
                <a:latin typeface="Century Gothic"/>
                <a:ea typeface="Century Gothic"/>
                <a:cs typeface="Century Gothic"/>
                <a:sym typeface="Century Gothic"/>
              </a:defRPr>
            </a:lvl7pPr>
            <a:lvl8pPr marL="0" marR="0" lvl="7" indent="0" algn="ctr" rtl="0">
              <a:spcBef>
                <a:spcPts val="0"/>
              </a:spcBef>
              <a:buNone/>
              <a:defRPr sz="2800">
                <a:solidFill>
                  <a:schemeClr val="lt1"/>
                </a:solidFill>
                <a:latin typeface="Century Gothic"/>
                <a:ea typeface="Century Gothic"/>
                <a:cs typeface="Century Gothic"/>
                <a:sym typeface="Century Gothic"/>
              </a:defRPr>
            </a:lvl8pPr>
            <a:lvl9pPr marL="0" marR="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PH"/>
              <a:t>‹#›</a:t>
            </a:fld>
            <a:endParaRPr/>
          </a:p>
        </p:txBody>
      </p:sp>
      <p:sp>
        <p:nvSpPr>
          <p:cNvPr id="308" name="Shape 308"/>
          <p:cNvSpPr txBox="1">
            <a:spLocks noGrp="1"/>
          </p:cNvSpPr>
          <p:nvPr>
            <p:ph type="body" idx="2"/>
          </p:nvPr>
        </p:nvSpPr>
        <p:spPr>
          <a:xfrm>
            <a:off x="809625" y="2452688"/>
            <a:ext cx="7524750" cy="508000"/>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440"/>
              <a:buFont typeface="Noto Sans Symbols"/>
              <a:buNone/>
              <a:defRPr sz="1800" b="1"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309"/>
        <p:cNvGrpSpPr/>
        <p:nvPr/>
      </p:nvGrpSpPr>
      <p:grpSpPr>
        <a:xfrm>
          <a:off x="0" y="0"/>
          <a:ext cx="0" cy="0"/>
          <a:chOff x="0" y="0"/>
          <a:chExt cx="0" cy="0"/>
        </a:xfrm>
      </p:grpSpPr>
      <p:sp>
        <p:nvSpPr>
          <p:cNvPr id="310" name="Shape 310"/>
          <p:cNvSpPr/>
          <p:nvPr/>
        </p:nvSpPr>
        <p:spPr>
          <a:xfrm>
            <a:off x="0" y="0"/>
            <a:ext cx="9144000" cy="2185988"/>
          </a:xfrm>
          <a:custGeom>
            <a:avLst/>
            <a:gdLst/>
            <a:ahLst/>
            <a:cxnLst/>
            <a:rect l="0" t="0" r="0" b="0"/>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gradFill>
            <a:gsLst>
              <a:gs pos="0">
                <a:srgbClr val="CA3534"/>
              </a:gs>
              <a:gs pos="100000">
                <a:srgbClr val="8C100F"/>
              </a:gs>
            </a:gsLst>
            <a:lin ang="5400000" scaled="0"/>
          </a:gradFill>
          <a:ln w="9525" cap="rnd" cmpd="sng">
            <a:solidFill>
              <a:schemeClr val="accent1"/>
            </a:solidFill>
            <a:prstDash val="solid"/>
            <a:round/>
            <a:headEnd type="none" w="sm" len="sm"/>
            <a:tailEnd type="none" w="sm" len="sm"/>
          </a:ln>
          <a:effectLst>
            <a:outerShdw blurRad="38100" dist="25400" dir="5400000" rotWithShape="0">
              <a:srgbClr val="000000">
                <a:alpha val="44705"/>
              </a:srgbClr>
            </a:outerShdw>
          </a:effectLst>
        </p:spPr>
      </p:sp>
      <p:sp>
        <p:nvSpPr>
          <p:cNvPr id="311" name="Shape 311"/>
          <p:cNvSpPr txBox="1">
            <a:spLocks noGrp="1"/>
          </p:cNvSpPr>
          <p:nvPr>
            <p:ph type="title"/>
          </p:nvPr>
        </p:nvSpPr>
        <p:spPr>
          <a:xfrm>
            <a:off x="866441" y="927099"/>
            <a:ext cx="6345260" cy="70986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12" name="Shape 312"/>
          <p:cNvSpPr txBox="1">
            <a:spLocks noGrp="1"/>
          </p:cNvSpPr>
          <p:nvPr>
            <p:ph type="body" idx="1"/>
          </p:nvPr>
        </p:nvSpPr>
        <p:spPr>
          <a:xfrm>
            <a:off x="809997" y="2222287"/>
            <a:ext cx="7524003" cy="4352684"/>
          </a:xfrm>
          <a:prstGeom prst="rect">
            <a:avLst/>
          </a:prstGeom>
          <a:noFill/>
          <a:ln>
            <a:noFill/>
          </a:ln>
        </p:spPr>
        <p:txBody>
          <a:bodyPr spcFirstLastPara="1" wrap="square" lIns="91425" tIns="91425" rIns="91425" bIns="91425"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13" name="Shape 313"/>
          <p:cNvSpPr txBox="1">
            <a:spLocks noGrp="1"/>
          </p:cNvSpPr>
          <p:nvPr>
            <p:ph type="dt" idx="10"/>
          </p:nvPr>
        </p:nvSpPr>
        <p:spPr>
          <a:xfrm>
            <a:off x="7560111" y="6377097"/>
            <a:ext cx="990599" cy="228659"/>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14" name="Shape 314"/>
          <p:cNvSpPr txBox="1">
            <a:spLocks noGrp="1"/>
          </p:cNvSpPr>
          <p:nvPr>
            <p:ph type="ftr" idx="11"/>
          </p:nvPr>
        </p:nvSpPr>
        <p:spPr>
          <a:xfrm>
            <a:off x="590842" y="6373195"/>
            <a:ext cx="3859795" cy="228659"/>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15" name="Shape 315"/>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a:solidFill>
                  <a:schemeClr val="lt1"/>
                </a:solidFill>
                <a:latin typeface="Century Gothic"/>
                <a:ea typeface="Century Gothic"/>
                <a:cs typeface="Century Gothic"/>
                <a:sym typeface="Century Gothic"/>
              </a:defRPr>
            </a:lvl1pPr>
            <a:lvl2pPr marL="0" marR="0" lvl="1" indent="0" algn="ctr" rtl="0">
              <a:spcBef>
                <a:spcPts val="0"/>
              </a:spcBef>
              <a:buNone/>
              <a:defRPr sz="2800">
                <a:solidFill>
                  <a:schemeClr val="lt1"/>
                </a:solidFill>
                <a:latin typeface="Century Gothic"/>
                <a:ea typeface="Century Gothic"/>
                <a:cs typeface="Century Gothic"/>
                <a:sym typeface="Century Gothic"/>
              </a:defRPr>
            </a:lvl2pPr>
            <a:lvl3pPr marL="0" marR="0" lvl="2" indent="0" algn="ctr" rtl="0">
              <a:spcBef>
                <a:spcPts val="0"/>
              </a:spcBef>
              <a:buNone/>
              <a:defRPr sz="2800">
                <a:solidFill>
                  <a:schemeClr val="lt1"/>
                </a:solidFill>
                <a:latin typeface="Century Gothic"/>
                <a:ea typeface="Century Gothic"/>
                <a:cs typeface="Century Gothic"/>
                <a:sym typeface="Century Gothic"/>
              </a:defRPr>
            </a:lvl3pPr>
            <a:lvl4pPr marL="0" marR="0" lvl="3" indent="0" algn="ctr" rtl="0">
              <a:spcBef>
                <a:spcPts val="0"/>
              </a:spcBef>
              <a:buNone/>
              <a:defRPr sz="2800">
                <a:solidFill>
                  <a:schemeClr val="lt1"/>
                </a:solidFill>
                <a:latin typeface="Century Gothic"/>
                <a:ea typeface="Century Gothic"/>
                <a:cs typeface="Century Gothic"/>
                <a:sym typeface="Century Gothic"/>
              </a:defRPr>
            </a:lvl4pPr>
            <a:lvl5pPr marL="0" marR="0" lvl="4" indent="0" algn="ctr" rtl="0">
              <a:spcBef>
                <a:spcPts val="0"/>
              </a:spcBef>
              <a:buNone/>
              <a:defRPr sz="2800">
                <a:solidFill>
                  <a:schemeClr val="lt1"/>
                </a:solidFill>
                <a:latin typeface="Century Gothic"/>
                <a:ea typeface="Century Gothic"/>
                <a:cs typeface="Century Gothic"/>
                <a:sym typeface="Century Gothic"/>
              </a:defRPr>
            </a:lvl5pPr>
            <a:lvl6pPr marL="0" marR="0" lvl="5" indent="0" algn="ctr" rtl="0">
              <a:spcBef>
                <a:spcPts val="0"/>
              </a:spcBef>
              <a:buNone/>
              <a:defRPr sz="2800">
                <a:solidFill>
                  <a:schemeClr val="lt1"/>
                </a:solidFill>
                <a:latin typeface="Century Gothic"/>
                <a:ea typeface="Century Gothic"/>
                <a:cs typeface="Century Gothic"/>
                <a:sym typeface="Century Gothic"/>
              </a:defRPr>
            </a:lvl6pPr>
            <a:lvl7pPr marL="0" marR="0" lvl="6" indent="0" algn="ctr" rtl="0">
              <a:spcBef>
                <a:spcPts val="0"/>
              </a:spcBef>
              <a:buNone/>
              <a:defRPr sz="2800">
                <a:solidFill>
                  <a:schemeClr val="lt1"/>
                </a:solidFill>
                <a:latin typeface="Century Gothic"/>
                <a:ea typeface="Century Gothic"/>
                <a:cs typeface="Century Gothic"/>
                <a:sym typeface="Century Gothic"/>
              </a:defRPr>
            </a:lvl7pPr>
            <a:lvl8pPr marL="0" marR="0" lvl="7" indent="0" algn="ctr" rtl="0">
              <a:spcBef>
                <a:spcPts val="0"/>
              </a:spcBef>
              <a:buNone/>
              <a:defRPr sz="2800">
                <a:solidFill>
                  <a:schemeClr val="lt1"/>
                </a:solidFill>
                <a:latin typeface="Century Gothic"/>
                <a:ea typeface="Century Gothic"/>
                <a:cs typeface="Century Gothic"/>
                <a:sym typeface="Century Gothic"/>
              </a:defRPr>
            </a:lvl8pPr>
            <a:lvl9pPr marL="0" marR="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PH"/>
              <a:t>‹#›</a:t>
            </a:fld>
            <a:endParaRPr/>
          </a:p>
        </p:txBody>
      </p:sp>
      <p:sp>
        <p:nvSpPr>
          <p:cNvPr id="316" name="Shape 316"/>
          <p:cNvSpPr txBox="1">
            <a:spLocks noGrp="1"/>
          </p:cNvSpPr>
          <p:nvPr>
            <p:ph type="body" idx="2"/>
          </p:nvPr>
        </p:nvSpPr>
        <p:spPr>
          <a:xfrm>
            <a:off x="809625" y="2452688"/>
            <a:ext cx="7524750" cy="508000"/>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440"/>
              <a:buFont typeface="Noto Sans Symbols"/>
              <a:buNone/>
              <a:defRPr sz="1800" b="1"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685800" y="2194560"/>
            <a:ext cx="3657600" cy="3977640"/>
          </a:xfrm>
          <a:prstGeom prst="rect">
            <a:avLst/>
          </a:prstGeom>
          <a:noFill/>
          <a:ln>
            <a:noFill/>
          </a:ln>
        </p:spPr>
        <p:txBody>
          <a:bodyPr spcFirstLastPara="1" wrap="square" lIns="91425" tIns="91425" rIns="91425" bIns="91425" anchor="t" anchorCtr="0"/>
          <a:lstStyle>
            <a:lvl1pPr marL="457200" marR="0" lvl="0" indent="-330200" algn="l" rtl="0">
              <a:spcBef>
                <a:spcPts val="1000"/>
              </a:spcBef>
              <a:spcAft>
                <a:spcPts val="0"/>
              </a:spcAft>
              <a:buClr>
                <a:schemeClr val="accent1"/>
              </a:buClr>
              <a:buSzPts val="1600"/>
              <a:buFont typeface="Noto Sans Symbols"/>
              <a:buChar char="▶"/>
              <a:defRPr sz="2000" b="0" i="0" u="none" strike="noStrike" cap="none">
                <a:solidFill>
                  <a:srgbClr val="3F3F3F"/>
                </a:solidFill>
                <a:latin typeface="Arimo"/>
                <a:ea typeface="Arimo"/>
                <a:cs typeface="Arimo"/>
                <a:sym typeface="Arimo"/>
              </a:defRPr>
            </a:lvl1pPr>
            <a:lvl2pPr marL="914400" marR="0" lvl="1"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Arimo"/>
                <a:ea typeface="Arimo"/>
                <a:cs typeface="Arimo"/>
                <a:sym typeface="Arimo"/>
              </a:defRPr>
            </a:lvl2pPr>
            <a:lvl3pPr marL="1371600" marR="0" lvl="2"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Arimo"/>
                <a:ea typeface="Arimo"/>
                <a:cs typeface="Arimo"/>
                <a:sym typeface="Arimo"/>
              </a:defRPr>
            </a:lvl3pPr>
            <a:lvl4pPr marL="1828800" marR="0" lvl="3"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Arimo"/>
                <a:ea typeface="Arimo"/>
                <a:cs typeface="Arimo"/>
                <a:sym typeface="Arimo"/>
              </a:defRPr>
            </a:lvl4pPr>
            <a:lvl5pPr marL="2286000" marR="0" lvl="4" indent="-309879" algn="l" rtl="0">
              <a:spcBef>
                <a:spcPts val="1000"/>
              </a:spcBef>
              <a:spcAft>
                <a:spcPts val="0"/>
              </a:spcAft>
              <a:buClr>
                <a:schemeClr val="accent1"/>
              </a:buClr>
              <a:buSzPts val="1280"/>
              <a:buFont typeface="Noto Sans Symbols"/>
              <a:buChar char="▶"/>
              <a:defRPr sz="1600" b="0" i="0" u="none" strike="noStrike" cap="none">
                <a:solidFill>
                  <a:srgbClr val="3F3F3F"/>
                </a:solidFill>
                <a:latin typeface="Arimo"/>
                <a:ea typeface="Arimo"/>
                <a:cs typeface="Arimo"/>
                <a:sym typeface="Arimo"/>
              </a:defRPr>
            </a:lvl5pPr>
            <a:lvl6pPr marL="2743200" marR="0" lvl="5" indent="-309879"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6pPr>
            <a:lvl7pPr marL="3200400" marR="0" lvl="6" indent="-309879"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7pPr>
            <a:lvl8pPr marL="3657600" marR="0" lvl="7" indent="-309879"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8pPr>
            <a:lvl9pPr marL="4114800" marR="0" lvl="8" indent="-309879"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319" name="Shape 319"/>
          <p:cNvSpPr txBox="1">
            <a:spLocks noGrp="1"/>
          </p:cNvSpPr>
          <p:nvPr>
            <p:ph type="body" idx="2"/>
          </p:nvPr>
        </p:nvSpPr>
        <p:spPr>
          <a:xfrm>
            <a:off x="4792218" y="2194560"/>
            <a:ext cx="3657600" cy="3977640"/>
          </a:xfrm>
          <a:prstGeom prst="rect">
            <a:avLst/>
          </a:prstGeom>
          <a:noFill/>
          <a:ln>
            <a:noFill/>
          </a:ln>
        </p:spPr>
        <p:txBody>
          <a:bodyPr spcFirstLastPara="1" wrap="square" lIns="91425" tIns="91425" rIns="91425" bIns="91425" anchor="t" anchorCtr="0"/>
          <a:lstStyle>
            <a:lvl1pPr marL="457200" marR="0" lvl="0" indent="-330200" algn="l" rtl="0">
              <a:spcBef>
                <a:spcPts val="1000"/>
              </a:spcBef>
              <a:spcAft>
                <a:spcPts val="0"/>
              </a:spcAft>
              <a:buClr>
                <a:schemeClr val="accent1"/>
              </a:buClr>
              <a:buSzPts val="1600"/>
              <a:buFont typeface="Noto Sans Symbols"/>
              <a:buChar char="▶"/>
              <a:defRPr sz="2000" b="0" i="0" u="none" strike="noStrike" cap="none">
                <a:solidFill>
                  <a:srgbClr val="3F3F3F"/>
                </a:solidFill>
                <a:latin typeface="Arimo"/>
                <a:ea typeface="Arimo"/>
                <a:cs typeface="Arimo"/>
                <a:sym typeface="Arimo"/>
              </a:defRPr>
            </a:lvl1pPr>
            <a:lvl2pPr marL="914400" marR="0" lvl="1"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Arimo"/>
                <a:ea typeface="Arimo"/>
                <a:cs typeface="Arimo"/>
                <a:sym typeface="Arimo"/>
              </a:defRPr>
            </a:lvl2pPr>
            <a:lvl3pPr marL="1371600" marR="0" lvl="2"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Arimo"/>
                <a:ea typeface="Arimo"/>
                <a:cs typeface="Arimo"/>
                <a:sym typeface="Arimo"/>
              </a:defRPr>
            </a:lvl3pPr>
            <a:lvl4pPr marL="1828800" marR="0" lvl="3"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Arimo"/>
                <a:ea typeface="Arimo"/>
                <a:cs typeface="Arimo"/>
                <a:sym typeface="Arimo"/>
              </a:defRPr>
            </a:lvl4pPr>
            <a:lvl5pPr marL="2286000" marR="0" lvl="4" indent="-309879" algn="l" rtl="0">
              <a:spcBef>
                <a:spcPts val="1000"/>
              </a:spcBef>
              <a:spcAft>
                <a:spcPts val="0"/>
              </a:spcAft>
              <a:buClr>
                <a:schemeClr val="accent1"/>
              </a:buClr>
              <a:buSzPts val="1280"/>
              <a:buFont typeface="Noto Sans Symbols"/>
              <a:buChar char="▶"/>
              <a:defRPr sz="1600" b="0" i="0" u="none" strike="noStrike" cap="none">
                <a:solidFill>
                  <a:srgbClr val="3F3F3F"/>
                </a:solidFill>
                <a:latin typeface="Arimo"/>
                <a:ea typeface="Arimo"/>
                <a:cs typeface="Arimo"/>
                <a:sym typeface="Arimo"/>
              </a:defRPr>
            </a:lvl5pPr>
            <a:lvl6pPr marL="2743200" marR="0" lvl="5" indent="-309879"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6pPr>
            <a:lvl7pPr marL="3200400" marR="0" lvl="6" indent="-309879"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7pPr>
            <a:lvl8pPr marL="3657600" marR="0" lvl="7" indent="-309879"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8pPr>
            <a:lvl9pPr marL="4114800" marR="0" lvl="8" indent="-309879"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320" name="Shape 320"/>
          <p:cNvSpPr txBox="1">
            <a:spLocks noGrp="1"/>
          </p:cNvSpPr>
          <p:nvPr>
            <p:ph type="dt" idx="10"/>
          </p:nvPr>
        </p:nvSpPr>
        <p:spPr>
          <a:xfrm>
            <a:off x="7560111" y="6377097"/>
            <a:ext cx="990599" cy="228659"/>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21" name="Shape 321"/>
          <p:cNvSpPr txBox="1">
            <a:spLocks noGrp="1"/>
          </p:cNvSpPr>
          <p:nvPr>
            <p:ph type="ftr" idx="11"/>
          </p:nvPr>
        </p:nvSpPr>
        <p:spPr>
          <a:xfrm>
            <a:off x="590842" y="6373195"/>
            <a:ext cx="3859795" cy="228659"/>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22" name="Shape 322"/>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a:solidFill>
                  <a:schemeClr val="lt1"/>
                </a:solidFill>
                <a:latin typeface="Century Gothic"/>
                <a:ea typeface="Century Gothic"/>
                <a:cs typeface="Century Gothic"/>
                <a:sym typeface="Century Gothic"/>
              </a:defRPr>
            </a:lvl1pPr>
            <a:lvl2pPr marL="0" marR="0" lvl="1" indent="0" algn="ctr" rtl="0">
              <a:spcBef>
                <a:spcPts val="0"/>
              </a:spcBef>
              <a:buNone/>
              <a:defRPr sz="2800">
                <a:solidFill>
                  <a:schemeClr val="lt1"/>
                </a:solidFill>
                <a:latin typeface="Century Gothic"/>
                <a:ea typeface="Century Gothic"/>
                <a:cs typeface="Century Gothic"/>
                <a:sym typeface="Century Gothic"/>
              </a:defRPr>
            </a:lvl2pPr>
            <a:lvl3pPr marL="0" marR="0" lvl="2" indent="0" algn="ctr" rtl="0">
              <a:spcBef>
                <a:spcPts val="0"/>
              </a:spcBef>
              <a:buNone/>
              <a:defRPr sz="2800">
                <a:solidFill>
                  <a:schemeClr val="lt1"/>
                </a:solidFill>
                <a:latin typeface="Century Gothic"/>
                <a:ea typeface="Century Gothic"/>
                <a:cs typeface="Century Gothic"/>
                <a:sym typeface="Century Gothic"/>
              </a:defRPr>
            </a:lvl3pPr>
            <a:lvl4pPr marL="0" marR="0" lvl="3" indent="0" algn="ctr" rtl="0">
              <a:spcBef>
                <a:spcPts val="0"/>
              </a:spcBef>
              <a:buNone/>
              <a:defRPr sz="2800">
                <a:solidFill>
                  <a:schemeClr val="lt1"/>
                </a:solidFill>
                <a:latin typeface="Century Gothic"/>
                <a:ea typeface="Century Gothic"/>
                <a:cs typeface="Century Gothic"/>
                <a:sym typeface="Century Gothic"/>
              </a:defRPr>
            </a:lvl4pPr>
            <a:lvl5pPr marL="0" marR="0" lvl="4" indent="0" algn="ctr" rtl="0">
              <a:spcBef>
                <a:spcPts val="0"/>
              </a:spcBef>
              <a:buNone/>
              <a:defRPr sz="2800">
                <a:solidFill>
                  <a:schemeClr val="lt1"/>
                </a:solidFill>
                <a:latin typeface="Century Gothic"/>
                <a:ea typeface="Century Gothic"/>
                <a:cs typeface="Century Gothic"/>
                <a:sym typeface="Century Gothic"/>
              </a:defRPr>
            </a:lvl5pPr>
            <a:lvl6pPr marL="0" marR="0" lvl="5" indent="0" algn="ctr" rtl="0">
              <a:spcBef>
                <a:spcPts val="0"/>
              </a:spcBef>
              <a:buNone/>
              <a:defRPr sz="2800">
                <a:solidFill>
                  <a:schemeClr val="lt1"/>
                </a:solidFill>
                <a:latin typeface="Century Gothic"/>
                <a:ea typeface="Century Gothic"/>
                <a:cs typeface="Century Gothic"/>
                <a:sym typeface="Century Gothic"/>
              </a:defRPr>
            </a:lvl6pPr>
            <a:lvl7pPr marL="0" marR="0" lvl="6" indent="0" algn="ctr" rtl="0">
              <a:spcBef>
                <a:spcPts val="0"/>
              </a:spcBef>
              <a:buNone/>
              <a:defRPr sz="2800">
                <a:solidFill>
                  <a:schemeClr val="lt1"/>
                </a:solidFill>
                <a:latin typeface="Century Gothic"/>
                <a:ea typeface="Century Gothic"/>
                <a:cs typeface="Century Gothic"/>
                <a:sym typeface="Century Gothic"/>
              </a:defRPr>
            </a:lvl7pPr>
            <a:lvl8pPr marL="0" marR="0" lvl="7" indent="0" algn="ctr" rtl="0">
              <a:spcBef>
                <a:spcPts val="0"/>
              </a:spcBef>
              <a:buNone/>
              <a:defRPr sz="2800">
                <a:solidFill>
                  <a:schemeClr val="lt1"/>
                </a:solidFill>
                <a:latin typeface="Century Gothic"/>
                <a:ea typeface="Century Gothic"/>
                <a:cs typeface="Century Gothic"/>
                <a:sym typeface="Century Gothic"/>
              </a:defRPr>
            </a:lvl8pPr>
            <a:lvl9pPr marL="0" marR="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PH"/>
              <a:t>‹#›</a:t>
            </a:fld>
            <a:endParaRPr/>
          </a:p>
        </p:txBody>
      </p:sp>
      <p:sp>
        <p:nvSpPr>
          <p:cNvPr id="323" name="Shape 323"/>
          <p:cNvSpPr txBox="1">
            <a:spLocks noGrp="1"/>
          </p:cNvSpPr>
          <p:nvPr>
            <p:ph type="title"/>
          </p:nvPr>
        </p:nvSpPr>
        <p:spPr>
          <a:xfrm>
            <a:off x="457200" y="1068029"/>
            <a:ext cx="8229600" cy="77383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accent2"/>
              </a:buClr>
              <a:buSzPts val="3200"/>
              <a:buFont typeface="Century Gothic"/>
              <a:buNone/>
              <a:defRPr sz="3200" b="0" i="0" u="none" strike="noStrike" cap="none">
                <a:solidFill>
                  <a:schemeClr val="accen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66440" y="927099"/>
            <a:ext cx="7684269" cy="70986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51" name="Shape 51"/>
          <p:cNvSpPr txBox="1">
            <a:spLocks noGrp="1"/>
          </p:cNvSpPr>
          <p:nvPr>
            <p:ph type="body" idx="1"/>
          </p:nvPr>
        </p:nvSpPr>
        <p:spPr>
          <a:xfrm>
            <a:off x="866440" y="2663369"/>
            <a:ext cx="7684269" cy="3938485"/>
          </a:xfrm>
          <a:prstGeom prst="rect">
            <a:avLst/>
          </a:prstGeom>
          <a:noFill/>
          <a:ln>
            <a:noFill/>
          </a:ln>
        </p:spPr>
        <p:txBody>
          <a:bodyPr spcFirstLastPara="1" wrap="square" lIns="91425" tIns="91425" rIns="91425" bIns="91425"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chemeClr val="dk1"/>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chemeClr val="dk1"/>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chemeClr val="dk1"/>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chemeClr val="dk1"/>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chemeClr val="dk1"/>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52" name="Shape 52"/>
          <p:cNvSpPr txBox="1">
            <a:spLocks noGrp="1"/>
          </p:cNvSpPr>
          <p:nvPr>
            <p:ph type="dt" idx="10"/>
          </p:nvPr>
        </p:nvSpPr>
        <p:spPr>
          <a:xfrm>
            <a:off x="7560111" y="6377097"/>
            <a:ext cx="990599" cy="228659"/>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9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3" name="Shape 53"/>
          <p:cNvSpPr txBox="1">
            <a:spLocks noGrp="1"/>
          </p:cNvSpPr>
          <p:nvPr>
            <p:ph type="ftr" idx="11"/>
          </p:nvPr>
        </p:nvSpPr>
        <p:spPr>
          <a:xfrm>
            <a:off x="590842" y="6373195"/>
            <a:ext cx="3859795" cy="228659"/>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4" name="Shape 54"/>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PH"/>
              <a:t>‹#›</a:t>
            </a:fld>
            <a:endParaRPr/>
          </a:p>
        </p:txBody>
      </p:sp>
      <p:sp>
        <p:nvSpPr>
          <p:cNvPr id="55" name="Shape 55"/>
          <p:cNvSpPr txBox="1">
            <a:spLocks noGrp="1"/>
          </p:cNvSpPr>
          <p:nvPr>
            <p:ph type="body" idx="2"/>
          </p:nvPr>
        </p:nvSpPr>
        <p:spPr>
          <a:xfrm>
            <a:off x="866774" y="2234743"/>
            <a:ext cx="7683935" cy="428626"/>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440"/>
              <a:buFont typeface="Noto Sans Symbols"/>
              <a:buNone/>
              <a:defRPr sz="1800" b="1" i="0" u="none" strike="noStrike" cap="none">
                <a:solidFill>
                  <a:srgbClr val="C00000"/>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6"/>
        <p:cNvGrpSpPr/>
        <p:nvPr/>
      </p:nvGrpSpPr>
      <p:grpSpPr>
        <a:xfrm>
          <a:off x="0" y="0"/>
          <a:ext cx="0" cy="0"/>
          <a:chOff x="0" y="0"/>
          <a:chExt cx="0" cy="0"/>
        </a:xfrm>
      </p:grpSpPr>
      <p:sp>
        <p:nvSpPr>
          <p:cNvPr id="57" name="Shape 57"/>
          <p:cNvSpPr txBox="1">
            <a:spLocks noGrp="1"/>
          </p:cNvSpPr>
          <p:nvPr>
            <p:ph type="dt" idx="10"/>
          </p:nvPr>
        </p:nvSpPr>
        <p:spPr>
          <a:xfrm>
            <a:off x="7560111" y="6377097"/>
            <a:ext cx="990599" cy="228659"/>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9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8" name="Shape 58"/>
          <p:cNvSpPr txBox="1">
            <a:spLocks noGrp="1"/>
          </p:cNvSpPr>
          <p:nvPr>
            <p:ph type="ftr" idx="11"/>
          </p:nvPr>
        </p:nvSpPr>
        <p:spPr>
          <a:xfrm>
            <a:off x="590842" y="6373195"/>
            <a:ext cx="3859795" cy="228659"/>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9" name="Shape 59"/>
          <p:cNvSpPr/>
          <p:nvPr/>
        </p:nvSpPr>
        <p:spPr>
          <a:xfrm>
            <a:off x="7745644" y="-1404"/>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61"/>
        <p:cNvGrpSpPr/>
        <p:nvPr/>
      </p:nvGrpSpPr>
      <p:grpSpPr>
        <a:xfrm>
          <a:off x="0" y="0"/>
          <a:ext cx="0" cy="0"/>
          <a:chOff x="0" y="0"/>
          <a:chExt cx="0" cy="0"/>
        </a:xfrm>
      </p:grpSpPr>
      <p:grpSp>
        <p:nvGrpSpPr>
          <p:cNvPr id="62" name="Shape 62"/>
          <p:cNvGrpSpPr/>
          <p:nvPr/>
        </p:nvGrpSpPr>
        <p:grpSpPr>
          <a:xfrm>
            <a:off x="-2266" y="-2022"/>
            <a:ext cx="9146266" cy="6861037"/>
            <a:chOff x="-2266" y="-2022"/>
            <a:chExt cx="9146266" cy="6861037"/>
          </a:xfrm>
        </p:grpSpPr>
        <p:sp>
          <p:nvSpPr>
            <p:cNvPr id="63" name="Shape 63"/>
            <p:cNvSpPr/>
            <p:nvPr/>
          </p:nvSpPr>
          <p:spPr>
            <a:xfrm>
              <a:off x="0" y="0"/>
              <a:ext cx="9144000" cy="6858000"/>
            </a:xfrm>
            <a:prstGeom prst="rect">
              <a:avLst/>
            </a:prstGeom>
            <a:blipFill rotWithShape="1">
              <a:blip r:embed="rId2">
                <a:alphaModFix/>
              </a:blip>
              <a:stretch>
                <a:fillRect l="-16666" r="-16666"/>
              </a:stretch>
            </a:bli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 name="Shape 64"/>
            <p:cNvSpPr/>
            <p:nvPr/>
          </p:nvSpPr>
          <p:spPr>
            <a:xfrm>
              <a:off x="0" y="2895600"/>
              <a:ext cx="2362200" cy="2362200"/>
            </a:xfrm>
            <a:prstGeom prst="ellipse">
              <a:avLst/>
            </a:prstGeom>
            <a:gradFill>
              <a:gsLst>
                <a:gs pos="0">
                  <a:srgbClr val="5F9C9D">
                    <a:alpha val="7843"/>
                  </a:srgbClr>
                </a:gs>
                <a:gs pos="36000">
                  <a:srgbClr val="5F9C9D">
                    <a:alpha val="7843"/>
                  </a:srgbClr>
                </a:gs>
                <a:gs pos="72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 name="Shape 65"/>
            <p:cNvSpPr/>
            <p:nvPr/>
          </p:nvSpPr>
          <p:spPr>
            <a:xfrm>
              <a:off x="6299432" y="1676400"/>
              <a:ext cx="2819400" cy="2819400"/>
            </a:xfrm>
            <a:prstGeom prst="ellipse">
              <a:avLst/>
            </a:prstGeom>
            <a:gradFill>
              <a:gsLst>
                <a:gs pos="0">
                  <a:srgbClr val="5F9C9D">
                    <a:alpha val="6666"/>
                  </a:srgbClr>
                </a:gs>
                <a:gs pos="36000">
                  <a:srgbClr val="5F9C9D">
                    <a:alpha val="5882"/>
                  </a:srgbClr>
                </a:gs>
                <a:gs pos="69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a:off x="5689832" y="-2022"/>
              <a:ext cx="1600200" cy="1600200"/>
            </a:xfrm>
            <a:prstGeom prst="ellipse">
              <a:avLst/>
            </a:prstGeom>
            <a:gradFill>
              <a:gsLst>
                <a:gs pos="0">
                  <a:srgbClr val="5F9C9D">
                    <a:alpha val="13725"/>
                  </a:srgbClr>
                </a:gs>
                <a:gs pos="36000">
                  <a:srgbClr val="5F9C9D">
                    <a:alpha val="6666"/>
                  </a:srgbClr>
                </a:gs>
                <a:gs pos="73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p:nvPr/>
          </p:nvSpPr>
          <p:spPr>
            <a:xfrm>
              <a:off x="-2266" y="2667000"/>
              <a:ext cx="4191000" cy="4191000"/>
            </a:xfrm>
            <a:prstGeom prst="ellipse">
              <a:avLst/>
            </a:prstGeom>
            <a:gradFill>
              <a:gsLst>
                <a:gs pos="0">
                  <a:srgbClr val="5F9C9D">
                    <a:alpha val="10980"/>
                  </a:srgbClr>
                </a:gs>
                <a:gs pos="36000">
                  <a:srgbClr val="5F9C9D">
                    <a:alpha val="9803"/>
                  </a:srgbClr>
                </a:gs>
                <a:gs pos="75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p:nvPr/>
          </p:nvSpPr>
          <p:spPr>
            <a:xfrm>
              <a:off x="6299432" y="5868415"/>
              <a:ext cx="990600" cy="990600"/>
            </a:xfrm>
            <a:prstGeom prst="ellipse">
              <a:avLst/>
            </a:prstGeom>
            <a:gradFill>
              <a:gsLst>
                <a:gs pos="0">
                  <a:srgbClr val="5F9C9D">
                    <a:alpha val="13725"/>
                  </a:srgbClr>
                </a:gs>
                <a:gs pos="36000">
                  <a:srgbClr val="5F9C9D">
                    <a:alpha val="6666"/>
                  </a:srgbClr>
                </a:gs>
                <a:gs pos="66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 name="Shape 69"/>
            <p:cNvSpPr/>
            <p:nvPr/>
          </p:nvSpPr>
          <p:spPr>
            <a:xfrm>
              <a:off x="485023" y="4343399"/>
              <a:ext cx="8182128" cy="2112436"/>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 name="Shape 70"/>
            <p:cNvSpPr/>
            <p:nvPr/>
          </p:nvSpPr>
          <p:spPr>
            <a:xfrm rot="-589932">
              <a:off x="6359946" y="2780895"/>
              <a:ext cx="2377690" cy="317748"/>
            </a:xfrm>
            <a:custGeom>
              <a:avLst/>
              <a:gdLst/>
              <a:ahLst/>
              <a:cxnLst/>
              <a:rect l="0" t="0" r="0" b="0"/>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 name="Shape 71"/>
            <p:cNvSpPr/>
            <p:nvPr/>
          </p:nvSpPr>
          <p:spPr>
            <a:xfrm>
              <a:off x="485023" y="2854646"/>
              <a:ext cx="8182128" cy="2130508"/>
            </a:xfrm>
            <a:custGeom>
              <a:avLst/>
              <a:gdLst/>
              <a:ahLst/>
              <a:cxnLst/>
              <a:rect l="0" t="0" r="0" b="0"/>
              <a:pathLst>
                <a:path w="10000" h="9621" extrusionOk="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a:off x="0" y="508"/>
              <a:ext cx="9144000" cy="6858000"/>
            </a:xfrm>
            <a:custGeom>
              <a:avLst/>
              <a:gdLst/>
              <a:ahLst/>
              <a:cxnLst/>
              <a:rect l="0" t="0" r="0" b="0"/>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73" name="Shape 73"/>
          <p:cNvSpPr txBox="1">
            <a:spLocks noGrp="1"/>
          </p:cNvSpPr>
          <p:nvPr>
            <p:ph type="title"/>
          </p:nvPr>
        </p:nvSpPr>
        <p:spPr>
          <a:xfrm>
            <a:off x="866441" y="927101"/>
            <a:ext cx="6422004" cy="16927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lt1"/>
              </a:buClr>
              <a:buSzPts val="3600"/>
              <a:buFont typeface="Century Gothic"/>
              <a:buNone/>
              <a:defRPr sz="36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4" name="Shape 74"/>
          <p:cNvSpPr txBox="1">
            <a:spLocks noGrp="1"/>
          </p:cNvSpPr>
          <p:nvPr>
            <p:ph type="body" idx="1"/>
          </p:nvPr>
        </p:nvSpPr>
        <p:spPr>
          <a:xfrm>
            <a:off x="866440" y="3488023"/>
            <a:ext cx="6422005" cy="2536857"/>
          </a:xfrm>
          <a:prstGeom prst="rect">
            <a:avLst/>
          </a:prstGeom>
          <a:noFill/>
          <a:ln>
            <a:noFill/>
          </a:ln>
        </p:spPr>
        <p:txBody>
          <a:bodyPr spcFirstLastPara="1" wrap="square" lIns="91425" tIns="91425" rIns="91425" bIns="91425" anchor="ctr" anchorCtr="0"/>
          <a:lstStyle>
            <a:lvl1pPr marL="457200" marR="0" lvl="0" indent="-228600" algn="l" rtl="0">
              <a:spcBef>
                <a:spcPts val="1000"/>
              </a:spcBef>
              <a:spcAft>
                <a:spcPts val="0"/>
              </a:spcAft>
              <a:buClr>
                <a:schemeClr val="accent1"/>
              </a:buClr>
              <a:buSzPts val="1440"/>
              <a:buFont typeface="Noto Sans Symbols"/>
              <a:buNone/>
              <a:defRPr sz="18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8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75" name="Shape 75"/>
          <p:cNvSpPr txBox="1">
            <a:spLocks noGrp="1"/>
          </p:cNvSpPr>
          <p:nvPr>
            <p:ph type="dt" idx="10"/>
          </p:nvPr>
        </p:nvSpPr>
        <p:spPr>
          <a:xfrm>
            <a:off x="7560111" y="6377097"/>
            <a:ext cx="990599" cy="228659"/>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6" name="Shape 76"/>
          <p:cNvSpPr txBox="1">
            <a:spLocks noGrp="1"/>
          </p:cNvSpPr>
          <p:nvPr>
            <p:ph type="ftr" idx="11"/>
          </p:nvPr>
        </p:nvSpPr>
        <p:spPr>
          <a:xfrm>
            <a:off x="590842" y="6373195"/>
            <a:ext cx="3859795" cy="228659"/>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7" name="Shape 77"/>
          <p:cNvSpPr/>
          <p:nvPr/>
        </p:nvSpPr>
        <p:spPr>
          <a:xfrm>
            <a:off x="7745644" y="-7177"/>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txBox="1">
            <a:spLocks noGrp="1"/>
          </p:cNvSpPr>
          <p:nvPr>
            <p:ph type="sldNum" idx="12"/>
          </p:nvPr>
        </p:nvSpPr>
        <p:spPr>
          <a:xfrm>
            <a:off x="7712364" y="295730"/>
            <a:ext cx="73890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a:solidFill>
                  <a:schemeClr val="lt1"/>
                </a:solidFill>
                <a:latin typeface="Century Gothic"/>
                <a:ea typeface="Century Gothic"/>
                <a:cs typeface="Century Gothic"/>
                <a:sym typeface="Century Gothic"/>
              </a:defRPr>
            </a:lvl1pPr>
            <a:lvl2pPr marL="0" marR="0" lvl="1" indent="0" algn="ctr" rtl="0">
              <a:spcBef>
                <a:spcPts val="0"/>
              </a:spcBef>
              <a:buNone/>
              <a:defRPr sz="2800">
                <a:solidFill>
                  <a:schemeClr val="lt1"/>
                </a:solidFill>
                <a:latin typeface="Century Gothic"/>
                <a:ea typeface="Century Gothic"/>
                <a:cs typeface="Century Gothic"/>
                <a:sym typeface="Century Gothic"/>
              </a:defRPr>
            </a:lvl2pPr>
            <a:lvl3pPr marL="0" marR="0" lvl="2" indent="0" algn="ctr" rtl="0">
              <a:spcBef>
                <a:spcPts val="0"/>
              </a:spcBef>
              <a:buNone/>
              <a:defRPr sz="2800">
                <a:solidFill>
                  <a:schemeClr val="lt1"/>
                </a:solidFill>
                <a:latin typeface="Century Gothic"/>
                <a:ea typeface="Century Gothic"/>
                <a:cs typeface="Century Gothic"/>
                <a:sym typeface="Century Gothic"/>
              </a:defRPr>
            </a:lvl3pPr>
            <a:lvl4pPr marL="0" marR="0" lvl="3" indent="0" algn="ctr" rtl="0">
              <a:spcBef>
                <a:spcPts val="0"/>
              </a:spcBef>
              <a:buNone/>
              <a:defRPr sz="2800">
                <a:solidFill>
                  <a:schemeClr val="lt1"/>
                </a:solidFill>
                <a:latin typeface="Century Gothic"/>
                <a:ea typeface="Century Gothic"/>
                <a:cs typeface="Century Gothic"/>
                <a:sym typeface="Century Gothic"/>
              </a:defRPr>
            </a:lvl4pPr>
            <a:lvl5pPr marL="0" marR="0" lvl="4" indent="0" algn="ctr" rtl="0">
              <a:spcBef>
                <a:spcPts val="0"/>
              </a:spcBef>
              <a:buNone/>
              <a:defRPr sz="2800">
                <a:solidFill>
                  <a:schemeClr val="lt1"/>
                </a:solidFill>
                <a:latin typeface="Century Gothic"/>
                <a:ea typeface="Century Gothic"/>
                <a:cs typeface="Century Gothic"/>
                <a:sym typeface="Century Gothic"/>
              </a:defRPr>
            </a:lvl5pPr>
            <a:lvl6pPr marL="0" marR="0" lvl="5" indent="0" algn="ctr" rtl="0">
              <a:spcBef>
                <a:spcPts val="0"/>
              </a:spcBef>
              <a:buNone/>
              <a:defRPr sz="2800">
                <a:solidFill>
                  <a:schemeClr val="lt1"/>
                </a:solidFill>
                <a:latin typeface="Century Gothic"/>
                <a:ea typeface="Century Gothic"/>
                <a:cs typeface="Century Gothic"/>
                <a:sym typeface="Century Gothic"/>
              </a:defRPr>
            </a:lvl6pPr>
            <a:lvl7pPr marL="0" marR="0" lvl="6" indent="0" algn="ctr" rtl="0">
              <a:spcBef>
                <a:spcPts val="0"/>
              </a:spcBef>
              <a:buNone/>
              <a:defRPr sz="2800">
                <a:solidFill>
                  <a:schemeClr val="lt1"/>
                </a:solidFill>
                <a:latin typeface="Century Gothic"/>
                <a:ea typeface="Century Gothic"/>
                <a:cs typeface="Century Gothic"/>
                <a:sym typeface="Century Gothic"/>
              </a:defRPr>
            </a:lvl7pPr>
            <a:lvl8pPr marL="0" marR="0" lvl="7" indent="0" algn="ctr" rtl="0">
              <a:spcBef>
                <a:spcPts val="0"/>
              </a:spcBef>
              <a:buNone/>
              <a:defRPr sz="2800">
                <a:solidFill>
                  <a:schemeClr val="lt1"/>
                </a:solidFill>
                <a:latin typeface="Century Gothic"/>
                <a:ea typeface="Century Gothic"/>
                <a:cs typeface="Century Gothic"/>
                <a:sym typeface="Century Gothic"/>
              </a:defRPr>
            </a:lvl8pPr>
            <a:lvl9pPr marL="0" marR="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79"/>
        <p:cNvGrpSpPr/>
        <p:nvPr/>
      </p:nvGrpSpPr>
      <p:grpSpPr>
        <a:xfrm>
          <a:off x="0" y="0"/>
          <a:ext cx="0" cy="0"/>
          <a:chOff x="0" y="0"/>
          <a:chExt cx="0" cy="0"/>
        </a:xfrm>
      </p:grpSpPr>
      <p:grpSp>
        <p:nvGrpSpPr>
          <p:cNvPr id="80" name="Shape 80"/>
          <p:cNvGrpSpPr/>
          <p:nvPr/>
        </p:nvGrpSpPr>
        <p:grpSpPr>
          <a:xfrm>
            <a:off x="-2266" y="-2022"/>
            <a:ext cx="9146266" cy="6861037"/>
            <a:chOff x="-2266" y="-2022"/>
            <a:chExt cx="9146266" cy="6861037"/>
          </a:xfrm>
        </p:grpSpPr>
        <p:sp>
          <p:nvSpPr>
            <p:cNvPr id="81" name="Shape 81"/>
            <p:cNvSpPr/>
            <p:nvPr/>
          </p:nvSpPr>
          <p:spPr>
            <a:xfrm>
              <a:off x="0" y="0"/>
              <a:ext cx="9144000" cy="6858000"/>
            </a:xfrm>
            <a:prstGeom prst="rect">
              <a:avLst/>
            </a:prstGeom>
            <a:blipFill rotWithShape="1">
              <a:blip r:embed="rId2">
                <a:alphaModFix/>
              </a:blip>
              <a:stretch>
                <a:fillRect l="-16666" r="-16666"/>
              </a:stretch>
            </a:bli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p:nvPr/>
          </p:nvSpPr>
          <p:spPr>
            <a:xfrm>
              <a:off x="0" y="2895600"/>
              <a:ext cx="2362200" cy="2362200"/>
            </a:xfrm>
            <a:prstGeom prst="ellipse">
              <a:avLst/>
            </a:prstGeom>
            <a:gradFill>
              <a:gsLst>
                <a:gs pos="0">
                  <a:srgbClr val="5F9C9D">
                    <a:alpha val="7843"/>
                  </a:srgbClr>
                </a:gs>
                <a:gs pos="36000">
                  <a:srgbClr val="5F9C9D">
                    <a:alpha val="7843"/>
                  </a:srgbClr>
                </a:gs>
                <a:gs pos="72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p:nvPr/>
          </p:nvSpPr>
          <p:spPr>
            <a:xfrm>
              <a:off x="6299432" y="1676400"/>
              <a:ext cx="2819400" cy="2819400"/>
            </a:xfrm>
            <a:prstGeom prst="ellipse">
              <a:avLst/>
            </a:prstGeom>
            <a:gradFill>
              <a:gsLst>
                <a:gs pos="0">
                  <a:srgbClr val="5F9C9D">
                    <a:alpha val="6666"/>
                  </a:srgbClr>
                </a:gs>
                <a:gs pos="36000">
                  <a:srgbClr val="5F9C9D">
                    <a:alpha val="5882"/>
                  </a:srgbClr>
                </a:gs>
                <a:gs pos="69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 name="Shape 84"/>
            <p:cNvSpPr/>
            <p:nvPr/>
          </p:nvSpPr>
          <p:spPr>
            <a:xfrm>
              <a:off x="5689832" y="-2022"/>
              <a:ext cx="1600200" cy="1600200"/>
            </a:xfrm>
            <a:prstGeom prst="ellipse">
              <a:avLst/>
            </a:prstGeom>
            <a:gradFill>
              <a:gsLst>
                <a:gs pos="0">
                  <a:srgbClr val="5F9C9D">
                    <a:alpha val="13725"/>
                  </a:srgbClr>
                </a:gs>
                <a:gs pos="36000">
                  <a:srgbClr val="5F9C9D">
                    <a:alpha val="6666"/>
                  </a:srgbClr>
                </a:gs>
                <a:gs pos="73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Shape 85"/>
            <p:cNvSpPr/>
            <p:nvPr/>
          </p:nvSpPr>
          <p:spPr>
            <a:xfrm>
              <a:off x="-2266" y="2667000"/>
              <a:ext cx="4191000" cy="4191000"/>
            </a:xfrm>
            <a:prstGeom prst="ellipse">
              <a:avLst/>
            </a:prstGeom>
            <a:gradFill>
              <a:gsLst>
                <a:gs pos="0">
                  <a:srgbClr val="5F9C9D">
                    <a:alpha val="10980"/>
                  </a:srgbClr>
                </a:gs>
                <a:gs pos="36000">
                  <a:srgbClr val="5F9C9D">
                    <a:alpha val="9803"/>
                  </a:srgbClr>
                </a:gs>
                <a:gs pos="75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Shape 86"/>
            <p:cNvSpPr/>
            <p:nvPr/>
          </p:nvSpPr>
          <p:spPr>
            <a:xfrm>
              <a:off x="6299432" y="5868415"/>
              <a:ext cx="990600" cy="990600"/>
            </a:xfrm>
            <a:prstGeom prst="ellipse">
              <a:avLst/>
            </a:prstGeom>
            <a:gradFill>
              <a:gsLst>
                <a:gs pos="0">
                  <a:srgbClr val="5F9C9D">
                    <a:alpha val="13725"/>
                  </a:srgbClr>
                </a:gs>
                <a:gs pos="36000">
                  <a:srgbClr val="5F9C9D">
                    <a:alpha val="6666"/>
                  </a:srgbClr>
                </a:gs>
                <a:gs pos="66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a:off x="5283673" y="402165"/>
              <a:ext cx="3465769" cy="605367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p:nvPr/>
          </p:nvSpPr>
          <p:spPr>
            <a:xfrm rot="-5912394">
              <a:off x="3320102" y="1458373"/>
              <a:ext cx="2377690" cy="317748"/>
            </a:xfrm>
            <a:custGeom>
              <a:avLst/>
              <a:gdLst/>
              <a:ahLst/>
              <a:cxnLst/>
              <a:rect l="0" t="0" r="0" b="0"/>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 name="Shape 89"/>
            <p:cNvSpPr/>
            <p:nvPr/>
          </p:nvSpPr>
          <p:spPr>
            <a:xfrm rot="-5400000">
              <a:off x="3105027" y="1765596"/>
              <a:ext cx="5995993" cy="3326809"/>
            </a:xfrm>
            <a:custGeom>
              <a:avLst/>
              <a:gdLst/>
              <a:ahLst/>
              <a:cxnLst/>
              <a:rect l="0" t="0" r="0" b="0"/>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90" name="Shape 90"/>
            <p:cNvSpPr/>
            <p:nvPr/>
          </p:nvSpPr>
          <p:spPr>
            <a:xfrm>
              <a:off x="0" y="508"/>
              <a:ext cx="9144000" cy="6858000"/>
            </a:xfrm>
            <a:custGeom>
              <a:avLst/>
              <a:gdLst/>
              <a:ahLst/>
              <a:cxnLst/>
              <a:rect l="0" t="0" r="0" b="0"/>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91" name="Shape 91"/>
          <p:cNvSpPr txBox="1">
            <a:spLocks noGrp="1"/>
          </p:cNvSpPr>
          <p:nvPr>
            <p:ph type="title"/>
          </p:nvPr>
        </p:nvSpPr>
        <p:spPr>
          <a:xfrm>
            <a:off x="866443" y="2257588"/>
            <a:ext cx="3101763" cy="3020343"/>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2" name="Shape 92"/>
          <p:cNvSpPr txBox="1">
            <a:spLocks noGrp="1"/>
          </p:cNvSpPr>
          <p:nvPr>
            <p:ph type="body" idx="1"/>
          </p:nvPr>
        </p:nvSpPr>
        <p:spPr>
          <a:xfrm>
            <a:off x="5119261" y="2257267"/>
            <a:ext cx="3054653" cy="3020345"/>
          </a:xfrm>
          <a:prstGeom prst="rect">
            <a:avLst/>
          </a:prstGeom>
          <a:noFill/>
          <a:ln>
            <a:noFill/>
          </a:ln>
        </p:spPr>
        <p:txBody>
          <a:bodyPr spcFirstLastPara="1" wrap="square" lIns="91425" tIns="91425" rIns="91425" bIns="91425" anchor="ctr" anchorCtr="0"/>
          <a:lstStyle>
            <a:lvl1pPr marL="457200" marR="0" lvl="0" indent="-228600" algn="l" rtl="0">
              <a:spcBef>
                <a:spcPts val="1000"/>
              </a:spcBef>
              <a:spcAft>
                <a:spcPts val="0"/>
              </a:spcAft>
              <a:buClr>
                <a:schemeClr val="accent1"/>
              </a:buClr>
              <a:buSzPts val="1600"/>
              <a:buFont typeface="Noto Sans Symbols"/>
              <a:buNone/>
              <a:defRPr sz="2000" b="0" i="0" u="none" strike="noStrike" cap="none">
                <a:solidFill>
                  <a:schemeClr val="accent1"/>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44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28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93" name="Shape 93"/>
          <p:cNvSpPr txBox="1">
            <a:spLocks noGrp="1"/>
          </p:cNvSpPr>
          <p:nvPr>
            <p:ph type="dt" idx="10"/>
          </p:nvPr>
        </p:nvSpPr>
        <p:spPr>
          <a:xfrm>
            <a:off x="7560111" y="6377097"/>
            <a:ext cx="990599" cy="228659"/>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4" name="Shape 94"/>
          <p:cNvSpPr txBox="1">
            <a:spLocks noGrp="1"/>
          </p:cNvSpPr>
          <p:nvPr>
            <p:ph type="ftr" idx="11"/>
          </p:nvPr>
        </p:nvSpPr>
        <p:spPr>
          <a:xfrm>
            <a:off x="590842" y="6373195"/>
            <a:ext cx="3859795" cy="228659"/>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5" name="Shape 95"/>
          <p:cNvSpPr/>
          <p:nvPr/>
        </p:nvSpPr>
        <p:spPr>
          <a:xfrm>
            <a:off x="7745644" y="39"/>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 name="Shape 96"/>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a:solidFill>
                  <a:schemeClr val="lt1"/>
                </a:solidFill>
                <a:latin typeface="Century Gothic"/>
                <a:ea typeface="Century Gothic"/>
                <a:cs typeface="Century Gothic"/>
                <a:sym typeface="Century Gothic"/>
              </a:defRPr>
            </a:lvl1pPr>
            <a:lvl2pPr marL="0" marR="0" lvl="1" indent="0" algn="ctr" rtl="0">
              <a:spcBef>
                <a:spcPts val="0"/>
              </a:spcBef>
              <a:buNone/>
              <a:defRPr sz="2800">
                <a:solidFill>
                  <a:schemeClr val="lt1"/>
                </a:solidFill>
                <a:latin typeface="Century Gothic"/>
                <a:ea typeface="Century Gothic"/>
                <a:cs typeface="Century Gothic"/>
                <a:sym typeface="Century Gothic"/>
              </a:defRPr>
            </a:lvl2pPr>
            <a:lvl3pPr marL="0" marR="0" lvl="2" indent="0" algn="ctr" rtl="0">
              <a:spcBef>
                <a:spcPts val="0"/>
              </a:spcBef>
              <a:buNone/>
              <a:defRPr sz="2800">
                <a:solidFill>
                  <a:schemeClr val="lt1"/>
                </a:solidFill>
                <a:latin typeface="Century Gothic"/>
                <a:ea typeface="Century Gothic"/>
                <a:cs typeface="Century Gothic"/>
                <a:sym typeface="Century Gothic"/>
              </a:defRPr>
            </a:lvl3pPr>
            <a:lvl4pPr marL="0" marR="0" lvl="3" indent="0" algn="ctr" rtl="0">
              <a:spcBef>
                <a:spcPts val="0"/>
              </a:spcBef>
              <a:buNone/>
              <a:defRPr sz="2800">
                <a:solidFill>
                  <a:schemeClr val="lt1"/>
                </a:solidFill>
                <a:latin typeface="Century Gothic"/>
                <a:ea typeface="Century Gothic"/>
                <a:cs typeface="Century Gothic"/>
                <a:sym typeface="Century Gothic"/>
              </a:defRPr>
            </a:lvl4pPr>
            <a:lvl5pPr marL="0" marR="0" lvl="4" indent="0" algn="ctr" rtl="0">
              <a:spcBef>
                <a:spcPts val="0"/>
              </a:spcBef>
              <a:buNone/>
              <a:defRPr sz="2800">
                <a:solidFill>
                  <a:schemeClr val="lt1"/>
                </a:solidFill>
                <a:latin typeface="Century Gothic"/>
                <a:ea typeface="Century Gothic"/>
                <a:cs typeface="Century Gothic"/>
                <a:sym typeface="Century Gothic"/>
              </a:defRPr>
            </a:lvl5pPr>
            <a:lvl6pPr marL="0" marR="0" lvl="5" indent="0" algn="ctr" rtl="0">
              <a:spcBef>
                <a:spcPts val="0"/>
              </a:spcBef>
              <a:buNone/>
              <a:defRPr sz="2800">
                <a:solidFill>
                  <a:schemeClr val="lt1"/>
                </a:solidFill>
                <a:latin typeface="Century Gothic"/>
                <a:ea typeface="Century Gothic"/>
                <a:cs typeface="Century Gothic"/>
                <a:sym typeface="Century Gothic"/>
              </a:defRPr>
            </a:lvl6pPr>
            <a:lvl7pPr marL="0" marR="0" lvl="6" indent="0" algn="ctr" rtl="0">
              <a:spcBef>
                <a:spcPts val="0"/>
              </a:spcBef>
              <a:buNone/>
              <a:defRPr sz="2800">
                <a:solidFill>
                  <a:schemeClr val="lt1"/>
                </a:solidFill>
                <a:latin typeface="Century Gothic"/>
                <a:ea typeface="Century Gothic"/>
                <a:cs typeface="Century Gothic"/>
                <a:sym typeface="Century Gothic"/>
              </a:defRPr>
            </a:lvl7pPr>
            <a:lvl8pPr marL="0" marR="0" lvl="7" indent="0" algn="ctr" rtl="0">
              <a:spcBef>
                <a:spcPts val="0"/>
              </a:spcBef>
              <a:buNone/>
              <a:defRPr sz="2800">
                <a:solidFill>
                  <a:schemeClr val="lt1"/>
                </a:solidFill>
                <a:latin typeface="Century Gothic"/>
                <a:ea typeface="Century Gothic"/>
                <a:cs typeface="Century Gothic"/>
                <a:sym typeface="Century Gothic"/>
              </a:defRPr>
            </a:lvl8pPr>
            <a:lvl9pPr marL="0" marR="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866441" y="927099"/>
            <a:ext cx="6345260" cy="70986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9" name="Shape 99"/>
          <p:cNvSpPr txBox="1">
            <a:spLocks noGrp="1"/>
          </p:cNvSpPr>
          <p:nvPr>
            <p:ph type="body" idx="1"/>
          </p:nvPr>
        </p:nvSpPr>
        <p:spPr>
          <a:xfrm>
            <a:off x="866440" y="2489199"/>
            <a:ext cx="3636979" cy="3530604"/>
          </a:xfrm>
          <a:prstGeom prst="rect">
            <a:avLst/>
          </a:prstGeom>
          <a:noFill/>
          <a:ln>
            <a:noFill/>
          </a:ln>
        </p:spPr>
        <p:txBody>
          <a:bodyPr spcFirstLastPara="1" wrap="square" lIns="91425" tIns="91425" rIns="91425" bIns="91425"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00" name="Shape 100"/>
          <p:cNvSpPr txBox="1">
            <a:spLocks noGrp="1"/>
          </p:cNvSpPr>
          <p:nvPr>
            <p:ph type="body" idx="2"/>
          </p:nvPr>
        </p:nvSpPr>
        <p:spPr>
          <a:xfrm>
            <a:off x="4640580" y="2489199"/>
            <a:ext cx="3636981" cy="3553245"/>
          </a:xfrm>
          <a:prstGeom prst="rect">
            <a:avLst/>
          </a:prstGeom>
          <a:noFill/>
          <a:ln>
            <a:noFill/>
          </a:ln>
        </p:spPr>
        <p:txBody>
          <a:bodyPr spcFirstLastPara="1" wrap="square" lIns="91425" tIns="91425" rIns="91425" bIns="91425"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01" name="Shape 101"/>
          <p:cNvSpPr txBox="1">
            <a:spLocks noGrp="1"/>
          </p:cNvSpPr>
          <p:nvPr>
            <p:ph type="dt" idx="10"/>
          </p:nvPr>
        </p:nvSpPr>
        <p:spPr>
          <a:xfrm>
            <a:off x="7560111" y="6377097"/>
            <a:ext cx="990599" cy="228659"/>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2" name="Shape 102"/>
          <p:cNvSpPr txBox="1">
            <a:spLocks noGrp="1"/>
          </p:cNvSpPr>
          <p:nvPr>
            <p:ph type="ftr" idx="11"/>
          </p:nvPr>
        </p:nvSpPr>
        <p:spPr>
          <a:xfrm>
            <a:off x="590842" y="6373195"/>
            <a:ext cx="3859795" cy="228659"/>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3" name="Shape 103"/>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a:solidFill>
                  <a:schemeClr val="lt1"/>
                </a:solidFill>
                <a:latin typeface="Century Gothic"/>
                <a:ea typeface="Century Gothic"/>
                <a:cs typeface="Century Gothic"/>
                <a:sym typeface="Century Gothic"/>
              </a:defRPr>
            </a:lvl1pPr>
            <a:lvl2pPr marL="0" marR="0" lvl="1" indent="0" algn="ctr" rtl="0">
              <a:spcBef>
                <a:spcPts val="0"/>
              </a:spcBef>
              <a:buNone/>
              <a:defRPr sz="2800">
                <a:solidFill>
                  <a:schemeClr val="lt1"/>
                </a:solidFill>
                <a:latin typeface="Century Gothic"/>
                <a:ea typeface="Century Gothic"/>
                <a:cs typeface="Century Gothic"/>
                <a:sym typeface="Century Gothic"/>
              </a:defRPr>
            </a:lvl2pPr>
            <a:lvl3pPr marL="0" marR="0" lvl="2" indent="0" algn="ctr" rtl="0">
              <a:spcBef>
                <a:spcPts val="0"/>
              </a:spcBef>
              <a:buNone/>
              <a:defRPr sz="2800">
                <a:solidFill>
                  <a:schemeClr val="lt1"/>
                </a:solidFill>
                <a:latin typeface="Century Gothic"/>
                <a:ea typeface="Century Gothic"/>
                <a:cs typeface="Century Gothic"/>
                <a:sym typeface="Century Gothic"/>
              </a:defRPr>
            </a:lvl3pPr>
            <a:lvl4pPr marL="0" marR="0" lvl="3" indent="0" algn="ctr" rtl="0">
              <a:spcBef>
                <a:spcPts val="0"/>
              </a:spcBef>
              <a:buNone/>
              <a:defRPr sz="2800">
                <a:solidFill>
                  <a:schemeClr val="lt1"/>
                </a:solidFill>
                <a:latin typeface="Century Gothic"/>
                <a:ea typeface="Century Gothic"/>
                <a:cs typeface="Century Gothic"/>
                <a:sym typeface="Century Gothic"/>
              </a:defRPr>
            </a:lvl4pPr>
            <a:lvl5pPr marL="0" marR="0" lvl="4" indent="0" algn="ctr" rtl="0">
              <a:spcBef>
                <a:spcPts val="0"/>
              </a:spcBef>
              <a:buNone/>
              <a:defRPr sz="2800">
                <a:solidFill>
                  <a:schemeClr val="lt1"/>
                </a:solidFill>
                <a:latin typeface="Century Gothic"/>
                <a:ea typeface="Century Gothic"/>
                <a:cs typeface="Century Gothic"/>
                <a:sym typeface="Century Gothic"/>
              </a:defRPr>
            </a:lvl5pPr>
            <a:lvl6pPr marL="0" marR="0" lvl="5" indent="0" algn="ctr" rtl="0">
              <a:spcBef>
                <a:spcPts val="0"/>
              </a:spcBef>
              <a:buNone/>
              <a:defRPr sz="2800">
                <a:solidFill>
                  <a:schemeClr val="lt1"/>
                </a:solidFill>
                <a:latin typeface="Century Gothic"/>
                <a:ea typeface="Century Gothic"/>
                <a:cs typeface="Century Gothic"/>
                <a:sym typeface="Century Gothic"/>
              </a:defRPr>
            </a:lvl6pPr>
            <a:lvl7pPr marL="0" marR="0" lvl="6" indent="0" algn="ctr" rtl="0">
              <a:spcBef>
                <a:spcPts val="0"/>
              </a:spcBef>
              <a:buNone/>
              <a:defRPr sz="2800">
                <a:solidFill>
                  <a:schemeClr val="lt1"/>
                </a:solidFill>
                <a:latin typeface="Century Gothic"/>
                <a:ea typeface="Century Gothic"/>
                <a:cs typeface="Century Gothic"/>
                <a:sym typeface="Century Gothic"/>
              </a:defRPr>
            </a:lvl7pPr>
            <a:lvl8pPr marL="0" marR="0" lvl="7" indent="0" algn="ctr" rtl="0">
              <a:spcBef>
                <a:spcPts val="0"/>
              </a:spcBef>
              <a:buNone/>
              <a:defRPr sz="2800">
                <a:solidFill>
                  <a:schemeClr val="lt1"/>
                </a:solidFill>
                <a:latin typeface="Century Gothic"/>
                <a:ea typeface="Century Gothic"/>
                <a:cs typeface="Century Gothic"/>
                <a:sym typeface="Century Gothic"/>
              </a:defRPr>
            </a:lvl8pPr>
            <a:lvl9pPr marL="0" marR="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866441" y="927099"/>
            <a:ext cx="6345260" cy="70986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06" name="Shape 106"/>
          <p:cNvSpPr txBox="1">
            <a:spLocks noGrp="1"/>
          </p:cNvSpPr>
          <p:nvPr>
            <p:ph type="body" idx="1"/>
          </p:nvPr>
        </p:nvSpPr>
        <p:spPr>
          <a:xfrm>
            <a:off x="866440" y="2489200"/>
            <a:ext cx="3636979" cy="759290"/>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chemeClr val="accent1"/>
              </a:buClr>
              <a:buSzPts val="1920"/>
              <a:buFont typeface="Noto Sans Symbols"/>
              <a:buNone/>
              <a:defRPr sz="2400" b="0" i="0" u="none" strike="noStrike" cap="none">
                <a:solidFill>
                  <a:schemeClr val="accent1"/>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4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107" name="Shape 107"/>
          <p:cNvSpPr txBox="1">
            <a:spLocks noGrp="1"/>
          </p:cNvSpPr>
          <p:nvPr>
            <p:ph type="body" idx="2"/>
          </p:nvPr>
        </p:nvSpPr>
        <p:spPr>
          <a:xfrm>
            <a:off x="866441" y="3248040"/>
            <a:ext cx="3636978" cy="2771761"/>
          </a:xfrm>
          <a:prstGeom prst="rect">
            <a:avLst/>
          </a:prstGeom>
          <a:noFill/>
          <a:ln>
            <a:noFill/>
          </a:ln>
        </p:spPr>
        <p:txBody>
          <a:bodyPr spcFirstLastPara="1" wrap="square" lIns="91425" tIns="91425" rIns="91425" bIns="91425"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08" name="Shape 108"/>
          <p:cNvSpPr txBox="1">
            <a:spLocks noGrp="1"/>
          </p:cNvSpPr>
          <p:nvPr>
            <p:ph type="body" idx="3"/>
          </p:nvPr>
        </p:nvSpPr>
        <p:spPr>
          <a:xfrm>
            <a:off x="4640580" y="2488750"/>
            <a:ext cx="3636980" cy="759290"/>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chemeClr val="accent1"/>
              </a:buClr>
              <a:buSzPts val="1920"/>
              <a:buFont typeface="Noto Sans Symbols"/>
              <a:buNone/>
              <a:defRPr sz="2400" b="0" i="0" u="none" strike="noStrike" cap="none">
                <a:solidFill>
                  <a:schemeClr val="accent1"/>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4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109" name="Shape 109"/>
          <p:cNvSpPr txBox="1">
            <a:spLocks noGrp="1"/>
          </p:cNvSpPr>
          <p:nvPr>
            <p:ph type="body" idx="4"/>
          </p:nvPr>
        </p:nvSpPr>
        <p:spPr>
          <a:xfrm>
            <a:off x="4640581" y="3248040"/>
            <a:ext cx="3636980" cy="2773909"/>
          </a:xfrm>
          <a:prstGeom prst="rect">
            <a:avLst/>
          </a:prstGeom>
          <a:noFill/>
          <a:ln>
            <a:noFill/>
          </a:ln>
        </p:spPr>
        <p:txBody>
          <a:bodyPr spcFirstLastPara="1" wrap="square" lIns="91425" tIns="91425" rIns="91425" bIns="91425"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10" name="Shape 110"/>
          <p:cNvSpPr txBox="1">
            <a:spLocks noGrp="1"/>
          </p:cNvSpPr>
          <p:nvPr>
            <p:ph type="dt" idx="10"/>
          </p:nvPr>
        </p:nvSpPr>
        <p:spPr>
          <a:xfrm>
            <a:off x="7560111" y="6377097"/>
            <a:ext cx="990599" cy="228659"/>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1" name="Shape 111"/>
          <p:cNvSpPr txBox="1">
            <a:spLocks noGrp="1"/>
          </p:cNvSpPr>
          <p:nvPr>
            <p:ph type="ftr" idx="11"/>
          </p:nvPr>
        </p:nvSpPr>
        <p:spPr>
          <a:xfrm>
            <a:off x="590842" y="6373195"/>
            <a:ext cx="3859795" cy="228659"/>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2" name="Shape 112"/>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a:solidFill>
                  <a:schemeClr val="lt1"/>
                </a:solidFill>
                <a:latin typeface="Century Gothic"/>
                <a:ea typeface="Century Gothic"/>
                <a:cs typeface="Century Gothic"/>
                <a:sym typeface="Century Gothic"/>
              </a:defRPr>
            </a:lvl1pPr>
            <a:lvl2pPr marL="0" marR="0" lvl="1" indent="0" algn="ctr" rtl="0">
              <a:spcBef>
                <a:spcPts val="0"/>
              </a:spcBef>
              <a:buNone/>
              <a:defRPr sz="2800">
                <a:solidFill>
                  <a:schemeClr val="lt1"/>
                </a:solidFill>
                <a:latin typeface="Century Gothic"/>
                <a:ea typeface="Century Gothic"/>
                <a:cs typeface="Century Gothic"/>
                <a:sym typeface="Century Gothic"/>
              </a:defRPr>
            </a:lvl2pPr>
            <a:lvl3pPr marL="0" marR="0" lvl="2" indent="0" algn="ctr" rtl="0">
              <a:spcBef>
                <a:spcPts val="0"/>
              </a:spcBef>
              <a:buNone/>
              <a:defRPr sz="2800">
                <a:solidFill>
                  <a:schemeClr val="lt1"/>
                </a:solidFill>
                <a:latin typeface="Century Gothic"/>
                <a:ea typeface="Century Gothic"/>
                <a:cs typeface="Century Gothic"/>
                <a:sym typeface="Century Gothic"/>
              </a:defRPr>
            </a:lvl3pPr>
            <a:lvl4pPr marL="0" marR="0" lvl="3" indent="0" algn="ctr" rtl="0">
              <a:spcBef>
                <a:spcPts val="0"/>
              </a:spcBef>
              <a:buNone/>
              <a:defRPr sz="2800">
                <a:solidFill>
                  <a:schemeClr val="lt1"/>
                </a:solidFill>
                <a:latin typeface="Century Gothic"/>
                <a:ea typeface="Century Gothic"/>
                <a:cs typeface="Century Gothic"/>
                <a:sym typeface="Century Gothic"/>
              </a:defRPr>
            </a:lvl4pPr>
            <a:lvl5pPr marL="0" marR="0" lvl="4" indent="0" algn="ctr" rtl="0">
              <a:spcBef>
                <a:spcPts val="0"/>
              </a:spcBef>
              <a:buNone/>
              <a:defRPr sz="2800">
                <a:solidFill>
                  <a:schemeClr val="lt1"/>
                </a:solidFill>
                <a:latin typeface="Century Gothic"/>
                <a:ea typeface="Century Gothic"/>
                <a:cs typeface="Century Gothic"/>
                <a:sym typeface="Century Gothic"/>
              </a:defRPr>
            </a:lvl5pPr>
            <a:lvl6pPr marL="0" marR="0" lvl="5" indent="0" algn="ctr" rtl="0">
              <a:spcBef>
                <a:spcPts val="0"/>
              </a:spcBef>
              <a:buNone/>
              <a:defRPr sz="2800">
                <a:solidFill>
                  <a:schemeClr val="lt1"/>
                </a:solidFill>
                <a:latin typeface="Century Gothic"/>
                <a:ea typeface="Century Gothic"/>
                <a:cs typeface="Century Gothic"/>
                <a:sym typeface="Century Gothic"/>
              </a:defRPr>
            </a:lvl6pPr>
            <a:lvl7pPr marL="0" marR="0" lvl="6" indent="0" algn="ctr" rtl="0">
              <a:spcBef>
                <a:spcPts val="0"/>
              </a:spcBef>
              <a:buNone/>
              <a:defRPr sz="2800">
                <a:solidFill>
                  <a:schemeClr val="lt1"/>
                </a:solidFill>
                <a:latin typeface="Century Gothic"/>
                <a:ea typeface="Century Gothic"/>
                <a:cs typeface="Century Gothic"/>
                <a:sym typeface="Century Gothic"/>
              </a:defRPr>
            </a:lvl7pPr>
            <a:lvl8pPr marL="0" marR="0" lvl="7" indent="0" algn="ctr" rtl="0">
              <a:spcBef>
                <a:spcPts val="0"/>
              </a:spcBef>
              <a:buNone/>
              <a:defRPr sz="2800">
                <a:solidFill>
                  <a:schemeClr val="lt1"/>
                </a:solidFill>
                <a:latin typeface="Century Gothic"/>
                <a:ea typeface="Century Gothic"/>
                <a:cs typeface="Century Gothic"/>
                <a:sym typeface="Century Gothic"/>
              </a:defRPr>
            </a:lvl8pPr>
            <a:lvl9pPr marL="0" marR="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866440" y="927099"/>
            <a:ext cx="7603483" cy="70986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5" name="Shape 115"/>
          <p:cNvSpPr txBox="1">
            <a:spLocks noGrp="1"/>
          </p:cNvSpPr>
          <p:nvPr>
            <p:ph type="dt" idx="10"/>
          </p:nvPr>
        </p:nvSpPr>
        <p:spPr>
          <a:xfrm>
            <a:off x="7560111" y="6377097"/>
            <a:ext cx="990599" cy="228659"/>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6" name="Shape 116"/>
          <p:cNvSpPr txBox="1">
            <a:spLocks noGrp="1"/>
          </p:cNvSpPr>
          <p:nvPr>
            <p:ph type="ftr" idx="11"/>
          </p:nvPr>
        </p:nvSpPr>
        <p:spPr>
          <a:xfrm>
            <a:off x="590842" y="6373195"/>
            <a:ext cx="3859795" cy="228659"/>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7" name="Shape 117"/>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a:solidFill>
                  <a:schemeClr val="lt1"/>
                </a:solidFill>
                <a:latin typeface="Century Gothic"/>
                <a:ea typeface="Century Gothic"/>
                <a:cs typeface="Century Gothic"/>
                <a:sym typeface="Century Gothic"/>
              </a:defRPr>
            </a:lvl1pPr>
            <a:lvl2pPr marL="0" marR="0" lvl="1" indent="0" algn="ctr" rtl="0">
              <a:spcBef>
                <a:spcPts val="0"/>
              </a:spcBef>
              <a:buNone/>
              <a:defRPr sz="2800">
                <a:solidFill>
                  <a:schemeClr val="lt1"/>
                </a:solidFill>
                <a:latin typeface="Century Gothic"/>
                <a:ea typeface="Century Gothic"/>
                <a:cs typeface="Century Gothic"/>
                <a:sym typeface="Century Gothic"/>
              </a:defRPr>
            </a:lvl2pPr>
            <a:lvl3pPr marL="0" marR="0" lvl="2" indent="0" algn="ctr" rtl="0">
              <a:spcBef>
                <a:spcPts val="0"/>
              </a:spcBef>
              <a:buNone/>
              <a:defRPr sz="2800">
                <a:solidFill>
                  <a:schemeClr val="lt1"/>
                </a:solidFill>
                <a:latin typeface="Century Gothic"/>
                <a:ea typeface="Century Gothic"/>
                <a:cs typeface="Century Gothic"/>
                <a:sym typeface="Century Gothic"/>
              </a:defRPr>
            </a:lvl3pPr>
            <a:lvl4pPr marL="0" marR="0" lvl="3" indent="0" algn="ctr" rtl="0">
              <a:spcBef>
                <a:spcPts val="0"/>
              </a:spcBef>
              <a:buNone/>
              <a:defRPr sz="2800">
                <a:solidFill>
                  <a:schemeClr val="lt1"/>
                </a:solidFill>
                <a:latin typeface="Century Gothic"/>
                <a:ea typeface="Century Gothic"/>
                <a:cs typeface="Century Gothic"/>
                <a:sym typeface="Century Gothic"/>
              </a:defRPr>
            </a:lvl4pPr>
            <a:lvl5pPr marL="0" marR="0" lvl="4" indent="0" algn="ctr" rtl="0">
              <a:spcBef>
                <a:spcPts val="0"/>
              </a:spcBef>
              <a:buNone/>
              <a:defRPr sz="2800">
                <a:solidFill>
                  <a:schemeClr val="lt1"/>
                </a:solidFill>
                <a:latin typeface="Century Gothic"/>
                <a:ea typeface="Century Gothic"/>
                <a:cs typeface="Century Gothic"/>
                <a:sym typeface="Century Gothic"/>
              </a:defRPr>
            </a:lvl5pPr>
            <a:lvl6pPr marL="0" marR="0" lvl="5" indent="0" algn="ctr" rtl="0">
              <a:spcBef>
                <a:spcPts val="0"/>
              </a:spcBef>
              <a:buNone/>
              <a:defRPr sz="2800">
                <a:solidFill>
                  <a:schemeClr val="lt1"/>
                </a:solidFill>
                <a:latin typeface="Century Gothic"/>
                <a:ea typeface="Century Gothic"/>
                <a:cs typeface="Century Gothic"/>
                <a:sym typeface="Century Gothic"/>
              </a:defRPr>
            </a:lvl6pPr>
            <a:lvl7pPr marL="0" marR="0" lvl="6" indent="0" algn="ctr" rtl="0">
              <a:spcBef>
                <a:spcPts val="0"/>
              </a:spcBef>
              <a:buNone/>
              <a:defRPr sz="2800">
                <a:solidFill>
                  <a:schemeClr val="lt1"/>
                </a:solidFill>
                <a:latin typeface="Century Gothic"/>
                <a:ea typeface="Century Gothic"/>
                <a:cs typeface="Century Gothic"/>
                <a:sym typeface="Century Gothic"/>
              </a:defRPr>
            </a:lvl7pPr>
            <a:lvl8pPr marL="0" marR="0" lvl="7" indent="0" algn="ctr" rtl="0">
              <a:spcBef>
                <a:spcPts val="0"/>
              </a:spcBef>
              <a:buNone/>
              <a:defRPr sz="2800">
                <a:solidFill>
                  <a:schemeClr val="lt1"/>
                </a:solidFill>
                <a:latin typeface="Century Gothic"/>
                <a:ea typeface="Century Gothic"/>
                <a:cs typeface="Century Gothic"/>
                <a:sym typeface="Century Gothic"/>
              </a:defRPr>
            </a:lvl8pPr>
            <a:lvl9pPr marL="0" marR="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PH"/>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2266" y="-2022"/>
            <a:ext cx="9146266" cy="6861037"/>
            <a:chOff x="-2266" y="-2022"/>
            <a:chExt cx="9146266" cy="6861037"/>
          </a:xfrm>
        </p:grpSpPr>
        <p:sp>
          <p:nvSpPr>
            <p:cNvPr id="11" name="Shape 11"/>
            <p:cNvSpPr/>
            <p:nvPr/>
          </p:nvSpPr>
          <p:spPr>
            <a:xfrm>
              <a:off x="0" y="0"/>
              <a:ext cx="9144000" cy="6858000"/>
            </a:xfrm>
            <a:prstGeom prst="rect">
              <a:avLst/>
            </a:prstGeom>
            <a:blipFill rotWithShape="1">
              <a:blip r:embed="rId29">
                <a:alphaModFix/>
              </a:blip>
              <a:stretch>
                <a:fillRect l="-16666" r="-16666"/>
              </a:stretch>
            </a:bli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a:off x="0" y="2895600"/>
              <a:ext cx="2362200" cy="2362200"/>
            </a:xfrm>
            <a:prstGeom prst="ellipse">
              <a:avLst/>
            </a:prstGeom>
            <a:gradFill>
              <a:gsLst>
                <a:gs pos="0">
                  <a:srgbClr val="5F9C9D">
                    <a:alpha val="7843"/>
                  </a:srgbClr>
                </a:gs>
                <a:gs pos="36000">
                  <a:srgbClr val="5F9C9D">
                    <a:alpha val="7843"/>
                  </a:srgbClr>
                </a:gs>
                <a:gs pos="72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6299432" y="1676400"/>
              <a:ext cx="2819400" cy="2819400"/>
            </a:xfrm>
            <a:prstGeom prst="ellipse">
              <a:avLst/>
            </a:prstGeom>
            <a:gradFill>
              <a:gsLst>
                <a:gs pos="0">
                  <a:srgbClr val="5F9C9D">
                    <a:alpha val="6666"/>
                  </a:srgbClr>
                </a:gs>
                <a:gs pos="36000">
                  <a:srgbClr val="5F9C9D">
                    <a:alpha val="5882"/>
                  </a:srgbClr>
                </a:gs>
                <a:gs pos="69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p:nvPr/>
          </p:nvSpPr>
          <p:spPr>
            <a:xfrm>
              <a:off x="5689832" y="-2022"/>
              <a:ext cx="1600200" cy="1600200"/>
            </a:xfrm>
            <a:prstGeom prst="ellipse">
              <a:avLst/>
            </a:prstGeom>
            <a:gradFill>
              <a:gsLst>
                <a:gs pos="0">
                  <a:srgbClr val="5F9C9D">
                    <a:alpha val="13725"/>
                  </a:srgbClr>
                </a:gs>
                <a:gs pos="36000">
                  <a:srgbClr val="5F9C9D">
                    <a:alpha val="6666"/>
                  </a:srgbClr>
                </a:gs>
                <a:gs pos="73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p:nvPr/>
          </p:nvSpPr>
          <p:spPr>
            <a:xfrm>
              <a:off x="-2266" y="2667000"/>
              <a:ext cx="4191000" cy="4191000"/>
            </a:xfrm>
            <a:prstGeom prst="ellipse">
              <a:avLst/>
            </a:prstGeom>
            <a:gradFill>
              <a:gsLst>
                <a:gs pos="0">
                  <a:srgbClr val="5F9C9D">
                    <a:alpha val="10980"/>
                  </a:srgbClr>
                </a:gs>
                <a:gs pos="36000">
                  <a:srgbClr val="5F9C9D">
                    <a:alpha val="9803"/>
                  </a:srgbClr>
                </a:gs>
                <a:gs pos="75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6299432" y="5868415"/>
              <a:ext cx="990600" cy="990600"/>
            </a:xfrm>
            <a:prstGeom prst="ellipse">
              <a:avLst/>
            </a:prstGeom>
            <a:gradFill>
              <a:gsLst>
                <a:gs pos="0">
                  <a:srgbClr val="5F9C9D">
                    <a:alpha val="13725"/>
                  </a:srgbClr>
                </a:gs>
                <a:gs pos="36000">
                  <a:srgbClr val="5F9C9D">
                    <a:alpha val="6666"/>
                  </a:srgbClr>
                </a:gs>
                <a:gs pos="66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rot="-589932">
              <a:off x="6359946" y="1790293"/>
              <a:ext cx="2377690" cy="317748"/>
            </a:xfrm>
            <a:custGeom>
              <a:avLst/>
              <a:gdLst/>
              <a:ahLst/>
              <a:cxnLst/>
              <a:rect l="0" t="0" r="0" b="0"/>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18"/>
            <p:cNvSpPr/>
            <p:nvPr/>
          </p:nvSpPr>
          <p:spPr>
            <a:xfrm>
              <a:off x="485023" y="1856958"/>
              <a:ext cx="8173954" cy="4535226"/>
            </a:xfrm>
            <a:custGeom>
              <a:avLst/>
              <a:gdLst/>
              <a:ahLst/>
              <a:cxnLst/>
              <a:rect l="0" t="0" r="0" b="0"/>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19" name="Shape 19"/>
            <p:cNvSpPr/>
            <p:nvPr/>
          </p:nvSpPr>
          <p:spPr>
            <a:xfrm>
              <a:off x="0" y="508"/>
              <a:ext cx="9144000" cy="6858000"/>
            </a:xfrm>
            <a:custGeom>
              <a:avLst/>
              <a:gdLst/>
              <a:ahLst/>
              <a:cxnLst/>
              <a:rect l="0" t="0" r="0" b="0"/>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20" name="Shape 20"/>
          <p:cNvSpPr txBox="1">
            <a:spLocks noGrp="1"/>
          </p:cNvSpPr>
          <p:nvPr>
            <p:ph type="title"/>
          </p:nvPr>
        </p:nvSpPr>
        <p:spPr>
          <a:xfrm>
            <a:off x="866441" y="927099"/>
            <a:ext cx="6345260" cy="70986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1" name="Shape 21"/>
          <p:cNvSpPr txBox="1">
            <a:spLocks noGrp="1"/>
          </p:cNvSpPr>
          <p:nvPr>
            <p:ph type="body" idx="1"/>
          </p:nvPr>
        </p:nvSpPr>
        <p:spPr>
          <a:xfrm>
            <a:off x="866441" y="2489201"/>
            <a:ext cx="6345260" cy="3530599"/>
          </a:xfrm>
          <a:prstGeom prst="rect">
            <a:avLst/>
          </a:prstGeom>
          <a:noFill/>
          <a:ln>
            <a:noFill/>
          </a:ln>
        </p:spPr>
        <p:txBody>
          <a:bodyPr spcFirstLastPara="1" wrap="square" lIns="91425" tIns="91425" rIns="91425" bIns="91425"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2" name="Shape 22"/>
          <p:cNvSpPr txBox="1">
            <a:spLocks noGrp="1"/>
          </p:cNvSpPr>
          <p:nvPr>
            <p:ph type="dt" idx="10"/>
          </p:nvPr>
        </p:nvSpPr>
        <p:spPr>
          <a:xfrm>
            <a:off x="7560111" y="6377097"/>
            <a:ext cx="990599" cy="228659"/>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9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 name="Shape 23"/>
          <p:cNvSpPr txBox="1">
            <a:spLocks noGrp="1"/>
          </p:cNvSpPr>
          <p:nvPr>
            <p:ph type="ftr" idx="11"/>
          </p:nvPr>
        </p:nvSpPr>
        <p:spPr>
          <a:xfrm>
            <a:off x="590842" y="6373195"/>
            <a:ext cx="3859795" cy="228659"/>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 name="Shape 24"/>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PH"/>
              <a:t>‹#›</a:t>
            </a:fld>
            <a:endParaRPr/>
          </a:p>
        </p:txBody>
      </p:sp>
      <p:sp>
        <p:nvSpPr>
          <p:cNvPr id="26" name="Shape 26"/>
          <p:cNvSpPr txBox="1"/>
          <p:nvPr/>
        </p:nvSpPr>
        <p:spPr>
          <a:xfrm>
            <a:off x="8176208" y="6329171"/>
            <a:ext cx="711202" cy="21544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PH" sz="800" b="0" i="0" u="none" strike="noStrike" cap="none">
                <a:solidFill>
                  <a:schemeClr val="dk1"/>
                </a:solidFill>
                <a:latin typeface="Arial"/>
                <a:ea typeface="Arial"/>
                <a:cs typeface="Arial"/>
                <a:sym typeface="Arial"/>
              </a:rPr>
              <a:t>‹#›</a:t>
            </a:fld>
            <a:endParaRPr sz="8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mc:AlternateContent xmlns:mc="http://schemas.openxmlformats.org/markup-compatibility/2006" xmlns:p14="http://schemas.microsoft.com/office/powerpoint/2010/main">
    <mc:Choice Requires="p14">
      <p:transition spd="slow">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trac.syr.edu/immigration/"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hyperlink" Target="https://www.migrationpolicy.org/article/even-congress-remains-sidelines-trump-administration-slows-legal-immigratio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mailto:byoung@hyimmigration.com" TargetMode="External"/><Relationship Id="rId7" Type="http://schemas.openxmlformats.org/officeDocument/2006/relationships/hyperlink" Target="http://www.grossmanlawllc.com/"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hyperlink" Target="mailto:Sandra@grossmanlawllc.com" TargetMode="External"/><Relationship Id="rId5" Type="http://schemas.openxmlformats.org/officeDocument/2006/relationships/image" Target="../media/image26.png"/><Relationship Id="rId4" Type="http://schemas.openxmlformats.org/officeDocument/2006/relationships/hyperlink" Target="http://www.hyimmigration.co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ce.gov/removal-statistics/2017"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hyperlink" Target="https://www.cbp.gov/newsroom/stats/sw-border-migration"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Shape 329"/>
          <p:cNvPicPr preferRelativeResize="0"/>
          <p:nvPr/>
        </p:nvPicPr>
        <p:blipFill rotWithShape="1">
          <a:blip r:embed="rId3">
            <a:alphaModFix/>
          </a:blip>
          <a:srcRect/>
          <a:stretch/>
        </p:blipFill>
        <p:spPr>
          <a:xfrm>
            <a:off x="4470797" y="1051322"/>
            <a:ext cx="3381375" cy="4748213"/>
          </a:xfrm>
          <a:prstGeom prst="rect">
            <a:avLst/>
          </a:prstGeom>
          <a:noFill/>
          <a:ln>
            <a:noFill/>
          </a:ln>
        </p:spPr>
      </p:pic>
      <p:sp>
        <p:nvSpPr>
          <p:cNvPr id="330" name="Shape 330"/>
          <p:cNvSpPr txBox="1">
            <a:spLocks noGrp="1"/>
          </p:cNvSpPr>
          <p:nvPr>
            <p:ph type="ctrTitle"/>
          </p:nvPr>
        </p:nvSpPr>
        <p:spPr>
          <a:xfrm>
            <a:off x="866441" y="945245"/>
            <a:ext cx="5917677" cy="2554758"/>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accent3"/>
              </a:buClr>
              <a:buSzPts val="6000"/>
              <a:buFont typeface="Arial Narrow"/>
              <a:buNone/>
            </a:pPr>
            <a:r>
              <a:rPr lang="en-PH" sz="6000" b="1" i="0" u="none" strike="noStrike" cap="none">
                <a:solidFill>
                  <a:schemeClr val="accent3"/>
                </a:solidFill>
                <a:latin typeface="Arial Narrow"/>
                <a:ea typeface="Arial Narrow"/>
                <a:cs typeface="Arial Narrow"/>
                <a:sym typeface="Arial Narrow"/>
              </a:rPr>
              <a:t>IMMIGRATION </a:t>
            </a:r>
            <a:br>
              <a:rPr lang="en-PH" sz="6000" b="1" i="0" u="none" strike="noStrike" cap="none">
                <a:solidFill>
                  <a:schemeClr val="accent3"/>
                </a:solidFill>
                <a:latin typeface="Arial Narrow"/>
                <a:ea typeface="Arial Narrow"/>
                <a:cs typeface="Arial Narrow"/>
                <a:sym typeface="Arial Narrow"/>
              </a:rPr>
            </a:br>
            <a:r>
              <a:rPr lang="en-PH" sz="6000" b="1" i="0" u="none" strike="noStrike" cap="none">
                <a:solidFill>
                  <a:schemeClr val="accent3"/>
                </a:solidFill>
                <a:latin typeface="Arial Narrow"/>
                <a:ea typeface="Arial Narrow"/>
                <a:cs typeface="Arial Narrow"/>
                <a:sym typeface="Arial Narrow"/>
              </a:rPr>
              <a:t>UPDATE</a:t>
            </a:r>
            <a:endParaRPr/>
          </a:p>
        </p:txBody>
      </p:sp>
      <p:sp>
        <p:nvSpPr>
          <p:cNvPr id="331" name="Shape 331"/>
          <p:cNvSpPr txBox="1">
            <a:spLocks noGrp="1"/>
          </p:cNvSpPr>
          <p:nvPr>
            <p:ph type="subTitle" idx="1"/>
          </p:nvPr>
        </p:nvSpPr>
        <p:spPr>
          <a:xfrm>
            <a:off x="1000471" y="3782991"/>
            <a:ext cx="7171072" cy="8614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1280"/>
              <a:buFont typeface="Noto Sans Symbols"/>
              <a:buNone/>
            </a:pPr>
            <a:r>
              <a:rPr lang="en-PH" sz="1600" b="1" i="0" u="none" strike="noStrike" cap="none">
                <a:solidFill>
                  <a:schemeClr val="lt1"/>
                </a:solidFill>
                <a:latin typeface="Century Gothic"/>
                <a:ea typeface="Century Gothic"/>
                <a:cs typeface="Century Gothic"/>
                <a:sym typeface="Century Gothic"/>
              </a:rPr>
              <a:t>PRESENTED BY:</a:t>
            </a:r>
            <a:endParaRPr/>
          </a:p>
          <a:p>
            <a:pPr marL="0" marR="0" lvl="0" indent="0" algn="l" rtl="0">
              <a:spcBef>
                <a:spcPts val="1000"/>
              </a:spcBef>
              <a:spcAft>
                <a:spcPts val="0"/>
              </a:spcAft>
              <a:buClr>
                <a:schemeClr val="accent1"/>
              </a:buClr>
              <a:buSzPts val="1280"/>
              <a:buFont typeface="Noto Sans Symbols"/>
              <a:buNone/>
            </a:pPr>
            <a:r>
              <a:rPr lang="en-PH" sz="1600" b="1" i="0" u="none" strike="noStrike" cap="none">
                <a:solidFill>
                  <a:schemeClr val="lt1"/>
                </a:solidFill>
                <a:latin typeface="Century Gothic"/>
                <a:ea typeface="Century Gothic"/>
                <a:cs typeface="Century Gothic"/>
                <a:sym typeface="Century Gothic"/>
              </a:rPr>
              <a:t>BECKI L. YOUNG, ESQ., HAMMOND </a:t>
            </a:r>
            <a:r>
              <a:rPr lang="en-PH" sz="1600" b="1" i="0" u="none" strike="noStrike" cap="none">
                <a:solidFill>
                  <a:schemeClr val="dk1"/>
                </a:solidFill>
                <a:latin typeface="Century Gothic"/>
                <a:ea typeface="Century Gothic"/>
                <a:cs typeface="Century Gothic"/>
                <a:sym typeface="Century Gothic"/>
              </a:rPr>
              <a:t>YOUNG IMMIGRATION LAW, LLC</a:t>
            </a:r>
            <a:br>
              <a:rPr lang="en-PH" sz="1600" b="1" i="0" u="none" strike="noStrike" cap="none">
                <a:solidFill>
                  <a:schemeClr val="dk1"/>
                </a:solidFill>
                <a:latin typeface="Century Gothic"/>
                <a:ea typeface="Century Gothic"/>
                <a:cs typeface="Century Gothic"/>
                <a:sym typeface="Century Gothic"/>
              </a:rPr>
            </a:br>
            <a:r>
              <a:rPr lang="en-PH" sz="1600" b="1" i="0" u="none" strike="noStrike" cap="none">
                <a:solidFill>
                  <a:schemeClr val="lt1"/>
                </a:solidFill>
                <a:latin typeface="Century Gothic"/>
                <a:ea typeface="Century Gothic"/>
                <a:cs typeface="Century Gothic"/>
                <a:sym typeface="Century Gothic"/>
              </a:rPr>
              <a:t>SANDRA GROSSMAN, ESQ., GROSS</a:t>
            </a:r>
            <a:r>
              <a:rPr lang="en-PH" sz="1600" b="1" i="0" u="none" strike="noStrike" cap="none">
                <a:solidFill>
                  <a:schemeClr val="dk1"/>
                </a:solidFill>
                <a:latin typeface="Century Gothic"/>
                <a:ea typeface="Century Gothic"/>
                <a:cs typeface="Century Gothic"/>
                <a:sym typeface="Century Gothic"/>
              </a:rPr>
              <a:t>MAN</a:t>
            </a:r>
            <a:r>
              <a:rPr lang="en-PH" sz="1600" b="1" i="0" u="none" strike="noStrike" cap="none">
                <a:solidFill>
                  <a:schemeClr val="lt1"/>
                </a:solidFill>
                <a:latin typeface="Century Gothic"/>
                <a:ea typeface="Century Gothic"/>
                <a:cs typeface="Century Gothic"/>
                <a:sym typeface="Century Gothic"/>
              </a:rPr>
              <a:t> </a:t>
            </a:r>
            <a:r>
              <a:rPr lang="en-PH" sz="1600" b="1" i="0" u="none" strike="noStrike" cap="none">
                <a:solidFill>
                  <a:schemeClr val="dk1"/>
                </a:solidFill>
                <a:latin typeface="Century Gothic"/>
                <a:ea typeface="Century Gothic"/>
                <a:cs typeface="Century Gothic"/>
                <a:sym typeface="Century Gothic"/>
              </a:rPr>
              <a:t>LAW, LLC</a:t>
            </a:r>
            <a:endParaRPr/>
          </a:p>
          <a:p>
            <a:pPr marL="0" marR="0" lvl="0" indent="0" algn="l" rtl="0">
              <a:spcBef>
                <a:spcPts val="1000"/>
              </a:spcBef>
              <a:spcAft>
                <a:spcPts val="0"/>
              </a:spcAft>
              <a:buClr>
                <a:schemeClr val="accent1"/>
              </a:buClr>
              <a:buSzPts val="1280"/>
              <a:buFont typeface="Noto Sans Symbols"/>
              <a:buNone/>
            </a:pPr>
            <a:endParaRPr sz="1600" b="1" i="0" u="none" strike="noStrike" cap="none">
              <a:solidFill>
                <a:schemeClr val="dk1"/>
              </a:solidFill>
              <a:latin typeface="Century Gothic"/>
              <a:ea typeface="Century Gothic"/>
              <a:cs typeface="Century Gothic"/>
              <a:sym typeface="Century Gothic"/>
            </a:endParaRPr>
          </a:p>
          <a:p>
            <a:pPr marL="0" marR="0" lvl="0" indent="0" algn="l" rtl="0">
              <a:spcBef>
                <a:spcPts val="1000"/>
              </a:spcBef>
              <a:spcAft>
                <a:spcPts val="0"/>
              </a:spcAft>
              <a:buClr>
                <a:schemeClr val="accent1"/>
              </a:buClr>
              <a:buSzPts val="1280"/>
              <a:buFont typeface="Noto Sans Symbols"/>
              <a:buNone/>
            </a:pPr>
            <a:r>
              <a:rPr lang="en-PH" sz="1600" b="1">
                <a:solidFill>
                  <a:schemeClr val="accent3"/>
                </a:solidFill>
              </a:rPr>
              <a:t>Covington &amp; Burling, LLP</a:t>
            </a:r>
            <a:r>
              <a:rPr lang="en-PH" sz="1600" b="1" i="0" u="none" strike="noStrike" cap="none">
                <a:solidFill>
                  <a:schemeClr val="accent3"/>
                </a:solidFill>
                <a:latin typeface="Century Gothic"/>
                <a:ea typeface="Century Gothic"/>
                <a:cs typeface="Century Gothic"/>
                <a:sym typeface="Century Gothic"/>
              </a:rPr>
              <a:t/>
            </a:r>
            <a:br>
              <a:rPr lang="en-PH" sz="1600" b="1" i="0" u="none" strike="noStrike" cap="none">
                <a:solidFill>
                  <a:schemeClr val="accent3"/>
                </a:solidFill>
                <a:latin typeface="Century Gothic"/>
                <a:ea typeface="Century Gothic"/>
                <a:cs typeface="Century Gothic"/>
                <a:sym typeface="Century Gothic"/>
              </a:rPr>
            </a:br>
            <a:r>
              <a:rPr lang="en-PH" sz="1600" b="1">
                <a:solidFill>
                  <a:schemeClr val="accent3"/>
                </a:solidFill>
              </a:rPr>
              <a:t>May 16</a:t>
            </a:r>
            <a:r>
              <a:rPr lang="en-PH" sz="1600" b="1" i="0" u="none" strike="noStrike" cap="none">
                <a:solidFill>
                  <a:schemeClr val="accent3"/>
                </a:solidFill>
                <a:latin typeface="Century Gothic"/>
                <a:ea typeface="Century Gothic"/>
                <a:cs typeface="Century Gothic"/>
                <a:sym typeface="Century Gothic"/>
              </a:rPr>
              <a:t>, 2018</a:t>
            </a:r>
            <a:endParaRPr/>
          </a:p>
          <a:p>
            <a:pPr marL="0" marR="0" lvl="0" indent="0" algn="l" rtl="0">
              <a:spcBef>
                <a:spcPts val="1000"/>
              </a:spcBef>
              <a:spcAft>
                <a:spcPts val="0"/>
              </a:spcAft>
              <a:buClr>
                <a:schemeClr val="accent1"/>
              </a:buClr>
              <a:buSzPts val="1280"/>
              <a:buFont typeface="Noto Sans Symbols"/>
              <a:buNone/>
            </a:pPr>
            <a:endParaRPr sz="1600" b="1" i="0" u="none" strike="noStrike" cap="none">
              <a:solidFill>
                <a:srgbClr val="86D1D8"/>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a:xfrm>
            <a:off x="866440" y="927099"/>
            <a:ext cx="7603500" cy="709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PH"/>
              <a:t>Disparities in  Case Outcomes</a:t>
            </a:r>
            <a:endParaRPr/>
          </a:p>
        </p:txBody>
      </p:sp>
      <p:sp>
        <p:nvSpPr>
          <p:cNvPr id="423" name="Shape 423"/>
          <p:cNvSpPr txBox="1"/>
          <p:nvPr/>
        </p:nvSpPr>
        <p:spPr>
          <a:xfrm>
            <a:off x="108475" y="6616925"/>
            <a:ext cx="6014400" cy="337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PH" sz="900"/>
              <a:t>Source: TRAC Immigration </a:t>
            </a:r>
            <a:r>
              <a:rPr lang="en-PH" sz="900" u="sng">
                <a:solidFill>
                  <a:schemeClr val="hlink"/>
                </a:solidFill>
                <a:hlinkClick r:id="rId3"/>
              </a:rPr>
              <a:t>http://trac.syr.edu/immigration/</a:t>
            </a:r>
            <a:r>
              <a:rPr lang="en-PH" sz="900"/>
              <a:t> </a:t>
            </a:r>
            <a:endParaRPr/>
          </a:p>
        </p:txBody>
      </p:sp>
      <p:sp>
        <p:nvSpPr>
          <p:cNvPr id="424" name="Shape 424"/>
          <p:cNvSpPr txBox="1"/>
          <p:nvPr/>
        </p:nvSpPr>
        <p:spPr>
          <a:xfrm>
            <a:off x="704125" y="2661025"/>
            <a:ext cx="3670800" cy="32940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PH" sz="2400">
                <a:solidFill>
                  <a:schemeClr val="accent1"/>
                </a:solidFill>
                <a:latin typeface="Century Gothic"/>
                <a:ea typeface="Century Gothic"/>
                <a:cs typeface="Century Gothic"/>
                <a:sym typeface="Century Gothic"/>
              </a:rPr>
              <a:t>By Region</a:t>
            </a:r>
            <a:endParaRPr sz="2400">
              <a:solidFill>
                <a:schemeClr val="accent1"/>
              </a:solidFill>
              <a:latin typeface="Century Gothic"/>
              <a:ea typeface="Century Gothic"/>
              <a:cs typeface="Century Gothic"/>
              <a:sym typeface="Century Gothic"/>
            </a:endParaRPr>
          </a:p>
          <a:p>
            <a:pPr marL="0" lvl="0" indent="0">
              <a:spcBef>
                <a:spcPts val="0"/>
              </a:spcBef>
              <a:spcAft>
                <a:spcPts val="0"/>
              </a:spcAft>
              <a:buNone/>
            </a:pPr>
            <a:r>
              <a:rPr lang="en-PH" sz="1800" b="1">
                <a:latin typeface="Century Gothic"/>
                <a:ea typeface="Century Gothic"/>
                <a:cs typeface="Century Gothic"/>
                <a:sym typeface="Century Gothic"/>
              </a:rPr>
              <a:t>FY 2018: Percent of </a:t>
            </a:r>
            <a:endParaRPr sz="1800" b="1">
              <a:latin typeface="Century Gothic"/>
              <a:ea typeface="Century Gothic"/>
              <a:cs typeface="Century Gothic"/>
              <a:sym typeface="Century Gothic"/>
            </a:endParaRPr>
          </a:p>
          <a:p>
            <a:pPr marL="0" lvl="0" indent="0">
              <a:spcBef>
                <a:spcPts val="0"/>
              </a:spcBef>
              <a:spcAft>
                <a:spcPts val="0"/>
              </a:spcAft>
              <a:buNone/>
            </a:pPr>
            <a:r>
              <a:rPr lang="en-PH" sz="1800" b="1">
                <a:latin typeface="Century Gothic"/>
                <a:ea typeface="Century Gothic"/>
                <a:cs typeface="Century Gothic"/>
                <a:sym typeface="Century Gothic"/>
              </a:rPr>
              <a:t>Cases Ending in Removal</a:t>
            </a:r>
            <a:endParaRPr sz="1800" b="1">
              <a:latin typeface="Century Gothic"/>
              <a:ea typeface="Century Gothic"/>
              <a:cs typeface="Century Gothic"/>
              <a:sym typeface="Century Gothic"/>
            </a:endParaRPr>
          </a:p>
          <a:p>
            <a:pPr marL="0" lvl="0" indent="0" rtl="0">
              <a:spcBef>
                <a:spcPts val="0"/>
              </a:spcBef>
              <a:spcAft>
                <a:spcPts val="0"/>
              </a:spcAft>
              <a:buNone/>
            </a:pPr>
            <a:endParaRPr sz="600">
              <a:solidFill>
                <a:schemeClr val="accent1"/>
              </a:solidFill>
              <a:latin typeface="Century Gothic"/>
              <a:ea typeface="Century Gothic"/>
              <a:cs typeface="Century Gothic"/>
              <a:sym typeface="Century Gothic"/>
            </a:endParaRPr>
          </a:p>
          <a:p>
            <a:pPr marL="457200" lvl="0" indent="-342900" rtl="0">
              <a:spcBef>
                <a:spcPts val="0"/>
              </a:spcBef>
              <a:spcAft>
                <a:spcPts val="0"/>
              </a:spcAft>
              <a:buSzPts val="1800"/>
              <a:buFont typeface="Century Gothic"/>
              <a:buChar char="●"/>
            </a:pPr>
            <a:r>
              <a:rPr lang="en-PH" sz="1800">
                <a:latin typeface="Century Gothic"/>
                <a:ea typeface="Century Gothic"/>
                <a:cs typeface="Century Gothic"/>
                <a:sym typeface="Century Gothic"/>
              </a:rPr>
              <a:t>Miami: 86%</a:t>
            </a:r>
            <a:endParaRPr sz="1800">
              <a:latin typeface="Century Gothic"/>
              <a:ea typeface="Century Gothic"/>
              <a:cs typeface="Century Gothic"/>
              <a:sym typeface="Century Gothic"/>
            </a:endParaRPr>
          </a:p>
          <a:p>
            <a:pPr marL="457200" lvl="0" indent="-342900" rtl="0">
              <a:spcBef>
                <a:spcPts val="0"/>
              </a:spcBef>
              <a:spcAft>
                <a:spcPts val="0"/>
              </a:spcAft>
              <a:buSzPts val="1800"/>
              <a:buFont typeface="Century Gothic"/>
              <a:buChar char="●"/>
            </a:pPr>
            <a:r>
              <a:rPr lang="en-PH" sz="1800">
                <a:latin typeface="Century Gothic"/>
                <a:ea typeface="Century Gothic"/>
                <a:cs typeface="Century Gothic"/>
                <a:sym typeface="Century Gothic"/>
              </a:rPr>
              <a:t>Los Angeles: 80%</a:t>
            </a:r>
            <a:endParaRPr sz="1800">
              <a:latin typeface="Century Gothic"/>
              <a:ea typeface="Century Gothic"/>
              <a:cs typeface="Century Gothic"/>
              <a:sym typeface="Century Gothic"/>
            </a:endParaRPr>
          </a:p>
          <a:p>
            <a:pPr marL="457200" lvl="0" indent="-342900" rtl="0">
              <a:spcBef>
                <a:spcPts val="0"/>
              </a:spcBef>
              <a:spcAft>
                <a:spcPts val="0"/>
              </a:spcAft>
              <a:buSzPts val="1800"/>
              <a:buFont typeface="Century Gothic"/>
              <a:buChar char="●"/>
            </a:pPr>
            <a:r>
              <a:rPr lang="en-PH" sz="1800">
                <a:latin typeface="Century Gothic"/>
                <a:ea typeface="Century Gothic"/>
                <a:cs typeface="Century Gothic"/>
                <a:sym typeface="Century Gothic"/>
              </a:rPr>
              <a:t>Chicago: 68%</a:t>
            </a:r>
            <a:endParaRPr sz="1800">
              <a:latin typeface="Century Gothic"/>
              <a:ea typeface="Century Gothic"/>
              <a:cs typeface="Century Gothic"/>
              <a:sym typeface="Century Gothic"/>
            </a:endParaRPr>
          </a:p>
          <a:p>
            <a:pPr marL="457200" lvl="0" indent="-342900" rtl="0">
              <a:spcBef>
                <a:spcPts val="0"/>
              </a:spcBef>
              <a:spcAft>
                <a:spcPts val="0"/>
              </a:spcAft>
              <a:buSzPts val="1800"/>
              <a:buFont typeface="Century Gothic"/>
              <a:buChar char="●"/>
            </a:pPr>
            <a:r>
              <a:rPr lang="en-PH" sz="1800">
                <a:latin typeface="Century Gothic"/>
                <a:ea typeface="Century Gothic"/>
                <a:cs typeface="Century Gothic"/>
                <a:sym typeface="Century Gothic"/>
              </a:rPr>
              <a:t>Arlington:60%</a:t>
            </a:r>
            <a:endParaRPr sz="1800">
              <a:latin typeface="Century Gothic"/>
              <a:ea typeface="Century Gothic"/>
              <a:cs typeface="Century Gothic"/>
              <a:sym typeface="Century Gothic"/>
            </a:endParaRPr>
          </a:p>
          <a:p>
            <a:pPr marL="457200" lvl="0" indent="-342900" rtl="0">
              <a:spcBef>
                <a:spcPts val="0"/>
              </a:spcBef>
              <a:spcAft>
                <a:spcPts val="0"/>
              </a:spcAft>
              <a:buSzPts val="1800"/>
              <a:buFont typeface="Century Gothic"/>
              <a:buChar char="●"/>
            </a:pPr>
            <a:r>
              <a:rPr lang="en-PH" sz="1800">
                <a:latin typeface="Century Gothic"/>
                <a:ea typeface="Century Gothic"/>
                <a:cs typeface="Century Gothic"/>
                <a:sym typeface="Century Gothic"/>
              </a:rPr>
              <a:t>Baltimore:47%</a:t>
            </a:r>
            <a:endParaRPr sz="1800">
              <a:latin typeface="Century Gothic"/>
              <a:ea typeface="Century Gothic"/>
              <a:cs typeface="Century Gothic"/>
              <a:sym typeface="Century Gothic"/>
            </a:endParaRPr>
          </a:p>
          <a:p>
            <a:pPr marL="457200" lvl="0" indent="-342900" rtl="0">
              <a:spcBef>
                <a:spcPts val="0"/>
              </a:spcBef>
              <a:spcAft>
                <a:spcPts val="0"/>
              </a:spcAft>
              <a:buSzPts val="1800"/>
              <a:buFont typeface="Century Gothic"/>
              <a:buChar char="●"/>
            </a:pPr>
            <a:r>
              <a:rPr lang="en-PH" sz="1800">
                <a:latin typeface="Century Gothic"/>
                <a:ea typeface="Century Gothic"/>
                <a:cs typeface="Century Gothic"/>
                <a:sym typeface="Century Gothic"/>
              </a:rPr>
              <a:t>New York: 40%</a:t>
            </a:r>
            <a:endParaRPr sz="1800">
              <a:latin typeface="Century Gothic"/>
              <a:ea typeface="Century Gothic"/>
              <a:cs typeface="Century Gothic"/>
              <a:sym typeface="Century Gothic"/>
            </a:endParaRPr>
          </a:p>
        </p:txBody>
      </p:sp>
      <p:sp>
        <p:nvSpPr>
          <p:cNvPr id="425" name="Shape 425"/>
          <p:cNvSpPr txBox="1"/>
          <p:nvPr/>
        </p:nvSpPr>
        <p:spPr>
          <a:xfrm>
            <a:off x="4177400" y="2661025"/>
            <a:ext cx="3023100" cy="2406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26" name="Shape 426"/>
          <p:cNvSpPr txBox="1"/>
          <p:nvPr/>
        </p:nvSpPr>
        <p:spPr>
          <a:xfrm>
            <a:off x="4799150" y="2719463"/>
            <a:ext cx="3670800" cy="28149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PH" sz="2400">
                <a:solidFill>
                  <a:schemeClr val="accent1"/>
                </a:solidFill>
                <a:latin typeface="Century Gothic"/>
                <a:ea typeface="Century Gothic"/>
                <a:cs typeface="Century Gothic"/>
                <a:sym typeface="Century Gothic"/>
              </a:rPr>
              <a:t>By Judge</a:t>
            </a:r>
            <a:endParaRPr sz="2400">
              <a:solidFill>
                <a:schemeClr val="accent1"/>
              </a:solidFill>
              <a:latin typeface="Century Gothic"/>
              <a:ea typeface="Century Gothic"/>
              <a:cs typeface="Century Gothic"/>
              <a:sym typeface="Century Gothic"/>
            </a:endParaRPr>
          </a:p>
          <a:p>
            <a:pPr marL="0" lvl="0" indent="0">
              <a:spcBef>
                <a:spcPts val="0"/>
              </a:spcBef>
              <a:spcAft>
                <a:spcPts val="0"/>
              </a:spcAft>
              <a:buNone/>
            </a:pPr>
            <a:r>
              <a:rPr lang="en-PH" sz="1800" b="1">
                <a:solidFill>
                  <a:schemeClr val="dk1"/>
                </a:solidFill>
                <a:latin typeface="Century Gothic"/>
                <a:ea typeface="Century Gothic"/>
                <a:cs typeface="Century Gothic"/>
                <a:sym typeface="Century Gothic"/>
              </a:rPr>
              <a:t>FY 2012-2017: Percent of Asylum Denials by Judge</a:t>
            </a:r>
            <a:endParaRPr sz="1800" b="1">
              <a:solidFill>
                <a:schemeClr val="dk1"/>
              </a:solidFill>
              <a:latin typeface="Century Gothic"/>
              <a:ea typeface="Century Gothic"/>
              <a:cs typeface="Century Gothic"/>
              <a:sym typeface="Century Gothic"/>
            </a:endParaRPr>
          </a:p>
          <a:p>
            <a:pPr marL="0" lvl="0" indent="0" rtl="0">
              <a:spcBef>
                <a:spcPts val="0"/>
              </a:spcBef>
              <a:spcAft>
                <a:spcPts val="0"/>
              </a:spcAft>
              <a:buNone/>
            </a:pPr>
            <a:endParaRPr sz="600" b="1">
              <a:solidFill>
                <a:schemeClr val="dk1"/>
              </a:solidFill>
              <a:latin typeface="Century Gothic"/>
              <a:ea typeface="Century Gothic"/>
              <a:cs typeface="Century Gothic"/>
              <a:sym typeface="Century Gothic"/>
            </a:endParaRPr>
          </a:p>
          <a:p>
            <a:pPr marL="457200" lvl="0" indent="-342900" rtl="0">
              <a:spcBef>
                <a:spcPts val="0"/>
              </a:spcBef>
              <a:spcAft>
                <a:spcPts val="0"/>
              </a:spcAft>
              <a:buClr>
                <a:schemeClr val="dk1"/>
              </a:buClr>
              <a:buSzPts val="1800"/>
              <a:buFont typeface="Century Gothic"/>
              <a:buChar char="●"/>
            </a:pPr>
            <a:r>
              <a:rPr lang="en-PH" sz="1800">
                <a:solidFill>
                  <a:schemeClr val="dk1"/>
                </a:solidFill>
                <a:latin typeface="Century Gothic"/>
                <a:ea typeface="Century Gothic"/>
                <a:cs typeface="Century Gothic"/>
                <a:sym typeface="Century Gothic"/>
              </a:rPr>
              <a:t>Miami: 53% - 86%</a:t>
            </a:r>
            <a:endParaRPr sz="1800">
              <a:solidFill>
                <a:schemeClr val="dk1"/>
              </a:solidFill>
              <a:latin typeface="Century Gothic"/>
              <a:ea typeface="Century Gothic"/>
              <a:cs typeface="Century Gothic"/>
              <a:sym typeface="Century Gothic"/>
            </a:endParaRPr>
          </a:p>
          <a:p>
            <a:pPr marL="457200" lvl="0" indent="-342900" rtl="0">
              <a:spcBef>
                <a:spcPts val="0"/>
              </a:spcBef>
              <a:spcAft>
                <a:spcPts val="0"/>
              </a:spcAft>
              <a:buClr>
                <a:schemeClr val="dk1"/>
              </a:buClr>
              <a:buSzPts val="1800"/>
              <a:buFont typeface="Century Gothic"/>
              <a:buChar char="●"/>
            </a:pPr>
            <a:r>
              <a:rPr lang="en-PH" sz="1800">
                <a:solidFill>
                  <a:schemeClr val="dk1"/>
                </a:solidFill>
                <a:latin typeface="Century Gothic"/>
                <a:ea typeface="Century Gothic"/>
                <a:cs typeface="Century Gothic"/>
                <a:sym typeface="Century Gothic"/>
              </a:rPr>
              <a:t>Los Angeles: 29% - 98%</a:t>
            </a:r>
            <a:endParaRPr sz="1800">
              <a:solidFill>
                <a:schemeClr val="dk1"/>
              </a:solidFill>
              <a:latin typeface="Century Gothic"/>
              <a:ea typeface="Century Gothic"/>
              <a:cs typeface="Century Gothic"/>
              <a:sym typeface="Century Gothic"/>
            </a:endParaRPr>
          </a:p>
          <a:p>
            <a:pPr marL="457200" lvl="0" indent="-342900" rtl="0">
              <a:spcBef>
                <a:spcPts val="0"/>
              </a:spcBef>
              <a:spcAft>
                <a:spcPts val="0"/>
              </a:spcAft>
              <a:buClr>
                <a:schemeClr val="dk1"/>
              </a:buClr>
              <a:buSzPts val="1800"/>
              <a:buFont typeface="Century Gothic"/>
              <a:buChar char="●"/>
            </a:pPr>
            <a:r>
              <a:rPr lang="en-PH" sz="1800">
                <a:solidFill>
                  <a:schemeClr val="dk1"/>
                </a:solidFill>
                <a:latin typeface="Century Gothic"/>
                <a:ea typeface="Century Gothic"/>
                <a:cs typeface="Century Gothic"/>
                <a:sym typeface="Century Gothic"/>
              </a:rPr>
              <a:t>Chicago: 29% - 96%</a:t>
            </a:r>
            <a:endParaRPr sz="1800">
              <a:solidFill>
                <a:schemeClr val="dk1"/>
              </a:solidFill>
              <a:latin typeface="Century Gothic"/>
              <a:ea typeface="Century Gothic"/>
              <a:cs typeface="Century Gothic"/>
              <a:sym typeface="Century Gothic"/>
            </a:endParaRPr>
          </a:p>
          <a:p>
            <a:pPr marL="457200" lvl="0" indent="-342900" rtl="0">
              <a:spcBef>
                <a:spcPts val="0"/>
              </a:spcBef>
              <a:spcAft>
                <a:spcPts val="0"/>
              </a:spcAft>
              <a:buClr>
                <a:schemeClr val="dk1"/>
              </a:buClr>
              <a:buSzPts val="1800"/>
              <a:buFont typeface="Century Gothic"/>
              <a:buChar char="●"/>
            </a:pPr>
            <a:r>
              <a:rPr lang="en-PH" sz="1800">
                <a:solidFill>
                  <a:schemeClr val="dk1"/>
                </a:solidFill>
                <a:latin typeface="Century Gothic"/>
                <a:ea typeface="Century Gothic"/>
                <a:cs typeface="Century Gothic"/>
                <a:sym typeface="Century Gothic"/>
              </a:rPr>
              <a:t>Arlington: 17% - 89%</a:t>
            </a:r>
            <a:endParaRPr sz="1800">
              <a:solidFill>
                <a:schemeClr val="dk1"/>
              </a:solidFill>
              <a:latin typeface="Century Gothic"/>
              <a:ea typeface="Century Gothic"/>
              <a:cs typeface="Century Gothic"/>
              <a:sym typeface="Century Gothic"/>
            </a:endParaRPr>
          </a:p>
          <a:p>
            <a:pPr marL="457200" lvl="0" indent="-342900" rtl="0">
              <a:spcBef>
                <a:spcPts val="0"/>
              </a:spcBef>
              <a:spcAft>
                <a:spcPts val="0"/>
              </a:spcAft>
              <a:buClr>
                <a:schemeClr val="dk1"/>
              </a:buClr>
              <a:buSzPts val="1800"/>
              <a:buFont typeface="Century Gothic"/>
              <a:buChar char="●"/>
            </a:pPr>
            <a:r>
              <a:rPr lang="en-PH" sz="1800">
                <a:solidFill>
                  <a:schemeClr val="dk1"/>
                </a:solidFill>
                <a:latin typeface="Century Gothic"/>
                <a:ea typeface="Century Gothic"/>
                <a:cs typeface="Century Gothic"/>
                <a:sym typeface="Century Gothic"/>
              </a:rPr>
              <a:t>Baltimore: 7% - 61%</a:t>
            </a:r>
            <a:endParaRPr sz="1800">
              <a:solidFill>
                <a:schemeClr val="dk1"/>
              </a:solidFill>
              <a:latin typeface="Century Gothic"/>
              <a:ea typeface="Century Gothic"/>
              <a:cs typeface="Century Gothic"/>
              <a:sym typeface="Century Gothic"/>
            </a:endParaRPr>
          </a:p>
          <a:p>
            <a:pPr marL="457200" lvl="0" indent="-342900" rtl="0">
              <a:spcBef>
                <a:spcPts val="0"/>
              </a:spcBef>
              <a:spcAft>
                <a:spcPts val="0"/>
              </a:spcAft>
              <a:buClr>
                <a:schemeClr val="dk1"/>
              </a:buClr>
              <a:buSzPts val="1800"/>
              <a:buFont typeface="Century Gothic"/>
              <a:buChar char="●"/>
            </a:pPr>
            <a:r>
              <a:rPr lang="en-PH" sz="1800">
                <a:solidFill>
                  <a:schemeClr val="dk1"/>
                </a:solidFill>
                <a:latin typeface="Century Gothic"/>
                <a:ea typeface="Century Gothic"/>
                <a:cs typeface="Century Gothic"/>
                <a:sym typeface="Century Gothic"/>
              </a:rPr>
              <a:t>New York: 3% - 59%</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866440" y="927099"/>
            <a:ext cx="7603500" cy="709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PH"/>
              <a:t>DOJ: New Performance Metrics for Immigration Judges</a:t>
            </a:r>
            <a:endParaRPr/>
          </a:p>
        </p:txBody>
      </p:sp>
      <p:sp>
        <p:nvSpPr>
          <p:cNvPr id="433" name="Shape 433"/>
          <p:cNvSpPr txBox="1"/>
          <p:nvPr/>
        </p:nvSpPr>
        <p:spPr>
          <a:xfrm>
            <a:off x="373525" y="2315875"/>
            <a:ext cx="4900800" cy="4049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PH" sz="1800">
                <a:latin typeface="Century Gothic"/>
                <a:ea typeface="Century Gothic"/>
                <a:cs typeface="Century Gothic"/>
                <a:sym typeface="Century Gothic"/>
              </a:rPr>
              <a:t>Scheduled to take effect October 1, 2018:</a:t>
            </a:r>
            <a:endParaRPr sz="1800">
              <a:latin typeface="Century Gothic"/>
              <a:ea typeface="Century Gothic"/>
              <a:cs typeface="Century Gothic"/>
              <a:sym typeface="Century Gothic"/>
            </a:endParaRPr>
          </a:p>
          <a:p>
            <a:pPr marL="457200" lvl="0" indent="-342900" rtl="0">
              <a:spcBef>
                <a:spcPts val="0"/>
              </a:spcBef>
              <a:spcAft>
                <a:spcPts val="0"/>
              </a:spcAft>
              <a:buSzPts val="1800"/>
              <a:buFont typeface="Century Gothic"/>
              <a:buChar char="●"/>
            </a:pPr>
            <a:r>
              <a:rPr lang="en-PH" sz="1800">
                <a:latin typeface="Century Gothic"/>
                <a:ea typeface="Century Gothic"/>
                <a:cs typeface="Century Gothic"/>
                <a:sym typeface="Century Gothic"/>
              </a:rPr>
              <a:t>Case Completions: </a:t>
            </a:r>
            <a:endParaRPr sz="1800">
              <a:latin typeface="Century Gothic"/>
              <a:ea typeface="Century Gothic"/>
              <a:cs typeface="Century Gothic"/>
              <a:sym typeface="Century Gothic"/>
            </a:endParaRPr>
          </a:p>
          <a:p>
            <a:pPr marL="914400" lvl="1" indent="-342900" rtl="0">
              <a:spcBef>
                <a:spcPts val="0"/>
              </a:spcBef>
              <a:spcAft>
                <a:spcPts val="0"/>
              </a:spcAft>
              <a:buSzPts val="1800"/>
              <a:buFont typeface="Century Gothic"/>
              <a:buChar char="○"/>
            </a:pPr>
            <a:r>
              <a:rPr lang="en-PH" sz="1800" b="1">
                <a:latin typeface="Century Gothic"/>
                <a:ea typeface="Century Gothic"/>
                <a:cs typeface="Century Gothic"/>
                <a:sym typeface="Century Gothic"/>
              </a:rPr>
              <a:t>700 cases per year</a:t>
            </a:r>
            <a:endParaRPr sz="1800" b="1">
              <a:latin typeface="Century Gothic"/>
              <a:ea typeface="Century Gothic"/>
              <a:cs typeface="Century Gothic"/>
              <a:sym typeface="Century Gothic"/>
            </a:endParaRPr>
          </a:p>
          <a:p>
            <a:pPr marL="457200" lvl="0" indent="-342900" rtl="0">
              <a:spcBef>
                <a:spcPts val="0"/>
              </a:spcBef>
              <a:spcAft>
                <a:spcPts val="0"/>
              </a:spcAft>
              <a:buSzPts val="1800"/>
              <a:buFont typeface="Century Gothic"/>
              <a:buChar char="●"/>
            </a:pPr>
            <a:r>
              <a:rPr lang="en-PH" sz="1800">
                <a:latin typeface="Century Gothic"/>
                <a:ea typeface="Century Gothic"/>
                <a:cs typeface="Century Gothic"/>
                <a:sym typeface="Century Gothic"/>
              </a:rPr>
              <a:t>Remand rate (including BIA and Circuit Courts):</a:t>
            </a:r>
            <a:endParaRPr sz="1800">
              <a:latin typeface="Century Gothic"/>
              <a:ea typeface="Century Gothic"/>
              <a:cs typeface="Century Gothic"/>
              <a:sym typeface="Century Gothic"/>
            </a:endParaRPr>
          </a:p>
          <a:p>
            <a:pPr marL="914400" lvl="1" indent="-342900" rtl="0">
              <a:spcBef>
                <a:spcPts val="0"/>
              </a:spcBef>
              <a:spcAft>
                <a:spcPts val="0"/>
              </a:spcAft>
              <a:buSzPts val="1800"/>
              <a:buFont typeface="Century Gothic"/>
              <a:buChar char="○"/>
            </a:pPr>
            <a:r>
              <a:rPr lang="en-PH" sz="1800">
                <a:latin typeface="Century Gothic"/>
                <a:ea typeface="Century Gothic"/>
                <a:cs typeface="Century Gothic"/>
                <a:sym typeface="Century Gothic"/>
              </a:rPr>
              <a:t>less than 15%</a:t>
            </a:r>
            <a:endParaRPr sz="1800">
              <a:latin typeface="Century Gothic"/>
              <a:ea typeface="Century Gothic"/>
              <a:cs typeface="Century Gothic"/>
              <a:sym typeface="Century Gothic"/>
            </a:endParaRPr>
          </a:p>
          <a:p>
            <a:pPr marL="457200" lvl="0" indent="-342900" rtl="0">
              <a:spcBef>
                <a:spcPts val="0"/>
              </a:spcBef>
              <a:spcAft>
                <a:spcPts val="0"/>
              </a:spcAft>
              <a:buSzPts val="1800"/>
              <a:buFont typeface="Century Gothic"/>
              <a:buChar char="●"/>
            </a:pPr>
            <a:r>
              <a:rPr lang="en-PH" sz="1800">
                <a:latin typeface="Century Gothic"/>
                <a:ea typeface="Century Gothic"/>
                <a:cs typeface="Century Gothic"/>
                <a:sym typeface="Century Gothic"/>
              </a:rPr>
              <a:t>Detained docket: complete cases within 3 days of hearing</a:t>
            </a:r>
            <a:endParaRPr sz="1800">
              <a:latin typeface="Century Gothic"/>
              <a:ea typeface="Century Gothic"/>
              <a:cs typeface="Century Gothic"/>
              <a:sym typeface="Century Gothic"/>
            </a:endParaRPr>
          </a:p>
          <a:p>
            <a:pPr marL="457200" lvl="0" indent="-342900" rtl="0">
              <a:spcBef>
                <a:spcPts val="0"/>
              </a:spcBef>
              <a:spcAft>
                <a:spcPts val="0"/>
              </a:spcAft>
              <a:buSzPts val="1800"/>
              <a:buFont typeface="Century Gothic"/>
              <a:buChar char="●"/>
            </a:pPr>
            <a:r>
              <a:rPr lang="en-PH" sz="1800">
                <a:latin typeface="Century Gothic"/>
                <a:ea typeface="Century Gothic"/>
                <a:cs typeface="Century Gothic"/>
                <a:sym typeface="Century Gothic"/>
              </a:rPr>
              <a:t>Non-detained docket: complete cases within 10 days of hearing</a:t>
            </a:r>
            <a:endParaRPr sz="1800">
              <a:latin typeface="Century Gothic"/>
              <a:ea typeface="Century Gothic"/>
              <a:cs typeface="Century Gothic"/>
              <a:sym typeface="Century Gothic"/>
            </a:endParaRPr>
          </a:p>
          <a:p>
            <a:pPr marL="457200" lvl="0" indent="-342900" rtl="0">
              <a:spcBef>
                <a:spcPts val="0"/>
              </a:spcBef>
              <a:spcAft>
                <a:spcPts val="0"/>
              </a:spcAft>
              <a:buSzPts val="1800"/>
              <a:buFont typeface="Century Gothic"/>
              <a:buChar char="●"/>
            </a:pPr>
            <a:r>
              <a:rPr lang="en-PH" sz="1800">
                <a:latin typeface="Century Gothic"/>
                <a:ea typeface="Century Gothic"/>
                <a:cs typeface="Century Gothic"/>
                <a:sym typeface="Century Gothic"/>
              </a:rPr>
              <a:t>Adjudicate motions within 20 days of receipt</a:t>
            </a:r>
            <a:endParaRPr sz="1800">
              <a:latin typeface="Century Gothic"/>
              <a:ea typeface="Century Gothic"/>
              <a:cs typeface="Century Gothic"/>
              <a:sym typeface="Century Gothic"/>
            </a:endParaRPr>
          </a:p>
        </p:txBody>
      </p:sp>
      <p:pic>
        <p:nvPicPr>
          <p:cNvPr id="434" name="Shape 434"/>
          <p:cNvPicPr preferRelativeResize="0"/>
          <p:nvPr/>
        </p:nvPicPr>
        <p:blipFill>
          <a:blip r:embed="rId3">
            <a:alphaModFix/>
          </a:blip>
          <a:stretch>
            <a:fillRect/>
          </a:stretch>
        </p:blipFill>
        <p:spPr>
          <a:xfrm>
            <a:off x="5187375" y="2853778"/>
            <a:ext cx="3650175" cy="1919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Shape 440"/>
          <p:cNvSpPr txBox="1">
            <a:spLocks noGrp="1"/>
          </p:cNvSpPr>
          <p:nvPr>
            <p:ph type="ctrTitle"/>
          </p:nvPr>
        </p:nvSpPr>
        <p:spPr>
          <a:xfrm>
            <a:off x="685050" y="1070424"/>
            <a:ext cx="5917800" cy="1070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PH"/>
              <a:t>Extreme Vetting &amp; the Travel Ban</a:t>
            </a:r>
            <a:endParaRPr/>
          </a:p>
        </p:txBody>
      </p:sp>
      <p:sp>
        <p:nvSpPr>
          <p:cNvPr id="441" name="Shape 441"/>
          <p:cNvSpPr txBox="1"/>
          <p:nvPr/>
        </p:nvSpPr>
        <p:spPr>
          <a:xfrm>
            <a:off x="2122725" y="2703275"/>
            <a:ext cx="6277500" cy="3229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442" name="Shape 442"/>
          <p:cNvPicPr preferRelativeResize="0"/>
          <p:nvPr/>
        </p:nvPicPr>
        <p:blipFill>
          <a:blip r:embed="rId3">
            <a:alphaModFix/>
          </a:blip>
          <a:stretch>
            <a:fillRect/>
          </a:stretch>
        </p:blipFill>
        <p:spPr>
          <a:xfrm>
            <a:off x="1346300" y="3156850"/>
            <a:ext cx="7053924" cy="2648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Shape 448"/>
          <p:cNvSpPr txBox="1">
            <a:spLocks noGrp="1"/>
          </p:cNvSpPr>
          <p:nvPr>
            <p:ph type="title"/>
          </p:nvPr>
        </p:nvSpPr>
        <p:spPr>
          <a:xfrm>
            <a:off x="866440" y="927099"/>
            <a:ext cx="7603500" cy="709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PH"/>
              <a:t>Extreme Vetting at U.S. Consulates </a:t>
            </a:r>
            <a:endParaRPr/>
          </a:p>
        </p:txBody>
      </p:sp>
      <p:sp>
        <p:nvSpPr>
          <p:cNvPr id="449" name="Shape 449"/>
          <p:cNvSpPr txBox="1"/>
          <p:nvPr/>
        </p:nvSpPr>
        <p:spPr>
          <a:xfrm>
            <a:off x="620100" y="2569875"/>
            <a:ext cx="7903800" cy="3615900"/>
          </a:xfrm>
          <a:prstGeom prst="rect">
            <a:avLst/>
          </a:prstGeom>
          <a:noFill/>
          <a:ln>
            <a:noFill/>
          </a:ln>
        </p:spPr>
        <p:txBody>
          <a:bodyPr spcFirstLastPara="1" wrap="square" lIns="91425" tIns="91425" rIns="91425" bIns="91425" anchor="ctr" anchorCtr="0">
            <a:noAutofit/>
          </a:bodyPr>
          <a:lstStyle/>
          <a:p>
            <a:pPr marL="457200" lvl="0" indent="-368300" rtl="0">
              <a:lnSpc>
                <a:spcPct val="90000"/>
              </a:lnSpc>
              <a:spcBef>
                <a:spcPts val="1000"/>
              </a:spcBef>
              <a:spcAft>
                <a:spcPts val="0"/>
              </a:spcAft>
              <a:buClr>
                <a:schemeClr val="dk1"/>
              </a:buClr>
              <a:buSzPts val="2200"/>
              <a:buFont typeface="Century Gothic"/>
              <a:buChar char="●"/>
            </a:pPr>
            <a:r>
              <a:rPr lang="en-PH" sz="2200">
                <a:solidFill>
                  <a:schemeClr val="dk1"/>
                </a:solidFill>
                <a:latin typeface="Century Gothic"/>
                <a:ea typeface="Century Gothic"/>
                <a:cs typeface="Century Gothic"/>
                <a:sym typeface="Century Gothic"/>
              </a:rPr>
              <a:t>Creation of National Vetting Center</a:t>
            </a:r>
            <a:endParaRPr sz="2200">
              <a:solidFill>
                <a:schemeClr val="dk1"/>
              </a:solidFill>
              <a:latin typeface="Century Gothic"/>
              <a:ea typeface="Century Gothic"/>
              <a:cs typeface="Century Gothic"/>
              <a:sym typeface="Century Gothic"/>
            </a:endParaRPr>
          </a:p>
          <a:p>
            <a:pPr marL="457200" lvl="0" indent="-368300" rtl="0">
              <a:lnSpc>
                <a:spcPct val="90000"/>
              </a:lnSpc>
              <a:spcBef>
                <a:spcPts val="0"/>
              </a:spcBef>
              <a:spcAft>
                <a:spcPts val="0"/>
              </a:spcAft>
              <a:buClr>
                <a:schemeClr val="dk1"/>
              </a:buClr>
              <a:buSzPts val="2200"/>
              <a:buFont typeface="Century Gothic"/>
              <a:buChar char="●"/>
            </a:pPr>
            <a:r>
              <a:rPr lang="en-PH" sz="2200">
                <a:solidFill>
                  <a:schemeClr val="dk1"/>
                </a:solidFill>
                <a:latin typeface="Century Gothic"/>
                <a:ea typeface="Century Gothic"/>
                <a:cs typeface="Century Gothic"/>
                <a:sym typeface="Century Gothic"/>
              </a:rPr>
              <a:t>Implementation of Additional Protocols/Procedures to Determine Visa Eligibility</a:t>
            </a:r>
            <a:endParaRPr sz="2200">
              <a:solidFill>
                <a:schemeClr val="dk1"/>
              </a:solidFill>
              <a:latin typeface="Century Gothic"/>
              <a:ea typeface="Century Gothic"/>
              <a:cs typeface="Century Gothic"/>
              <a:sym typeface="Century Gothic"/>
            </a:endParaRPr>
          </a:p>
          <a:p>
            <a:pPr marL="914400" lvl="1" indent="-368300" rtl="0">
              <a:lnSpc>
                <a:spcPct val="90000"/>
              </a:lnSpc>
              <a:spcBef>
                <a:spcPts val="0"/>
              </a:spcBef>
              <a:spcAft>
                <a:spcPts val="0"/>
              </a:spcAft>
              <a:buClr>
                <a:schemeClr val="dk1"/>
              </a:buClr>
              <a:buSzPts val="2200"/>
              <a:buFont typeface="Century Gothic"/>
              <a:buChar char="○"/>
            </a:pPr>
            <a:r>
              <a:rPr lang="en-PH" sz="2000">
                <a:solidFill>
                  <a:schemeClr val="dk1"/>
                </a:solidFill>
                <a:latin typeface="Century Gothic"/>
                <a:ea typeface="Century Gothic"/>
                <a:cs typeface="Century Gothic"/>
                <a:sym typeface="Century Gothic"/>
              </a:rPr>
              <a:t>Form </a:t>
            </a:r>
            <a:r>
              <a:rPr lang="en-PH" sz="2000" b="1">
                <a:solidFill>
                  <a:schemeClr val="dk1"/>
                </a:solidFill>
                <a:latin typeface="Century Gothic"/>
                <a:ea typeface="Century Gothic"/>
                <a:cs typeface="Century Gothic"/>
                <a:sym typeface="Century Gothic"/>
              </a:rPr>
              <a:t>DS-5535: </a:t>
            </a:r>
            <a:r>
              <a:rPr lang="en-PH" sz="2000">
                <a:solidFill>
                  <a:schemeClr val="dk1"/>
                </a:solidFill>
                <a:latin typeface="Century Gothic"/>
                <a:ea typeface="Century Gothic"/>
                <a:cs typeface="Century Gothic"/>
                <a:sym typeface="Century Gothic"/>
              </a:rPr>
              <a:t>Supplemental Questions for Visa Applicants</a:t>
            </a:r>
            <a:endParaRPr sz="2000">
              <a:solidFill>
                <a:schemeClr val="dk1"/>
              </a:solidFill>
              <a:latin typeface="Century Gothic"/>
              <a:ea typeface="Century Gothic"/>
              <a:cs typeface="Century Gothic"/>
              <a:sym typeface="Century Gothic"/>
            </a:endParaRPr>
          </a:p>
          <a:p>
            <a:pPr marL="1371600" lvl="2" indent="-368300" rtl="0">
              <a:lnSpc>
                <a:spcPct val="90000"/>
              </a:lnSpc>
              <a:spcBef>
                <a:spcPts val="0"/>
              </a:spcBef>
              <a:spcAft>
                <a:spcPts val="0"/>
              </a:spcAft>
              <a:buClr>
                <a:schemeClr val="dk1"/>
              </a:buClr>
              <a:buSzPts val="2200"/>
              <a:buFont typeface="Century Gothic"/>
              <a:buChar char="■"/>
            </a:pPr>
            <a:r>
              <a:rPr lang="en-PH" sz="1800">
                <a:solidFill>
                  <a:schemeClr val="dk1"/>
                </a:solidFill>
                <a:latin typeface="Century Gothic"/>
                <a:ea typeface="Century Gothic"/>
                <a:cs typeface="Century Gothic"/>
                <a:sym typeface="Century Gothic"/>
              </a:rPr>
              <a:t>Requests extensive personal information</a:t>
            </a:r>
            <a:endParaRPr sz="1800">
              <a:solidFill>
                <a:schemeClr val="dk1"/>
              </a:solidFill>
              <a:latin typeface="Century Gothic"/>
              <a:ea typeface="Century Gothic"/>
              <a:cs typeface="Century Gothic"/>
              <a:sym typeface="Century Gothic"/>
            </a:endParaRPr>
          </a:p>
          <a:p>
            <a:pPr marL="1371600" lvl="2" indent="-368300" rtl="0">
              <a:lnSpc>
                <a:spcPct val="90000"/>
              </a:lnSpc>
              <a:spcBef>
                <a:spcPts val="0"/>
              </a:spcBef>
              <a:spcAft>
                <a:spcPts val="0"/>
              </a:spcAft>
              <a:buClr>
                <a:schemeClr val="dk1"/>
              </a:buClr>
              <a:buSzPts val="2200"/>
              <a:buFont typeface="Century Gothic"/>
              <a:buChar char="■"/>
            </a:pPr>
            <a:r>
              <a:rPr lang="en-PH" sz="1800">
                <a:solidFill>
                  <a:schemeClr val="dk1"/>
                </a:solidFill>
                <a:latin typeface="Century Gothic"/>
                <a:ea typeface="Century Gothic"/>
                <a:cs typeface="Century Gothic"/>
                <a:sym typeface="Century Gothic"/>
              </a:rPr>
              <a:t>No set criteria: consulate’s discretion</a:t>
            </a:r>
            <a:endParaRPr sz="1800">
              <a:solidFill>
                <a:schemeClr val="dk1"/>
              </a:solidFill>
              <a:latin typeface="Century Gothic"/>
              <a:ea typeface="Century Gothic"/>
              <a:cs typeface="Century Gothic"/>
              <a:sym typeface="Century Gothic"/>
            </a:endParaRPr>
          </a:p>
          <a:p>
            <a:pPr marL="457200" lvl="0" indent="-368300" rtl="0">
              <a:lnSpc>
                <a:spcPct val="90000"/>
              </a:lnSpc>
              <a:spcBef>
                <a:spcPts val="0"/>
              </a:spcBef>
              <a:spcAft>
                <a:spcPts val="0"/>
              </a:spcAft>
              <a:buClr>
                <a:schemeClr val="dk1"/>
              </a:buClr>
              <a:buSzPts val="2200"/>
              <a:buFont typeface="Century Gothic"/>
              <a:buChar char="●"/>
            </a:pPr>
            <a:r>
              <a:rPr lang="en-PH" sz="2200">
                <a:solidFill>
                  <a:schemeClr val="dk1"/>
                </a:solidFill>
                <a:latin typeface="Century Gothic"/>
                <a:ea typeface="Century Gothic"/>
                <a:cs typeface="Century Gothic"/>
                <a:sym typeface="Century Gothic"/>
              </a:rPr>
              <a:t>Administrative Processing</a:t>
            </a:r>
            <a:endParaRPr sz="2200">
              <a:solidFill>
                <a:schemeClr val="dk1"/>
              </a:solidFill>
              <a:latin typeface="Century Gothic"/>
              <a:ea typeface="Century Gothic"/>
              <a:cs typeface="Century Gothic"/>
              <a:sym typeface="Century Gothic"/>
            </a:endParaRPr>
          </a:p>
          <a:p>
            <a:pPr marL="457200" lvl="0" indent="457200" rtl="0">
              <a:lnSpc>
                <a:spcPct val="90000"/>
              </a:lnSpc>
              <a:spcBef>
                <a:spcPts val="500"/>
              </a:spcBef>
              <a:spcAft>
                <a:spcPts val="0"/>
              </a:spcAft>
              <a:buNone/>
            </a:pPr>
            <a:endParaRPr sz="1800">
              <a:solidFill>
                <a:schemeClr val="dk1"/>
              </a:solidFill>
              <a:latin typeface="Century Gothic"/>
              <a:ea typeface="Century Gothic"/>
              <a:cs typeface="Century Gothic"/>
              <a:sym typeface="Century Gothic"/>
            </a:endParaRPr>
          </a:p>
          <a:p>
            <a:pPr marL="457200" lvl="0" indent="457200" rtl="0">
              <a:lnSpc>
                <a:spcPct val="90000"/>
              </a:lnSpc>
              <a:spcBef>
                <a:spcPts val="500"/>
              </a:spcBef>
              <a:spcAft>
                <a:spcPts val="0"/>
              </a:spcAft>
              <a:buNone/>
            </a:pP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866440" y="927099"/>
            <a:ext cx="7684200" cy="709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PH"/>
              <a:t>Extreme Vetting: “In the Trenches”</a:t>
            </a:r>
            <a:endParaRPr/>
          </a:p>
        </p:txBody>
      </p:sp>
      <p:sp>
        <p:nvSpPr>
          <p:cNvPr id="456" name="Shape 456"/>
          <p:cNvSpPr txBox="1">
            <a:spLocks noGrp="1"/>
          </p:cNvSpPr>
          <p:nvPr>
            <p:ph type="body" idx="1"/>
          </p:nvPr>
        </p:nvSpPr>
        <p:spPr>
          <a:xfrm>
            <a:off x="468690" y="2212819"/>
            <a:ext cx="7684200" cy="3938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PH" b="1"/>
              <a:t>R</a:t>
            </a:r>
            <a:r>
              <a:rPr lang="en-PH"/>
              <a:t> is a U.S. Citizen, whose wife (“S”), and </a:t>
            </a:r>
            <a:endParaRPr/>
          </a:p>
          <a:p>
            <a:pPr marL="0" lvl="0" indent="0" rtl="0">
              <a:spcBef>
                <a:spcPts val="0"/>
              </a:spcBef>
              <a:spcAft>
                <a:spcPts val="0"/>
              </a:spcAft>
              <a:buNone/>
            </a:pPr>
            <a:r>
              <a:rPr lang="en-PH"/>
              <a:t>two-year old son (“K”) are citizens of Lebanon. </a:t>
            </a:r>
            <a:endParaRPr/>
          </a:p>
          <a:p>
            <a:pPr marL="0" lvl="0" indent="0">
              <a:spcBef>
                <a:spcPts val="0"/>
              </a:spcBef>
              <a:spcAft>
                <a:spcPts val="0"/>
              </a:spcAft>
              <a:buNone/>
            </a:pPr>
            <a:endParaRPr/>
          </a:p>
          <a:p>
            <a:pPr marL="457200" lvl="0" indent="-320040" rtl="0">
              <a:lnSpc>
                <a:spcPct val="100000"/>
              </a:lnSpc>
              <a:spcBef>
                <a:spcPts val="0"/>
              </a:spcBef>
              <a:spcAft>
                <a:spcPts val="0"/>
              </a:spcAft>
              <a:buSzPts val="1440"/>
              <a:buChar char="▶"/>
            </a:pPr>
            <a:r>
              <a:rPr lang="en-PH" b="1"/>
              <a:t>2016:</a:t>
            </a:r>
            <a:r>
              <a:rPr lang="en-PH"/>
              <a:t> R files I-130 family petitions sponsoring S </a:t>
            </a:r>
            <a:endParaRPr/>
          </a:p>
          <a:p>
            <a:pPr marL="0" lvl="0" indent="457200" rtl="0">
              <a:lnSpc>
                <a:spcPct val="100000"/>
              </a:lnSpc>
              <a:spcBef>
                <a:spcPts val="0"/>
              </a:spcBef>
              <a:spcAft>
                <a:spcPts val="0"/>
              </a:spcAft>
              <a:buNone/>
            </a:pPr>
            <a:r>
              <a:rPr lang="en-PH"/>
              <a:t>and K for immigrant visas (green cards)</a:t>
            </a:r>
            <a:endParaRPr/>
          </a:p>
          <a:p>
            <a:pPr marL="457200" lvl="0" indent="-320040" rtl="0">
              <a:lnSpc>
                <a:spcPct val="115000"/>
              </a:lnSpc>
              <a:spcBef>
                <a:spcPts val="1000"/>
              </a:spcBef>
              <a:spcAft>
                <a:spcPts val="0"/>
              </a:spcAft>
              <a:buSzPts val="1440"/>
              <a:buChar char="▶"/>
            </a:pPr>
            <a:r>
              <a:rPr lang="en-PH" b="1"/>
              <a:t>2016:</a:t>
            </a:r>
            <a:r>
              <a:rPr lang="en-PH"/>
              <a:t> USCIS approves the I-130 petitions</a:t>
            </a:r>
            <a:endParaRPr/>
          </a:p>
          <a:p>
            <a:pPr marL="457200" lvl="0" indent="-320040" rtl="0">
              <a:lnSpc>
                <a:spcPct val="115000"/>
              </a:lnSpc>
              <a:spcBef>
                <a:spcPts val="1000"/>
              </a:spcBef>
              <a:spcAft>
                <a:spcPts val="0"/>
              </a:spcAft>
              <a:buSzPts val="1440"/>
              <a:buChar char="▶"/>
            </a:pPr>
            <a:r>
              <a:rPr lang="en-PH" b="1"/>
              <a:t>05/2017:</a:t>
            </a:r>
            <a:r>
              <a:rPr lang="en-PH"/>
              <a:t> S and K attend their consular interviews at </a:t>
            </a:r>
            <a:br>
              <a:rPr lang="en-PH"/>
            </a:br>
            <a:r>
              <a:rPr lang="en-PH"/>
              <a:t>the U.S Consulate in Beirut</a:t>
            </a:r>
            <a:endParaRPr/>
          </a:p>
          <a:p>
            <a:pPr marL="457200" lvl="0" indent="-320040" rtl="0">
              <a:lnSpc>
                <a:spcPct val="115000"/>
              </a:lnSpc>
              <a:spcBef>
                <a:spcPts val="1000"/>
              </a:spcBef>
              <a:spcAft>
                <a:spcPts val="0"/>
              </a:spcAft>
              <a:buSzPts val="1440"/>
              <a:buChar char="▶"/>
            </a:pPr>
            <a:r>
              <a:rPr lang="en-PH" b="1"/>
              <a:t>07/2017:</a:t>
            </a:r>
            <a:r>
              <a:rPr lang="en-PH"/>
              <a:t> S submits Form DS-5535 to the Consulate</a:t>
            </a:r>
            <a:endParaRPr/>
          </a:p>
          <a:p>
            <a:pPr marL="457200" lvl="0" indent="-320040" rtl="0">
              <a:lnSpc>
                <a:spcPct val="115000"/>
              </a:lnSpc>
              <a:spcBef>
                <a:spcPts val="1000"/>
              </a:spcBef>
              <a:spcAft>
                <a:spcPts val="0"/>
              </a:spcAft>
              <a:buSzPts val="1440"/>
              <a:buChar char="▶"/>
            </a:pPr>
            <a:r>
              <a:rPr lang="en-PH" b="1"/>
              <a:t>Today: </a:t>
            </a:r>
            <a:r>
              <a:rPr lang="en-PH"/>
              <a:t>S and K remain in Lebanon, unable to join R in the U.S.</a:t>
            </a:r>
            <a:endParaRPr/>
          </a:p>
          <a:p>
            <a:pPr marL="914400" lvl="1" indent="-309880" rtl="0">
              <a:lnSpc>
                <a:spcPct val="115000"/>
              </a:lnSpc>
              <a:spcBef>
                <a:spcPts val="0"/>
              </a:spcBef>
              <a:spcAft>
                <a:spcPts val="0"/>
              </a:spcAft>
              <a:buSzPts val="1280"/>
              <a:buChar char="▶"/>
            </a:pPr>
            <a:r>
              <a:rPr lang="en-PH"/>
              <a:t>S: Administrative Processing → no explanation</a:t>
            </a:r>
            <a:endParaRPr/>
          </a:p>
          <a:p>
            <a:pPr marL="914400" lvl="1" indent="-309880" rtl="0">
              <a:lnSpc>
                <a:spcPct val="115000"/>
              </a:lnSpc>
              <a:spcBef>
                <a:spcPts val="0"/>
              </a:spcBef>
              <a:spcAft>
                <a:spcPts val="0"/>
              </a:spcAft>
              <a:buSzPts val="1280"/>
              <a:buChar char="▶"/>
            </a:pPr>
            <a:r>
              <a:rPr lang="en-PH"/>
              <a:t>K: Case terminated on incorrect grounds</a:t>
            </a:r>
            <a:endParaRPr/>
          </a:p>
        </p:txBody>
      </p:sp>
      <p:pic>
        <p:nvPicPr>
          <p:cNvPr id="457" name="Shape 457"/>
          <p:cNvPicPr preferRelativeResize="0"/>
          <p:nvPr/>
        </p:nvPicPr>
        <p:blipFill>
          <a:blip r:embed="rId3">
            <a:alphaModFix/>
          </a:blip>
          <a:stretch>
            <a:fillRect/>
          </a:stretch>
        </p:blipFill>
        <p:spPr>
          <a:xfrm>
            <a:off x="6473050" y="2299325"/>
            <a:ext cx="2077600" cy="1939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title"/>
          </p:nvPr>
        </p:nvSpPr>
        <p:spPr>
          <a:xfrm>
            <a:off x="866440" y="927099"/>
            <a:ext cx="7603500" cy="709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PH"/>
              <a:t>Reducing Refugee Admissions</a:t>
            </a:r>
            <a:endParaRPr/>
          </a:p>
        </p:txBody>
      </p:sp>
      <p:sp>
        <p:nvSpPr>
          <p:cNvPr id="464" name="Shape 464"/>
          <p:cNvSpPr txBox="1"/>
          <p:nvPr/>
        </p:nvSpPr>
        <p:spPr>
          <a:xfrm>
            <a:off x="433300" y="2181400"/>
            <a:ext cx="3923700" cy="4332900"/>
          </a:xfrm>
          <a:prstGeom prst="rect">
            <a:avLst/>
          </a:prstGeom>
          <a:noFill/>
          <a:ln>
            <a:noFill/>
          </a:ln>
        </p:spPr>
        <p:txBody>
          <a:bodyPr spcFirstLastPara="1" wrap="square" lIns="91425" tIns="91425" rIns="91425" bIns="91425" anchor="ctr" anchorCtr="0">
            <a:noAutofit/>
          </a:bodyPr>
          <a:lstStyle/>
          <a:p>
            <a:pPr marL="0" lvl="0" indent="0" rtl="0">
              <a:lnSpc>
                <a:spcPct val="90000"/>
              </a:lnSpc>
              <a:spcBef>
                <a:spcPts val="500"/>
              </a:spcBef>
              <a:spcAft>
                <a:spcPts val="0"/>
              </a:spcAft>
              <a:buNone/>
            </a:pPr>
            <a:r>
              <a:rPr lang="en-PH" sz="2000">
                <a:solidFill>
                  <a:schemeClr val="dk1"/>
                </a:solidFill>
              </a:rPr>
              <a:t>•</a:t>
            </a:r>
            <a:r>
              <a:rPr lang="en-PH" sz="2000">
                <a:solidFill>
                  <a:schemeClr val="dk1"/>
                </a:solidFill>
                <a:latin typeface="Century Gothic"/>
                <a:ea typeface="Century Gothic"/>
                <a:cs typeface="Century Gothic"/>
                <a:sym typeface="Century Gothic"/>
              </a:rPr>
              <a:t>FY 2017 ceiling = 50,000</a:t>
            </a:r>
            <a:endParaRPr sz="2000">
              <a:solidFill>
                <a:schemeClr val="dk1"/>
              </a:solidFill>
              <a:latin typeface="Century Gothic"/>
              <a:ea typeface="Century Gothic"/>
              <a:cs typeface="Century Gothic"/>
              <a:sym typeface="Century Gothic"/>
            </a:endParaRPr>
          </a:p>
          <a:p>
            <a:pPr marL="0" lvl="0" indent="0" rtl="0">
              <a:lnSpc>
                <a:spcPct val="90000"/>
              </a:lnSpc>
              <a:spcBef>
                <a:spcPts val="500"/>
              </a:spcBef>
              <a:spcAft>
                <a:spcPts val="0"/>
              </a:spcAft>
              <a:buNone/>
            </a:pPr>
            <a:r>
              <a:rPr lang="en-PH" sz="2000">
                <a:solidFill>
                  <a:schemeClr val="dk1"/>
                </a:solidFill>
              </a:rPr>
              <a:t>•</a:t>
            </a:r>
            <a:r>
              <a:rPr lang="en-PH" sz="2000">
                <a:solidFill>
                  <a:schemeClr val="dk1"/>
                </a:solidFill>
                <a:latin typeface="Century Gothic"/>
                <a:ea typeface="Century Gothic"/>
                <a:cs typeface="Century Gothic"/>
                <a:sym typeface="Century Gothic"/>
              </a:rPr>
              <a:t>FY 2018 ceiling = 45,000</a:t>
            </a:r>
            <a:endParaRPr sz="2000">
              <a:solidFill>
                <a:schemeClr val="dk1"/>
              </a:solidFill>
              <a:latin typeface="Century Gothic"/>
              <a:ea typeface="Century Gothic"/>
              <a:cs typeface="Century Gothic"/>
              <a:sym typeface="Century Gothic"/>
            </a:endParaRPr>
          </a:p>
          <a:p>
            <a:pPr marL="0" lvl="0" indent="0" rtl="0">
              <a:lnSpc>
                <a:spcPct val="90000"/>
              </a:lnSpc>
              <a:spcBef>
                <a:spcPts val="500"/>
              </a:spcBef>
              <a:spcAft>
                <a:spcPts val="0"/>
              </a:spcAft>
              <a:buNone/>
            </a:pPr>
            <a:r>
              <a:rPr lang="en-PH" sz="2000">
                <a:solidFill>
                  <a:schemeClr val="dk1"/>
                </a:solidFill>
              </a:rPr>
              <a:t>•</a:t>
            </a:r>
            <a:r>
              <a:rPr lang="en-PH" sz="2000">
                <a:solidFill>
                  <a:schemeClr val="dk1"/>
                </a:solidFill>
                <a:latin typeface="Century Gothic"/>
                <a:ea typeface="Century Gothic"/>
                <a:cs typeface="Century Gothic"/>
                <a:sym typeface="Century Gothic"/>
              </a:rPr>
              <a:t>Obama-era ceiling = 110,000</a:t>
            </a:r>
            <a:endParaRPr sz="2000">
              <a:solidFill>
                <a:schemeClr val="dk1"/>
              </a:solidFill>
              <a:latin typeface="Century Gothic"/>
              <a:ea typeface="Century Gothic"/>
              <a:cs typeface="Century Gothic"/>
              <a:sym typeface="Century Gothic"/>
            </a:endParaRPr>
          </a:p>
          <a:p>
            <a:pPr marL="0" lvl="0" indent="0" rtl="0">
              <a:lnSpc>
                <a:spcPct val="90000"/>
              </a:lnSpc>
              <a:spcBef>
                <a:spcPts val="500"/>
              </a:spcBef>
              <a:spcAft>
                <a:spcPts val="0"/>
              </a:spcAft>
              <a:buNone/>
            </a:pPr>
            <a:r>
              <a:rPr lang="en-PH" sz="2000">
                <a:solidFill>
                  <a:schemeClr val="dk1"/>
                </a:solidFill>
              </a:rPr>
              <a:t>•</a:t>
            </a:r>
            <a:r>
              <a:rPr lang="en-PH" sz="2000">
                <a:solidFill>
                  <a:schemeClr val="dk1"/>
                </a:solidFill>
                <a:latin typeface="Century Gothic"/>
                <a:ea typeface="Century Gothic"/>
                <a:cs typeface="Century Gothic"/>
                <a:sym typeface="Century Gothic"/>
              </a:rPr>
              <a:t>Increased vetting for ‘high-risk’ countries: Iraq, Egypt, Iran, Libya, Mali, North Korea, Somalia, South Sudan, Sudan, Syria, Yemen</a:t>
            </a:r>
            <a:endParaRPr sz="2000">
              <a:solidFill>
                <a:schemeClr val="dk1"/>
              </a:solidFill>
              <a:latin typeface="Century Gothic"/>
              <a:ea typeface="Century Gothic"/>
              <a:cs typeface="Century Gothic"/>
              <a:sym typeface="Century Gothic"/>
            </a:endParaRPr>
          </a:p>
          <a:p>
            <a:pPr marL="0" lvl="0" indent="0" rtl="0">
              <a:lnSpc>
                <a:spcPct val="90000"/>
              </a:lnSpc>
              <a:spcBef>
                <a:spcPts val="500"/>
              </a:spcBef>
              <a:spcAft>
                <a:spcPts val="0"/>
              </a:spcAft>
              <a:buNone/>
            </a:pPr>
            <a:endParaRPr sz="2000">
              <a:solidFill>
                <a:schemeClr val="dk1"/>
              </a:solidFill>
              <a:latin typeface="Century Gothic"/>
              <a:ea typeface="Century Gothic"/>
              <a:cs typeface="Century Gothic"/>
              <a:sym typeface="Century Gothic"/>
            </a:endParaRPr>
          </a:p>
        </p:txBody>
      </p:sp>
      <p:pic>
        <p:nvPicPr>
          <p:cNvPr id="465" name="Shape 465"/>
          <p:cNvPicPr preferRelativeResize="0"/>
          <p:nvPr/>
        </p:nvPicPr>
        <p:blipFill>
          <a:blip r:embed="rId3">
            <a:alphaModFix/>
          </a:blip>
          <a:stretch>
            <a:fillRect/>
          </a:stretch>
        </p:blipFill>
        <p:spPr>
          <a:xfrm>
            <a:off x="4252400" y="2629625"/>
            <a:ext cx="4661600" cy="2808300"/>
          </a:xfrm>
          <a:prstGeom prst="rect">
            <a:avLst/>
          </a:prstGeom>
          <a:noFill/>
          <a:ln>
            <a:noFill/>
          </a:ln>
        </p:spPr>
      </p:pic>
      <p:sp>
        <p:nvSpPr>
          <p:cNvPr id="466" name="Shape 466"/>
          <p:cNvSpPr txBox="1"/>
          <p:nvPr/>
        </p:nvSpPr>
        <p:spPr>
          <a:xfrm>
            <a:off x="68975" y="6514300"/>
            <a:ext cx="9310200" cy="650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PH" sz="1000"/>
              <a:t>Source: Migration Policy Institute </a:t>
            </a:r>
            <a:r>
              <a:rPr lang="en-PH" sz="1000" u="sng">
                <a:solidFill>
                  <a:schemeClr val="hlink"/>
                </a:solidFill>
                <a:hlinkClick r:id="rId4"/>
              </a:rPr>
              <a:t>https://www.migrationpolicy.org/article/even-congress-remains-sidelines-trump-administration-slows-legal-immigration</a:t>
            </a:r>
            <a:r>
              <a:rPr lang="en-PH" sz="1000"/>
              <a:t> </a:t>
            </a:r>
            <a:endParaRPr sz="1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title"/>
          </p:nvPr>
        </p:nvSpPr>
        <p:spPr>
          <a:xfrm>
            <a:off x="866440" y="927099"/>
            <a:ext cx="7684200" cy="709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PH" sz="3600"/>
              <a:t>Travel Ban</a:t>
            </a:r>
            <a:endParaRPr sz="3600"/>
          </a:p>
        </p:txBody>
      </p:sp>
      <p:sp>
        <p:nvSpPr>
          <p:cNvPr id="473" name="Shape 473"/>
          <p:cNvSpPr txBox="1">
            <a:spLocks noGrp="1"/>
          </p:cNvSpPr>
          <p:nvPr>
            <p:ph type="body" idx="1"/>
          </p:nvPr>
        </p:nvSpPr>
        <p:spPr>
          <a:xfrm>
            <a:off x="499547" y="2663450"/>
            <a:ext cx="5138700" cy="3938400"/>
          </a:xfrm>
          <a:prstGeom prst="rect">
            <a:avLst/>
          </a:prstGeom>
        </p:spPr>
        <p:txBody>
          <a:bodyPr spcFirstLastPara="1" wrap="square" lIns="91425" tIns="91425" rIns="91425" bIns="91425" anchor="t" anchorCtr="0">
            <a:noAutofit/>
          </a:bodyPr>
          <a:lstStyle/>
          <a:p>
            <a:pPr marL="457200" lvl="0" indent="-320040" rtl="0">
              <a:spcBef>
                <a:spcPts val="1000"/>
              </a:spcBef>
              <a:spcAft>
                <a:spcPts val="0"/>
              </a:spcAft>
              <a:buSzPts val="1440"/>
              <a:buChar char="▶"/>
            </a:pPr>
            <a:r>
              <a:rPr lang="en-PH"/>
              <a:t>President Trump’s third travel ban effort</a:t>
            </a:r>
            <a:endParaRPr/>
          </a:p>
          <a:p>
            <a:pPr marL="914400" lvl="1" indent="-309880" rtl="0">
              <a:spcBef>
                <a:spcPts val="0"/>
              </a:spcBef>
              <a:spcAft>
                <a:spcPts val="0"/>
              </a:spcAft>
              <a:buSzPts val="1280"/>
              <a:buChar char="▶"/>
            </a:pPr>
            <a:r>
              <a:rPr lang="en-PH"/>
              <a:t>First: January, 2017</a:t>
            </a:r>
            <a:endParaRPr/>
          </a:p>
          <a:p>
            <a:pPr marL="914400" lvl="1" indent="-309880" rtl="0">
              <a:spcBef>
                <a:spcPts val="0"/>
              </a:spcBef>
              <a:spcAft>
                <a:spcPts val="0"/>
              </a:spcAft>
              <a:buSzPts val="1280"/>
              <a:buChar char="▶"/>
            </a:pPr>
            <a:r>
              <a:rPr lang="en-PH"/>
              <a:t>Second: March, 2017</a:t>
            </a:r>
            <a:endParaRPr/>
          </a:p>
          <a:p>
            <a:pPr marL="914400" lvl="1" indent="-309880" rtl="0">
              <a:spcBef>
                <a:spcPts val="0"/>
              </a:spcBef>
              <a:spcAft>
                <a:spcPts val="0"/>
              </a:spcAft>
              <a:buSzPts val="1280"/>
              <a:buChar char="▶"/>
            </a:pPr>
            <a:r>
              <a:rPr lang="en-PH"/>
              <a:t>Third: Presidential Proclamation issued September 24, 2017</a:t>
            </a:r>
            <a:endParaRPr/>
          </a:p>
          <a:p>
            <a:pPr marL="1371600" lvl="2" indent="-299719" rtl="0">
              <a:spcBef>
                <a:spcPts val="0"/>
              </a:spcBef>
              <a:spcAft>
                <a:spcPts val="0"/>
              </a:spcAft>
              <a:buSzPts val="1120"/>
              <a:buChar char="▶"/>
            </a:pPr>
            <a:r>
              <a:rPr lang="en-PH"/>
              <a:t>Went into effect on December 4, 2017 </a:t>
            </a:r>
            <a:endParaRPr/>
          </a:p>
          <a:p>
            <a:pPr marL="457200" lvl="0" indent="-320040" rtl="0">
              <a:spcBef>
                <a:spcPts val="1000"/>
              </a:spcBef>
              <a:spcAft>
                <a:spcPts val="0"/>
              </a:spcAft>
              <a:buSzPts val="1440"/>
              <a:buChar char="▶"/>
            </a:pPr>
            <a:r>
              <a:rPr lang="en-PH"/>
              <a:t>Current litigation against travel ban awaiting decision by Supreme Court</a:t>
            </a:r>
            <a:endParaRPr/>
          </a:p>
          <a:p>
            <a:pPr marL="914400" lvl="1" indent="-309880" rtl="0">
              <a:spcBef>
                <a:spcPts val="1000"/>
              </a:spcBef>
              <a:spcAft>
                <a:spcPts val="0"/>
              </a:spcAft>
              <a:buSzPts val="1280"/>
              <a:buChar char="▶"/>
            </a:pPr>
            <a:r>
              <a:rPr lang="en-PH"/>
              <a:t>In Question: Trump’s </a:t>
            </a:r>
            <a:r>
              <a:rPr lang="en-PH" b="1"/>
              <a:t>statutory authority to issue the ban</a:t>
            </a:r>
            <a:r>
              <a:rPr lang="en-PH"/>
              <a:t> and the </a:t>
            </a:r>
            <a:r>
              <a:rPr lang="en-PH" b="1"/>
              <a:t>constitutionality of ban</a:t>
            </a:r>
            <a:r>
              <a:rPr lang="en-PH"/>
              <a:t/>
            </a:r>
            <a:br>
              <a:rPr lang="en-PH"/>
            </a:br>
            <a:endParaRPr/>
          </a:p>
        </p:txBody>
      </p:sp>
      <p:sp>
        <p:nvSpPr>
          <p:cNvPr id="474" name="Shape 474"/>
          <p:cNvSpPr txBox="1">
            <a:spLocks noGrp="1"/>
          </p:cNvSpPr>
          <p:nvPr>
            <p:ph type="body" idx="2"/>
          </p:nvPr>
        </p:nvSpPr>
        <p:spPr>
          <a:xfrm>
            <a:off x="499549" y="2234743"/>
            <a:ext cx="7683900" cy="4287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r>
              <a:rPr lang="en-PH"/>
              <a:t>Travel Ban 3.0</a:t>
            </a:r>
            <a:endParaRPr/>
          </a:p>
        </p:txBody>
      </p:sp>
      <p:pic>
        <p:nvPicPr>
          <p:cNvPr id="475" name="Shape 475"/>
          <p:cNvPicPr preferRelativeResize="0"/>
          <p:nvPr/>
        </p:nvPicPr>
        <p:blipFill>
          <a:blip r:embed="rId3">
            <a:alphaModFix/>
          </a:blip>
          <a:stretch>
            <a:fillRect/>
          </a:stretch>
        </p:blipFill>
        <p:spPr>
          <a:xfrm>
            <a:off x="5638250" y="3356050"/>
            <a:ext cx="3039599" cy="17021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Shape 481"/>
          <p:cNvSpPr txBox="1">
            <a:spLocks noGrp="1"/>
          </p:cNvSpPr>
          <p:nvPr>
            <p:ph type="title"/>
          </p:nvPr>
        </p:nvSpPr>
        <p:spPr>
          <a:xfrm>
            <a:off x="866440" y="927099"/>
            <a:ext cx="7684200" cy="709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PH"/>
              <a:t>Judicial Responses to Travel Ban</a:t>
            </a:r>
            <a:endParaRPr/>
          </a:p>
        </p:txBody>
      </p:sp>
      <p:sp>
        <p:nvSpPr>
          <p:cNvPr id="482" name="Shape 482"/>
          <p:cNvSpPr txBox="1">
            <a:spLocks noGrp="1"/>
          </p:cNvSpPr>
          <p:nvPr>
            <p:ph type="body" idx="1"/>
          </p:nvPr>
        </p:nvSpPr>
        <p:spPr>
          <a:xfrm>
            <a:off x="558475" y="2107550"/>
            <a:ext cx="4688700" cy="39384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PH" b="1"/>
              <a:t>The Supreme Court:</a:t>
            </a:r>
            <a:endParaRPr b="1"/>
          </a:p>
          <a:p>
            <a:pPr marL="457200" lvl="0" indent="-320040" rtl="0">
              <a:lnSpc>
                <a:spcPct val="115000"/>
              </a:lnSpc>
              <a:spcBef>
                <a:spcPts val="0"/>
              </a:spcBef>
              <a:spcAft>
                <a:spcPts val="0"/>
              </a:spcAft>
              <a:buSzPts val="1440"/>
              <a:buChar char="▶"/>
            </a:pPr>
            <a:r>
              <a:rPr lang="en-PH"/>
              <a:t>December, 2017: Supreme Court </a:t>
            </a:r>
            <a:r>
              <a:rPr lang="en-PH">
                <a:solidFill>
                  <a:srgbClr val="FF0000"/>
                </a:solidFill>
              </a:rPr>
              <a:t>allowed travel ban to take full effect </a:t>
            </a:r>
            <a:r>
              <a:rPr lang="en-PH"/>
              <a:t>while legal challenges proceed</a:t>
            </a:r>
            <a:endParaRPr/>
          </a:p>
          <a:p>
            <a:pPr marL="457200" lvl="0" indent="-320040" rtl="0">
              <a:lnSpc>
                <a:spcPct val="115000"/>
              </a:lnSpc>
              <a:spcBef>
                <a:spcPts val="0"/>
              </a:spcBef>
              <a:spcAft>
                <a:spcPts val="0"/>
              </a:spcAft>
              <a:buSzPts val="1440"/>
              <a:buChar char="▶"/>
            </a:pPr>
            <a:r>
              <a:rPr lang="en-PH"/>
              <a:t>April, 2018: Supreme Court heard arguments for </a:t>
            </a:r>
            <a:r>
              <a:rPr lang="en-PH" i="1"/>
              <a:t>Trump v. Hawaii</a:t>
            </a:r>
            <a:endParaRPr i="1"/>
          </a:p>
          <a:p>
            <a:pPr marL="914400" lvl="1" indent="-309880" rtl="0">
              <a:lnSpc>
                <a:spcPct val="115000"/>
              </a:lnSpc>
              <a:spcBef>
                <a:spcPts val="0"/>
              </a:spcBef>
              <a:spcAft>
                <a:spcPts val="0"/>
              </a:spcAft>
              <a:buSzPts val="1280"/>
              <a:buChar char="▶"/>
            </a:pPr>
            <a:r>
              <a:rPr lang="en-PH"/>
              <a:t>Decision expected June, 2018</a:t>
            </a:r>
            <a:endParaRPr/>
          </a:p>
          <a:p>
            <a:pPr marL="0" lvl="0" indent="0" rtl="0">
              <a:lnSpc>
                <a:spcPct val="115000"/>
              </a:lnSpc>
              <a:spcBef>
                <a:spcPts val="0"/>
              </a:spcBef>
              <a:spcAft>
                <a:spcPts val="0"/>
              </a:spcAft>
              <a:buClr>
                <a:schemeClr val="dk1"/>
              </a:buClr>
              <a:buSzPts val="1100"/>
              <a:buFont typeface="Arial"/>
              <a:buNone/>
            </a:pPr>
            <a:r>
              <a:rPr lang="en-PH" i="1"/>
              <a:t>	</a:t>
            </a:r>
            <a:endParaRPr i="1"/>
          </a:p>
          <a:p>
            <a:pPr marL="0" lvl="0" indent="0" rtl="0">
              <a:lnSpc>
                <a:spcPct val="115000"/>
              </a:lnSpc>
              <a:spcBef>
                <a:spcPts val="0"/>
              </a:spcBef>
              <a:spcAft>
                <a:spcPts val="0"/>
              </a:spcAft>
              <a:buNone/>
            </a:pPr>
            <a:r>
              <a:rPr lang="en-PH" b="1"/>
              <a:t>The lower courts: </a:t>
            </a:r>
            <a:r>
              <a:rPr lang="en-PH"/>
              <a:t>Two Federal Appeals Courts have ruled against the ban on grounds that it is discriminatory</a:t>
            </a:r>
            <a:endParaRPr/>
          </a:p>
          <a:p>
            <a:pPr marL="0" lvl="0" indent="0" rtl="0">
              <a:spcBef>
                <a:spcPts val="1000"/>
              </a:spcBef>
              <a:spcAft>
                <a:spcPts val="0"/>
              </a:spcAft>
              <a:buNone/>
            </a:pPr>
            <a:endParaRPr/>
          </a:p>
        </p:txBody>
      </p:sp>
      <p:pic>
        <p:nvPicPr>
          <p:cNvPr id="483" name="Shape 483"/>
          <p:cNvPicPr preferRelativeResize="0"/>
          <p:nvPr/>
        </p:nvPicPr>
        <p:blipFill>
          <a:blip r:embed="rId3">
            <a:alphaModFix/>
          </a:blip>
          <a:stretch>
            <a:fillRect/>
          </a:stretch>
        </p:blipFill>
        <p:spPr>
          <a:xfrm>
            <a:off x="5247175" y="2772219"/>
            <a:ext cx="3588851" cy="223368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Shape 489"/>
          <p:cNvSpPr txBox="1">
            <a:spLocks noGrp="1"/>
          </p:cNvSpPr>
          <p:nvPr>
            <p:ph type="title"/>
          </p:nvPr>
        </p:nvSpPr>
        <p:spPr>
          <a:xfrm>
            <a:off x="866440" y="927099"/>
            <a:ext cx="7684200" cy="709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PH"/>
              <a:t>Travel Ban: “In the Trenches”</a:t>
            </a:r>
            <a:endParaRPr/>
          </a:p>
        </p:txBody>
      </p:sp>
      <p:sp>
        <p:nvSpPr>
          <p:cNvPr id="490" name="Shape 490"/>
          <p:cNvSpPr txBox="1">
            <a:spLocks noGrp="1"/>
          </p:cNvSpPr>
          <p:nvPr>
            <p:ph type="body" idx="1"/>
          </p:nvPr>
        </p:nvSpPr>
        <p:spPr>
          <a:xfrm>
            <a:off x="199700" y="1760000"/>
            <a:ext cx="8683200" cy="4402800"/>
          </a:xfrm>
          <a:prstGeom prst="rect">
            <a:avLst/>
          </a:prstGeom>
        </p:spPr>
        <p:txBody>
          <a:bodyPr spcFirstLastPara="1" wrap="square" lIns="91425" tIns="91425" rIns="91425" bIns="91425" anchor="t" anchorCtr="0">
            <a:noAutofit/>
          </a:bodyPr>
          <a:lstStyle/>
          <a:p>
            <a:pPr marL="0" lvl="0" indent="0" rtl="0">
              <a:lnSpc>
                <a:spcPct val="150000"/>
              </a:lnSpc>
              <a:spcBef>
                <a:spcPts val="1000"/>
              </a:spcBef>
              <a:spcAft>
                <a:spcPts val="0"/>
              </a:spcAft>
              <a:buNone/>
            </a:pPr>
            <a:endParaRPr sz="1400">
              <a:latin typeface="Arial"/>
              <a:ea typeface="Arial"/>
              <a:cs typeface="Arial"/>
              <a:sym typeface="Arial"/>
            </a:endParaRPr>
          </a:p>
          <a:p>
            <a:pPr marL="0" lvl="0" indent="0" rtl="0">
              <a:lnSpc>
                <a:spcPct val="150000"/>
              </a:lnSpc>
              <a:spcBef>
                <a:spcPts val="1000"/>
              </a:spcBef>
              <a:spcAft>
                <a:spcPts val="0"/>
              </a:spcAft>
              <a:buNone/>
            </a:pPr>
            <a:r>
              <a:rPr lang="en-PH" sz="1400" b="1"/>
              <a:t>M</a:t>
            </a:r>
            <a:r>
              <a:rPr lang="en-PH" sz="1400"/>
              <a:t> is a Syrian national, living and working in Dubai as a composer, conductor, violinist, and teacher.  He created and runs a unique western-style orchestra which performs Arabic fusion music.</a:t>
            </a:r>
            <a:endParaRPr sz="1400"/>
          </a:p>
          <a:p>
            <a:pPr marL="457200" lvl="0" indent="-311150" rtl="0">
              <a:lnSpc>
                <a:spcPct val="150000"/>
              </a:lnSpc>
              <a:spcBef>
                <a:spcPts val="1000"/>
              </a:spcBef>
              <a:spcAft>
                <a:spcPts val="0"/>
              </a:spcAft>
              <a:buSzPts val="1300"/>
              <a:buFont typeface="Arial"/>
              <a:buChar char="▶"/>
            </a:pPr>
            <a:r>
              <a:rPr lang="en-PH" sz="1300" b="1"/>
              <a:t>7/15/2016:</a:t>
            </a:r>
            <a:r>
              <a:rPr lang="en-PH" sz="1300"/>
              <a:t> M files I-140 self-petition for an EB-1 extraordinary ability immigrant visa</a:t>
            </a:r>
            <a:endParaRPr sz="1300"/>
          </a:p>
          <a:p>
            <a:pPr marL="457200" lvl="0" indent="-311150" rtl="0">
              <a:lnSpc>
                <a:spcPct val="150000"/>
              </a:lnSpc>
              <a:spcBef>
                <a:spcPts val="0"/>
              </a:spcBef>
              <a:spcAft>
                <a:spcPts val="0"/>
              </a:spcAft>
              <a:buSzPts val="1300"/>
              <a:buFont typeface="Arial"/>
              <a:buChar char="▶"/>
            </a:pPr>
            <a:r>
              <a:rPr lang="en-PH" sz="1300" b="1"/>
              <a:t>11/2/2016:</a:t>
            </a:r>
            <a:r>
              <a:rPr lang="en-PH" sz="1300"/>
              <a:t> USCIS approves I-140 </a:t>
            </a:r>
            <a:endParaRPr sz="1300" b="1"/>
          </a:p>
          <a:p>
            <a:pPr marL="457200" lvl="0" indent="-311150" rtl="0">
              <a:lnSpc>
                <a:spcPct val="150000"/>
              </a:lnSpc>
              <a:spcBef>
                <a:spcPts val="0"/>
              </a:spcBef>
              <a:spcAft>
                <a:spcPts val="0"/>
              </a:spcAft>
              <a:buSzPts val="1300"/>
              <a:buChar char="▶"/>
            </a:pPr>
            <a:r>
              <a:rPr lang="en-PH" sz="1300" b="1"/>
              <a:t>1/30/2017:</a:t>
            </a:r>
            <a:r>
              <a:rPr lang="en-PH" sz="1300"/>
              <a:t> M submits application for immigrant visa to U.S Consulate</a:t>
            </a:r>
            <a:endParaRPr sz="1300"/>
          </a:p>
          <a:p>
            <a:pPr marL="457200" lvl="0" indent="-311150" rtl="0">
              <a:lnSpc>
                <a:spcPct val="150000"/>
              </a:lnSpc>
              <a:spcBef>
                <a:spcPts val="0"/>
              </a:spcBef>
              <a:spcAft>
                <a:spcPts val="0"/>
              </a:spcAft>
              <a:buSzPts val="1300"/>
              <a:buFont typeface="Arial"/>
              <a:buChar char="▶"/>
            </a:pPr>
            <a:r>
              <a:rPr lang="en-PH" sz="1300" b="1"/>
              <a:t>7/25/2017:</a:t>
            </a:r>
            <a:r>
              <a:rPr lang="en-PH" sz="1300"/>
              <a:t> M appears for immigrant visa interview at U.S. Consulate in Abu Dhabi</a:t>
            </a:r>
            <a:endParaRPr sz="1300"/>
          </a:p>
          <a:p>
            <a:pPr marL="457200" lvl="0" indent="-311150" rtl="0">
              <a:lnSpc>
                <a:spcPct val="150000"/>
              </a:lnSpc>
              <a:spcBef>
                <a:spcPts val="0"/>
              </a:spcBef>
              <a:spcAft>
                <a:spcPts val="0"/>
              </a:spcAft>
              <a:buSzPts val="1300"/>
              <a:buFont typeface="Arial"/>
              <a:buChar char="▶"/>
            </a:pPr>
            <a:r>
              <a:rPr lang="en-PH" sz="1300" b="1"/>
              <a:t>8/2017 - 1/2018: </a:t>
            </a:r>
            <a:r>
              <a:rPr lang="en-PH" sz="1300"/>
              <a:t>M gathers proof of his potential business relationships in the U.S.</a:t>
            </a:r>
            <a:endParaRPr sz="1300"/>
          </a:p>
          <a:p>
            <a:pPr marL="457200" lvl="0" indent="-311150" rtl="0">
              <a:lnSpc>
                <a:spcPct val="150000"/>
              </a:lnSpc>
              <a:spcBef>
                <a:spcPts val="0"/>
              </a:spcBef>
              <a:spcAft>
                <a:spcPts val="0"/>
              </a:spcAft>
              <a:buSzPts val="1300"/>
              <a:buFont typeface="Arial"/>
              <a:buChar char="▶"/>
            </a:pPr>
            <a:r>
              <a:rPr lang="en-PH" sz="1300" b="1"/>
              <a:t>1/2018: </a:t>
            </a:r>
            <a:r>
              <a:rPr lang="en-PH" sz="1300"/>
              <a:t>M returns to Consulate in Abu Dhabi with proof of his ties to U.S. employers</a:t>
            </a:r>
            <a:endParaRPr sz="1300"/>
          </a:p>
          <a:p>
            <a:pPr marL="914400" lvl="1" indent="-311150" rtl="0">
              <a:lnSpc>
                <a:spcPct val="100000"/>
              </a:lnSpc>
              <a:spcBef>
                <a:spcPts val="0"/>
              </a:spcBef>
              <a:spcAft>
                <a:spcPts val="0"/>
              </a:spcAft>
              <a:buSzPts val="1300"/>
              <a:buFont typeface="Century Gothic"/>
              <a:buChar char="▶"/>
            </a:pPr>
            <a:r>
              <a:rPr lang="en-PH" sz="1300"/>
              <a:t>Consular Officers tell him his visa cannot be approved at this time, </a:t>
            </a:r>
            <a:endParaRPr sz="1300"/>
          </a:p>
          <a:p>
            <a:pPr marL="457200" lvl="0" indent="457200" rtl="0">
              <a:lnSpc>
                <a:spcPct val="100000"/>
              </a:lnSpc>
              <a:spcBef>
                <a:spcPts val="1000"/>
              </a:spcBef>
              <a:spcAft>
                <a:spcPts val="0"/>
              </a:spcAft>
              <a:buNone/>
            </a:pPr>
            <a:r>
              <a:rPr lang="en-PH" sz="1300"/>
              <a:t>but say “maybe, in the future”  it could be granted</a:t>
            </a:r>
            <a:endParaRPr sz="1300"/>
          </a:p>
          <a:p>
            <a:pPr marL="0" lvl="0" indent="0" rtl="0">
              <a:lnSpc>
                <a:spcPct val="100000"/>
              </a:lnSpc>
              <a:spcBef>
                <a:spcPts val="1000"/>
              </a:spcBef>
              <a:spcAft>
                <a:spcPts val="0"/>
              </a:spcAft>
              <a:buNone/>
            </a:pPr>
            <a:endParaRPr sz="1400">
              <a:latin typeface="Arial"/>
              <a:ea typeface="Arial"/>
              <a:cs typeface="Arial"/>
              <a:sym typeface="Arial"/>
            </a:endParaRPr>
          </a:p>
          <a:p>
            <a:pPr marL="0" lvl="0" indent="0" rtl="0">
              <a:lnSpc>
                <a:spcPct val="150000"/>
              </a:lnSpc>
              <a:spcBef>
                <a:spcPts val="1000"/>
              </a:spcBef>
              <a:spcAft>
                <a:spcPts val="0"/>
              </a:spcAft>
              <a:buNone/>
            </a:pPr>
            <a:endParaRPr/>
          </a:p>
          <a:p>
            <a:pPr marL="0" lvl="0" indent="0" rtl="0">
              <a:lnSpc>
                <a:spcPct val="150000"/>
              </a:lnSpc>
              <a:spcBef>
                <a:spcPts val="1000"/>
              </a:spcBef>
              <a:spcAft>
                <a:spcPts val="0"/>
              </a:spcAft>
              <a:buNone/>
            </a:pPr>
            <a:endParaRPr b="1"/>
          </a:p>
          <a:p>
            <a:pPr marL="0" lvl="0" indent="0" rtl="0">
              <a:lnSpc>
                <a:spcPct val="115000"/>
              </a:lnSpc>
              <a:spcBef>
                <a:spcPts val="1000"/>
              </a:spcBef>
              <a:spcAft>
                <a:spcPts val="0"/>
              </a:spcAft>
              <a:buClr>
                <a:schemeClr val="dk1"/>
              </a:buClr>
              <a:buSzPts val="1100"/>
              <a:buFont typeface="Arial"/>
              <a:buNone/>
            </a:pPr>
            <a:endParaRPr b="1" i="1"/>
          </a:p>
          <a:p>
            <a:pPr marL="0" lvl="0" indent="0" rtl="0">
              <a:spcBef>
                <a:spcPts val="1000"/>
              </a:spcBef>
              <a:spcAft>
                <a:spcPts val="0"/>
              </a:spcAft>
              <a:buNone/>
            </a:pPr>
            <a:endParaRPr/>
          </a:p>
        </p:txBody>
      </p:sp>
      <p:pic>
        <p:nvPicPr>
          <p:cNvPr id="491" name="Shape 491"/>
          <p:cNvPicPr preferRelativeResize="0"/>
          <p:nvPr/>
        </p:nvPicPr>
        <p:blipFill rotWithShape="1">
          <a:blip r:embed="rId3">
            <a:alphaModFix/>
          </a:blip>
          <a:srcRect t="3072" r="13051"/>
          <a:stretch/>
        </p:blipFill>
        <p:spPr>
          <a:xfrm>
            <a:off x="6810875" y="4111200"/>
            <a:ext cx="2117674" cy="2360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txBox="1">
            <a:spLocks noGrp="1"/>
          </p:cNvSpPr>
          <p:nvPr>
            <p:ph type="ctrTitle"/>
          </p:nvPr>
        </p:nvSpPr>
        <p:spPr>
          <a:xfrm>
            <a:off x="866441" y="2222624"/>
            <a:ext cx="5917800" cy="2554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PH"/>
              <a:t>Termination of TPS and DACA/End of Discretion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p:nvPr/>
        </p:nvSpPr>
        <p:spPr>
          <a:xfrm>
            <a:off x="0" y="0"/>
            <a:ext cx="9144000" cy="68580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38" name="Shape 338"/>
          <p:cNvGrpSpPr/>
          <p:nvPr/>
        </p:nvGrpSpPr>
        <p:grpSpPr>
          <a:xfrm>
            <a:off x="-2266" y="-2022"/>
            <a:ext cx="9146266" cy="6861037"/>
            <a:chOff x="-2266" y="-2022"/>
            <a:chExt cx="9146266" cy="6861037"/>
          </a:xfrm>
        </p:grpSpPr>
        <p:sp>
          <p:nvSpPr>
            <p:cNvPr id="339" name="Shape 339"/>
            <p:cNvSpPr/>
            <p:nvPr/>
          </p:nvSpPr>
          <p:spPr>
            <a:xfrm>
              <a:off x="0" y="0"/>
              <a:ext cx="9144000" cy="6858000"/>
            </a:xfrm>
            <a:prstGeom prst="rect">
              <a:avLst/>
            </a:prstGeom>
            <a:blipFill rotWithShape="1">
              <a:blip r:embed="rId3">
                <a:alphaModFix/>
              </a:blip>
              <a:stretch>
                <a:fillRect l="-16666" r="-16666"/>
              </a:stretch>
            </a:bli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0" name="Shape 340"/>
            <p:cNvSpPr/>
            <p:nvPr/>
          </p:nvSpPr>
          <p:spPr>
            <a:xfrm>
              <a:off x="0" y="2895600"/>
              <a:ext cx="2362200" cy="2362200"/>
            </a:xfrm>
            <a:prstGeom prst="ellipse">
              <a:avLst/>
            </a:prstGeom>
            <a:gradFill>
              <a:gsLst>
                <a:gs pos="0">
                  <a:srgbClr val="5F9C9D">
                    <a:alpha val="7843"/>
                  </a:srgbClr>
                </a:gs>
                <a:gs pos="36000">
                  <a:srgbClr val="5F9C9D">
                    <a:alpha val="7843"/>
                  </a:srgbClr>
                </a:gs>
                <a:gs pos="72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1" name="Shape 341"/>
            <p:cNvSpPr/>
            <p:nvPr/>
          </p:nvSpPr>
          <p:spPr>
            <a:xfrm>
              <a:off x="6299432" y="1676400"/>
              <a:ext cx="2819400" cy="2819400"/>
            </a:xfrm>
            <a:prstGeom prst="ellipse">
              <a:avLst/>
            </a:prstGeom>
            <a:gradFill>
              <a:gsLst>
                <a:gs pos="0">
                  <a:srgbClr val="5F9C9D">
                    <a:alpha val="6666"/>
                  </a:srgbClr>
                </a:gs>
                <a:gs pos="36000">
                  <a:srgbClr val="5F9C9D">
                    <a:alpha val="5882"/>
                  </a:srgbClr>
                </a:gs>
                <a:gs pos="69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2" name="Shape 342"/>
            <p:cNvSpPr/>
            <p:nvPr/>
          </p:nvSpPr>
          <p:spPr>
            <a:xfrm>
              <a:off x="5689832" y="-2022"/>
              <a:ext cx="1600200" cy="1600200"/>
            </a:xfrm>
            <a:prstGeom prst="ellipse">
              <a:avLst/>
            </a:prstGeom>
            <a:gradFill>
              <a:gsLst>
                <a:gs pos="0">
                  <a:srgbClr val="5F9C9D">
                    <a:alpha val="13725"/>
                  </a:srgbClr>
                </a:gs>
                <a:gs pos="36000">
                  <a:srgbClr val="5F9C9D">
                    <a:alpha val="6666"/>
                  </a:srgbClr>
                </a:gs>
                <a:gs pos="73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3" name="Shape 343"/>
            <p:cNvSpPr/>
            <p:nvPr/>
          </p:nvSpPr>
          <p:spPr>
            <a:xfrm>
              <a:off x="-2266" y="2667000"/>
              <a:ext cx="4191000" cy="4191000"/>
            </a:xfrm>
            <a:prstGeom prst="ellipse">
              <a:avLst/>
            </a:prstGeom>
            <a:gradFill>
              <a:gsLst>
                <a:gs pos="0">
                  <a:srgbClr val="5F9C9D">
                    <a:alpha val="10980"/>
                  </a:srgbClr>
                </a:gs>
                <a:gs pos="36000">
                  <a:srgbClr val="5F9C9D">
                    <a:alpha val="9803"/>
                  </a:srgbClr>
                </a:gs>
                <a:gs pos="75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4" name="Shape 344"/>
            <p:cNvSpPr/>
            <p:nvPr/>
          </p:nvSpPr>
          <p:spPr>
            <a:xfrm>
              <a:off x="6299432" y="5868415"/>
              <a:ext cx="990600" cy="990600"/>
            </a:xfrm>
            <a:prstGeom prst="ellipse">
              <a:avLst/>
            </a:prstGeom>
            <a:gradFill>
              <a:gsLst>
                <a:gs pos="0">
                  <a:srgbClr val="5F9C9D">
                    <a:alpha val="13725"/>
                  </a:srgbClr>
                </a:gs>
                <a:gs pos="36000">
                  <a:srgbClr val="5F9C9D">
                    <a:alpha val="6666"/>
                  </a:srgbClr>
                </a:gs>
                <a:gs pos="66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5" name="Shape 345"/>
            <p:cNvSpPr/>
            <p:nvPr/>
          </p:nvSpPr>
          <p:spPr>
            <a:xfrm rot="-589932">
              <a:off x="6359946" y="1790293"/>
              <a:ext cx="2377690" cy="317748"/>
            </a:xfrm>
            <a:custGeom>
              <a:avLst/>
              <a:gdLst/>
              <a:ahLst/>
              <a:cxnLst/>
              <a:rect l="0" t="0" r="0" b="0"/>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6" name="Shape 346"/>
            <p:cNvSpPr/>
            <p:nvPr/>
          </p:nvSpPr>
          <p:spPr>
            <a:xfrm>
              <a:off x="485023" y="1856958"/>
              <a:ext cx="8173954" cy="4535226"/>
            </a:xfrm>
            <a:custGeom>
              <a:avLst/>
              <a:gdLst/>
              <a:ahLst/>
              <a:cxnLst/>
              <a:rect l="0" t="0" r="0" b="0"/>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347" name="Shape 347"/>
            <p:cNvSpPr/>
            <p:nvPr/>
          </p:nvSpPr>
          <p:spPr>
            <a:xfrm>
              <a:off x="0" y="508"/>
              <a:ext cx="9144000" cy="6858000"/>
            </a:xfrm>
            <a:custGeom>
              <a:avLst/>
              <a:gdLst/>
              <a:ahLst/>
              <a:cxnLst/>
              <a:rect l="0" t="0" r="0" b="0"/>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348" name="Shape 348"/>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349" name="Shape 349"/>
          <p:cNvPicPr preferRelativeResize="0">
            <a:picLocks noGrp="1"/>
          </p:cNvPicPr>
          <p:nvPr>
            <p:ph type="body" idx="1"/>
          </p:nvPr>
        </p:nvPicPr>
        <p:blipFill rotWithShape="1">
          <a:blip r:embed="rId4">
            <a:alphaModFix/>
          </a:blip>
          <a:srcRect l="741" r="5117" b="1"/>
          <a:stretch/>
        </p:blipFill>
        <p:spPr>
          <a:xfrm>
            <a:off x="6194718" y="2775952"/>
            <a:ext cx="2310036" cy="3067163"/>
          </a:xfrm>
          <a:prstGeom prst="roundRect">
            <a:avLst>
              <a:gd name="adj" fmla="val 1858"/>
            </a:avLst>
          </a:prstGeom>
          <a:noFill/>
          <a:ln w="9525" cap="flat" cmpd="sng">
            <a:solidFill>
              <a:schemeClr val="accent1"/>
            </a:solidFill>
            <a:prstDash val="solid"/>
            <a:round/>
            <a:headEnd type="none" w="sm" len="sm"/>
            <a:tailEnd type="none" w="sm" len="sm"/>
          </a:ln>
          <a:effectLst>
            <a:outerShdw blurRad="50800" dist="50800" dir="5400000" algn="tl" rotWithShape="0">
              <a:srgbClr val="000000">
                <a:alpha val="42745"/>
              </a:srgbClr>
            </a:outerShdw>
          </a:effectLst>
        </p:spPr>
      </p:pic>
      <p:sp>
        <p:nvSpPr>
          <p:cNvPr id="350" name="Shape 350"/>
          <p:cNvSpPr txBox="1">
            <a:spLocks noGrp="1"/>
          </p:cNvSpPr>
          <p:nvPr>
            <p:ph type="title"/>
          </p:nvPr>
        </p:nvSpPr>
        <p:spPr>
          <a:xfrm>
            <a:off x="866441" y="927099"/>
            <a:ext cx="6345260" cy="70986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3200"/>
              <a:buFont typeface="Century Gothic"/>
              <a:buNone/>
            </a:pPr>
            <a:r>
              <a:rPr lang="en-PH" sz="3200" b="0" i="0" u="none" strike="noStrike" cap="none">
                <a:solidFill>
                  <a:schemeClr val="lt1"/>
                </a:solidFill>
                <a:latin typeface="Century Gothic"/>
                <a:ea typeface="Century Gothic"/>
                <a:cs typeface="Century Gothic"/>
                <a:sym typeface="Century Gothic"/>
              </a:rPr>
              <a:t>Becki Young</a:t>
            </a:r>
            <a:endParaRPr/>
          </a:p>
        </p:txBody>
      </p:sp>
      <p:sp>
        <p:nvSpPr>
          <p:cNvPr id="351" name="Shape 351"/>
          <p:cNvSpPr txBox="1"/>
          <p:nvPr/>
        </p:nvSpPr>
        <p:spPr>
          <a:xfrm>
            <a:off x="485023" y="2563555"/>
            <a:ext cx="5486400" cy="3530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PH" sz="1200" b="0" i="0" u="none" strike="noStrike" cap="none">
                <a:solidFill>
                  <a:schemeClr val="dk1"/>
                </a:solidFill>
                <a:latin typeface="Century Gothic"/>
                <a:ea typeface="Century Gothic"/>
                <a:cs typeface="Century Gothic"/>
                <a:sym typeface="Century Gothic"/>
              </a:rPr>
              <a:t>Becki L. Young, co-founder of Hammond Young Immigration Law and head of the firm's Hospitality Practice, is a seasoned business immigration attorney with 20 years of experience in the field.  She has represented more than 100 of the world's most prominent hotels and restaurants, and facilitated the sponsorship of foreign professionals, trainees, interns and individuals of "extraordinary ability." In addition to her hospitality practice, Ms. Young regularly provides immigration law advice to clients in a broad range of industries.</a:t>
            </a:r>
            <a:br>
              <a:rPr lang="en-PH" sz="1200" b="0" i="0" u="none" strike="noStrike" cap="none">
                <a:solidFill>
                  <a:schemeClr val="dk1"/>
                </a:solidFill>
                <a:latin typeface="Century Gothic"/>
                <a:ea typeface="Century Gothic"/>
                <a:cs typeface="Century Gothic"/>
                <a:sym typeface="Century Gothic"/>
              </a:rPr>
            </a:br>
            <a:r>
              <a:rPr lang="en-PH" sz="1200" b="0" i="0" u="none" strike="noStrike" cap="none">
                <a:solidFill>
                  <a:schemeClr val="dk1"/>
                </a:solidFill>
                <a:latin typeface="Century Gothic"/>
                <a:ea typeface="Century Gothic"/>
                <a:cs typeface="Century Gothic"/>
                <a:sym typeface="Century Gothic"/>
              </a:rPr>
              <a:t/>
            </a:r>
            <a:br>
              <a:rPr lang="en-PH" sz="1200" b="0" i="0" u="none" strike="noStrike" cap="none">
                <a:solidFill>
                  <a:schemeClr val="dk1"/>
                </a:solidFill>
                <a:latin typeface="Century Gothic"/>
                <a:ea typeface="Century Gothic"/>
                <a:cs typeface="Century Gothic"/>
                <a:sym typeface="Century Gothic"/>
              </a:rPr>
            </a:br>
            <a:r>
              <a:rPr lang="en-PH" sz="1200" b="0" i="0" u="none" strike="noStrike" cap="none">
                <a:solidFill>
                  <a:schemeClr val="dk1"/>
                </a:solidFill>
                <a:latin typeface="Century Gothic"/>
                <a:ea typeface="Century Gothic"/>
                <a:cs typeface="Century Gothic"/>
                <a:sym typeface="Century Gothic"/>
              </a:rPr>
              <a:t>Ms. Young is an active member of the American Immigration Lawyers Association (AILA). She frequently speaks at legal, business and hospitality conferences, and regularly contributes insight through published articles and commentary.  She is highly recommended (Band 3) by Chambers &amp; Partners and recognized as a Leading Legal Practitioner in Corporate Immigration by Who's Who Legal. Hammond Young Immigration Law LLC is rated Tier 1 National and Washington DC for Immigration Law by US News &amp; World Report / Best Lawyers.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a:spLocks noGrp="1"/>
          </p:cNvSpPr>
          <p:nvPr>
            <p:ph type="title"/>
          </p:nvPr>
        </p:nvSpPr>
        <p:spPr>
          <a:xfrm>
            <a:off x="866440" y="927099"/>
            <a:ext cx="7684269" cy="70986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2800"/>
              <a:buFont typeface="Century Gothic"/>
              <a:buNone/>
            </a:pPr>
            <a:r>
              <a:rPr lang="en-PH" sz="2800" b="0" i="0" u="none" strike="noStrike" cap="none">
                <a:solidFill>
                  <a:schemeClr val="lt1"/>
                </a:solidFill>
                <a:latin typeface="Century Gothic"/>
                <a:ea typeface="Century Gothic"/>
                <a:cs typeface="Century Gothic"/>
                <a:sym typeface="Century Gothic"/>
              </a:rPr>
              <a:t>What is TPS (Temporary Protected Status)?</a:t>
            </a:r>
            <a:endParaRPr sz="2800" b="0" i="0" u="none" strike="noStrike" cap="none">
              <a:solidFill>
                <a:schemeClr val="lt1"/>
              </a:solidFill>
              <a:latin typeface="Century Gothic"/>
              <a:ea typeface="Century Gothic"/>
              <a:cs typeface="Century Gothic"/>
              <a:sym typeface="Century Gothic"/>
            </a:endParaRPr>
          </a:p>
        </p:txBody>
      </p:sp>
      <p:sp>
        <p:nvSpPr>
          <p:cNvPr id="504" name="Shape 504"/>
          <p:cNvSpPr txBox="1">
            <a:spLocks noGrp="1"/>
          </p:cNvSpPr>
          <p:nvPr>
            <p:ph type="body" idx="1"/>
          </p:nvPr>
        </p:nvSpPr>
        <p:spPr>
          <a:xfrm>
            <a:off x="282075" y="1974550"/>
            <a:ext cx="8220300" cy="4446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a:p>
            <a:pPr marL="342900" marR="0" lvl="0" indent="-375920" algn="l" rtl="0">
              <a:spcBef>
                <a:spcPts val="0"/>
              </a:spcBef>
              <a:spcAft>
                <a:spcPts val="0"/>
              </a:spcAft>
              <a:buClr>
                <a:schemeClr val="accent1"/>
              </a:buClr>
              <a:buSzPts val="1800"/>
              <a:buFont typeface="Noto Sans Symbols"/>
              <a:buChar char="▶"/>
            </a:pPr>
            <a:r>
              <a:rPr lang="en-PH" b="0" i="0" u="none" strike="noStrike" cap="none">
                <a:solidFill>
                  <a:schemeClr val="dk1"/>
                </a:solidFill>
                <a:latin typeface="Century Gothic"/>
                <a:ea typeface="Century Gothic"/>
                <a:cs typeface="Century Gothic"/>
                <a:sym typeface="Century Gothic"/>
              </a:rPr>
              <a:t>TPS is a temporary form of relief for individuals from certain countries designated by the Department of Homeland Security during times of extraordinary or temporary conditions such as armed conflicts or environmental disasters. (TPS is </a:t>
            </a:r>
            <a:r>
              <a:rPr lang="en-PH" b="0" i="0" u="sng" strike="noStrike" cap="none">
                <a:solidFill>
                  <a:schemeClr val="dk1"/>
                </a:solidFill>
                <a:latin typeface="Century Gothic"/>
                <a:ea typeface="Century Gothic"/>
                <a:cs typeface="Century Gothic"/>
                <a:sym typeface="Century Gothic"/>
              </a:rPr>
              <a:t>NOT </a:t>
            </a:r>
            <a:r>
              <a:rPr lang="en-PH" b="0" i="0" u="none" strike="noStrike" cap="none">
                <a:solidFill>
                  <a:schemeClr val="dk1"/>
                </a:solidFill>
                <a:latin typeface="Century Gothic"/>
                <a:ea typeface="Century Gothic"/>
                <a:cs typeface="Century Gothic"/>
                <a:sym typeface="Century Gothic"/>
              </a:rPr>
              <a:t>residency, though many TPS beneficiaries have resided for lengthy periods of time in the U.S.)</a:t>
            </a:r>
            <a:endParaRPr/>
          </a:p>
          <a:p>
            <a:pPr marL="342900" marR="0" lvl="0" indent="-375920" algn="l" rtl="0">
              <a:spcBef>
                <a:spcPts val="1000"/>
              </a:spcBef>
              <a:spcAft>
                <a:spcPts val="0"/>
              </a:spcAft>
              <a:buClr>
                <a:schemeClr val="accent1"/>
              </a:buClr>
              <a:buSzPts val="1800"/>
              <a:buFont typeface="Noto Sans Symbols"/>
              <a:buChar char="▶"/>
            </a:pPr>
            <a:r>
              <a:rPr lang="en-PH" b="0" i="0" u="none" strike="noStrike" cap="none">
                <a:solidFill>
                  <a:schemeClr val="dk1"/>
                </a:solidFill>
                <a:latin typeface="Century Gothic"/>
                <a:ea typeface="Century Gothic"/>
                <a:cs typeface="Century Gothic"/>
                <a:sym typeface="Century Gothic"/>
              </a:rPr>
              <a:t>Current countries that have TPS are </a:t>
            </a:r>
            <a:r>
              <a:rPr lang="en-PH" b="0" i="0" u="sng" strike="noStrike" cap="none">
                <a:solidFill>
                  <a:schemeClr val="dk1"/>
                </a:solidFill>
                <a:latin typeface="Century Gothic"/>
                <a:ea typeface="Century Gothic"/>
                <a:cs typeface="Century Gothic"/>
                <a:sym typeface="Century Gothic"/>
              </a:rPr>
              <a:t>El Salvador</a:t>
            </a:r>
            <a:r>
              <a:rPr lang="en-PH" b="0" i="0" u="none" strike="noStrike" cap="none">
                <a:solidFill>
                  <a:schemeClr val="dk1"/>
                </a:solidFill>
                <a:latin typeface="Century Gothic"/>
                <a:ea typeface="Century Gothic"/>
                <a:cs typeface="Century Gothic"/>
                <a:sym typeface="Century Gothic"/>
              </a:rPr>
              <a:t>, </a:t>
            </a:r>
            <a:r>
              <a:rPr lang="en-PH" b="0" i="0" u="sng" strike="noStrike" cap="none">
                <a:solidFill>
                  <a:schemeClr val="dk1"/>
                </a:solidFill>
                <a:latin typeface="Century Gothic"/>
                <a:ea typeface="Century Gothic"/>
                <a:cs typeface="Century Gothic"/>
                <a:sym typeface="Century Gothic"/>
              </a:rPr>
              <a:t>Haiti</a:t>
            </a:r>
            <a:r>
              <a:rPr lang="en-PH" b="0" i="0" u="none" strike="noStrike" cap="none">
                <a:solidFill>
                  <a:schemeClr val="dk1"/>
                </a:solidFill>
                <a:latin typeface="Century Gothic"/>
                <a:ea typeface="Century Gothic"/>
                <a:cs typeface="Century Gothic"/>
                <a:sym typeface="Century Gothic"/>
              </a:rPr>
              <a:t>, </a:t>
            </a:r>
            <a:r>
              <a:rPr lang="en-PH" b="0" i="0" u="sng" strike="noStrike" cap="none">
                <a:solidFill>
                  <a:schemeClr val="dk1"/>
                </a:solidFill>
                <a:latin typeface="Century Gothic"/>
                <a:ea typeface="Century Gothic"/>
                <a:cs typeface="Century Gothic"/>
                <a:sym typeface="Century Gothic"/>
              </a:rPr>
              <a:t>Honduras</a:t>
            </a:r>
            <a:r>
              <a:rPr lang="en-PH" b="0" i="0" u="none" strike="noStrike" cap="none">
                <a:solidFill>
                  <a:schemeClr val="dk1"/>
                </a:solidFill>
                <a:latin typeface="Century Gothic"/>
                <a:ea typeface="Century Gothic"/>
                <a:cs typeface="Century Gothic"/>
                <a:sym typeface="Century Gothic"/>
              </a:rPr>
              <a:t>, </a:t>
            </a:r>
            <a:r>
              <a:rPr lang="en-PH" b="0" i="0" u="sng" strike="noStrike" cap="none">
                <a:solidFill>
                  <a:schemeClr val="dk1"/>
                </a:solidFill>
                <a:latin typeface="Century Gothic"/>
                <a:ea typeface="Century Gothic"/>
                <a:cs typeface="Century Gothic"/>
                <a:sym typeface="Century Gothic"/>
              </a:rPr>
              <a:t>Nepal</a:t>
            </a:r>
            <a:r>
              <a:rPr lang="en-PH" b="0" i="0" u="none" strike="noStrike" cap="none">
                <a:solidFill>
                  <a:schemeClr val="dk1"/>
                </a:solidFill>
                <a:latin typeface="Century Gothic"/>
                <a:ea typeface="Century Gothic"/>
                <a:cs typeface="Century Gothic"/>
                <a:sym typeface="Century Gothic"/>
              </a:rPr>
              <a:t>, </a:t>
            </a:r>
            <a:r>
              <a:rPr lang="en-PH" b="0" i="0" u="sng" strike="noStrike" cap="none">
                <a:solidFill>
                  <a:schemeClr val="dk1"/>
                </a:solidFill>
                <a:latin typeface="Century Gothic"/>
                <a:ea typeface="Century Gothic"/>
                <a:cs typeface="Century Gothic"/>
                <a:sym typeface="Century Gothic"/>
              </a:rPr>
              <a:t>Nicaragua</a:t>
            </a:r>
            <a:r>
              <a:rPr lang="en-PH" b="0" i="0" u="none" strike="noStrike" cap="none">
                <a:solidFill>
                  <a:schemeClr val="dk1"/>
                </a:solidFill>
                <a:latin typeface="Century Gothic"/>
                <a:ea typeface="Century Gothic"/>
                <a:cs typeface="Century Gothic"/>
                <a:sym typeface="Century Gothic"/>
              </a:rPr>
              <a:t>, </a:t>
            </a:r>
            <a:r>
              <a:rPr lang="en-PH" b="0" i="0" u="sng" strike="noStrike" cap="none">
                <a:solidFill>
                  <a:schemeClr val="dk1"/>
                </a:solidFill>
                <a:latin typeface="Century Gothic"/>
                <a:ea typeface="Century Gothic"/>
                <a:cs typeface="Century Gothic"/>
                <a:sym typeface="Century Gothic"/>
              </a:rPr>
              <a:t>Somalia</a:t>
            </a:r>
            <a:r>
              <a:rPr lang="en-PH" b="0" i="0" u="none" strike="noStrike" cap="none">
                <a:solidFill>
                  <a:schemeClr val="dk1"/>
                </a:solidFill>
                <a:latin typeface="Century Gothic"/>
                <a:ea typeface="Century Gothic"/>
                <a:cs typeface="Century Gothic"/>
                <a:sym typeface="Century Gothic"/>
              </a:rPr>
              <a:t>, </a:t>
            </a:r>
            <a:r>
              <a:rPr lang="en-PH" b="0" i="0" u="sng" strike="noStrike" cap="none">
                <a:solidFill>
                  <a:schemeClr val="dk1"/>
                </a:solidFill>
                <a:latin typeface="Century Gothic"/>
                <a:ea typeface="Century Gothic"/>
                <a:cs typeface="Century Gothic"/>
                <a:sym typeface="Century Gothic"/>
              </a:rPr>
              <a:t>Sudan</a:t>
            </a:r>
            <a:r>
              <a:rPr lang="en-PH" b="0" i="0" u="none" strike="noStrike" cap="none">
                <a:solidFill>
                  <a:schemeClr val="dk1"/>
                </a:solidFill>
                <a:latin typeface="Century Gothic"/>
                <a:ea typeface="Century Gothic"/>
                <a:cs typeface="Century Gothic"/>
                <a:sym typeface="Century Gothic"/>
              </a:rPr>
              <a:t>, </a:t>
            </a:r>
            <a:r>
              <a:rPr lang="en-PH" b="0" i="0" u="sng" strike="noStrike" cap="none">
                <a:solidFill>
                  <a:schemeClr val="dk1"/>
                </a:solidFill>
                <a:latin typeface="Century Gothic"/>
                <a:ea typeface="Century Gothic"/>
                <a:cs typeface="Century Gothic"/>
                <a:sym typeface="Century Gothic"/>
              </a:rPr>
              <a:t>South Sudan</a:t>
            </a:r>
            <a:r>
              <a:rPr lang="en-PH" b="0" i="0" u="none" strike="noStrike" cap="none">
                <a:solidFill>
                  <a:schemeClr val="dk1"/>
                </a:solidFill>
                <a:latin typeface="Century Gothic"/>
                <a:ea typeface="Century Gothic"/>
                <a:cs typeface="Century Gothic"/>
                <a:sym typeface="Century Gothic"/>
              </a:rPr>
              <a:t>,  </a:t>
            </a:r>
            <a:r>
              <a:rPr lang="en-PH" b="0" i="0" u="sng" strike="noStrike" cap="none">
                <a:solidFill>
                  <a:schemeClr val="dk1"/>
                </a:solidFill>
                <a:latin typeface="Century Gothic"/>
                <a:ea typeface="Century Gothic"/>
                <a:cs typeface="Century Gothic"/>
                <a:sym typeface="Century Gothic"/>
              </a:rPr>
              <a:t>Syria</a:t>
            </a:r>
            <a:r>
              <a:rPr lang="en-PH" b="0" i="0" u="none" strike="noStrike" cap="none">
                <a:solidFill>
                  <a:schemeClr val="dk1"/>
                </a:solidFill>
                <a:latin typeface="Century Gothic"/>
                <a:ea typeface="Century Gothic"/>
                <a:cs typeface="Century Gothic"/>
                <a:sym typeface="Century Gothic"/>
              </a:rPr>
              <a:t>, and </a:t>
            </a:r>
            <a:r>
              <a:rPr lang="en-PH" b="0" i="0" u="sng" strike="noStrike" cap="none">
                <a:solidFill>
                  <a:schemeClr val="dk1"/>
                </a:solidFill>
                <a:latin typeface="Century Gothic"/>
                <a:ea typeface="Century Gothic"/>
                <a:cs typeface="Century Gothic"/>
                <a:sym typeface="Century Gothic"/>
              </a:rPr>
              <a:t>Yemen</a:t>
            </a:r>
            <a:r>
              <a:rPr lang="en-PH" b="0" i="0" u="none" strike="noStrike" cap="none">
                <a:solidFill>
                  <a:schemeClr val="dk1"/>
                </a:solidFill>
                <a:latin typeface="Century Gothic"/>
                <a:ea typeface="Century Gothic"/>
                <a:cs typeface="Century Gothic"/>
                <a:sym typeface="Century Gothic"/>
              </a:rPr>
              <a:t>. </a:t>
            </a:r>
            <a:endParaRPr/>
          </a:p>
          <a:p>
            <a:pPr marL="342900" marR="0" lvl="0" indent="-375920" algn="l" rtl="0">
              <a:spcBef>
                <a:spcPts val="1000"/>
              </a:spcBef>
              <a:spcAft>
                <a:spcPts val="0"/>
              </a:spcAft>
              <a:buClr>
                <a:schemeClr val="accent1"/>
              </a:buClr>
              <a:buSzPts val="1800"/>
              <a:buFont typeface="Noto Sans Symbols"/>
              <a:buChar char="▶"/>
            </a:pPr>
            <a:r>
              <a:rPr lang="en-PH" b="0" i="0" u="none" strike="noStrike" cap="none">
                <a:solidFill>
                  <a:schemeClr val="dk1"/>
                </a:solidFill>
                <a:latin typeface="Century Gothic"/>
                <a:ea typeface="Century Gothic"/>
                <a:cs typeface="Century Gothic"/>
                <a:sym typeface="Century Gothic"/>
              </a:rPr>
              <a:t>Congress passed legislation which allows TPS beneficiaries to have employment authorization and a temporary lawful status in the U.S. </a:t>
            </a:r>
            <a:endParaRPr/>
          </a:p>
          <a:p>
            <a:pPr marL="342900" marR="0" lvl="0" indent="-375920" algn="l" rtl="0">
              <a:spcBef>
                <a:spcPts val="1000"/>
              </a:spcBef>
              <a:spcAft>
                <a:spcPts val="0"/>
              </a:spcAft>
              <a:buClr>
                <a:schemeClr val="accent1"/>
              </a:buClr>
              <a:buSzPts val="1800"/>
              <a:buFont typeface="Noto Sans Symbols"/>
              <a:buChar char="▶"/>
            </a:pPr>
            <a:r>
              <a:rPr lang="en-PH" b="0" i="0" u="none" strike="noStrike" cap="none">
                <a:solidFill>
                  <a:schemeClr val="dk1"/>
                </a:solidFill>
                <a:latin typeface="Century Gothic"/>
                <a:ea typeface="Century Gothic"/>
                <a:cs typeface="Century Gothic"/>
                <a:sym typeface="Century Gothic"/>
              </a:rPr>
              <a:t>TPS can be extended by the DHS, as it has been for many countries since 1990. </a:t>
            </a:r>
            <a:endParaRPr/>
          </a:p>
          <a:p>
            <a:pPr marL="0" marR="0" lvl="0" indent="0" algn="l" rtl="0">
              <a:spcBef>
                <a:spcPts val="100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Shape 510"/>
          <p:cNvSpPr txBox="1">
            <a:spLocks noGrp="1"/>
          </p:cNvSpPr>
          <p:nvPr>
            <p:ph type="title"/>
          </p:nvPr>
        </p:nvSpPr>
        <p:spPr>
          <a:xfrm>
            <a:off x="866440" y="927099"/>
            <a:ext cx="7684200" cy="709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PH"/>
              <a:t>TPS Beneficiaries in the 6th and 9th Circuits Are Better Situated for “Admission.” </a:t>
            </a:r>
            <a:endParaRPr/>
          </a:p>
        </p:txBody>
      </p:sp>
      <p:pic>
        <p:nvPicPr>
          <p:cNvPr id="511" name="Shape 511"/>
          <p:cNvPicPr preferRelativeResize="0"/>
          <p:nvPr/>
        </p:nvPicPr>
        <p:blipFill rotWithShape="1">
          <a:blip r:embed="rId3">
            <a:alphaModFix/>
          </a:blip>
          <a:srcRect t="27478"/>
          <a:stretch/>
        </p:blipFill>
        <p:spPr>
          <a:xfrm>
            <a:off x="657225" y="2210600"/>
            <a:ext cx="7829550" cy="43933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Shape 517"/>
          <p:cNvSpPr txBox="1">
            <a:spLocks noGrp="1"/>
          </p:cNvSpPr>
          <p:nvPr>
            <p:ph type="title"/>
          </p:nvPr>
        </p:nvSpPr>
        <p:spPr>
          <a:xfrm>
            <a:off x="866440" y="927099"/>
            <a:ext cx="7684269" cy="70986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2800"/>
              <a:buFont typeface="Century Gothic"/>
              <a:buNone/>
            </a:pPr>
            <a:r>
              <a:rPr lang="en-PH"/>
              <a:t>National Litigation Strategy: </a:t>
            </a:r>
            <a:endParaRPr/>
          </a:p>
          <a:p>
            <a:pPr marL="0" marR="0" lvl="0" indent="0" algn="l" rtl="0">
              <a:spcBef>
                <a:spcPts val="0"/>
              </a:spcBef>
              <a:spcAft>
                <a:spcPts val="0"/>
              </a:spcAft>
              <a:buClr>
                <a:schemeClr val="lt1"/>
              </a:buClr>
              <a:buSzPts val="2800"/>
              <a:buFont typeface="Century Gothic"/>
              <a:buNone/>
            </a:pPr>
            <a:r>
              <a:rPr lang="en-PH" sz="1800" i="1">
                <a:solidFill>
                  <a:srgbClr val="FFFFFF"/>
                </a:solidFill>
                <a:latin typeface="Arial"/>
                <a:ea typeface="Arial"/>
                <a:cs typeface="Arial"/>
                <a:sym typeface="Arial"/>
              </a:rPr>
              <a:t>Moreno v. Nielsen</a:t>
            </a:r>
            <a:r>
              <a:rPr lang="en-PH" sz="1800">
                <a:solidFill>
                  <a:srgbClr val="FFFFFF"/>
                </a:solidFill>
                <a:latin typeface="Arial"/>
                <a:ea typeface="Arial"/>
                <a:cs typeface="Arial"/>
                <a:sym typeface="Arial"/>
              </a:rPr>
              <a:t>, 1:18-cv-01135 (E.D.N.Y., Feb. 22, 2018)</a:t>
            </a:r>
            <a:endParaRPr>
              <a:solidFill>
                <a:srgbClr val="FFFFFF"/>
              </a:solidFill>
            </a:endParaRPr>
          </a:p>
        </p:txBody>
      </p:sp>
      <p:pic>
        <p:nvPicPr>
          <p:cNvPr id="518" name="Shape 518"/>
          <p:cNvPicPr preferRelativeResize="0"/>
          <p:nvPr/>
        </p:nvPicPr>
        <p:blipFill rotWithShape="1">
          <a:blip r:embed="rId3">
            <a:alphaModFix/>
          </a:blip>
          <a:srcRect/>
          <a:stretch/>
        </p:blipFill>
        <p:spPr>
          <a:xfrm>
            <a:off x="1480008" y="2234742"/>
            <a:ext cx="6467367" cy="411892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a:spLocks noGrp="1"/>
          </p:cNvSpPr>
          <p:nvPr>
            <p:ph type="title"/>
          </p:nvPr>
        </p:nvSpPr>
        <p:spPr>
          <a:xfrm>
            <a:off x="866440" y="927099"/>
            <a:ext cx="7684269" cy="70986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2800"/>
              <a:buFont typeface="Century Gothic"/>
              <a:buNone/>
            </a:pPr>
            <a:r>
              <a:rPr lang="en-PH" sz="2800" b="0" i="0" u="none" strike="noStrike" cap="none">
                <a:solidFill>
                  <a:schemeClr val="lt1"/>
                </a:solidFill>
                <a:latin typeface="Century Gothic"/>
                <a:ea typeface="Century Gothic"/>
                <a:cs typeface="Century Gothic"/>
                <a:sym typeface="Century Gothic"/>
              </a:rPr>
              <a:t>Legal Options For TPS Beneficiaries and Their Employers</a:t>
            </a:r>
            <a:endParaRPr sz="2800" b="0" i="0" u="none" strike="noStrike" cap="none">
              <a:solidFill>
                <a:schemeClr val="lt1"/>
              </a:solidFill>
              <a:latin typeface="Century Gothic"/>
              <a:ea typeface="Century Gothic"/>
              <a:cs typeface="Century Gothic"/>
              <a:sym typeface="Century Gothic"/>
            </a:endParaRPr>
          </a:p>
        </p:txBody>
      </p:sp>
      <p:sp>
        <p:nvSpPr>
          <p:cNvPr id="525" name="Shape 525"/>
          <p:cNvSpPr txBox="1">
            <a:spLocks noGrp="1"/>
          </p:cNvSpPr>
          <p:nvPr>
            <p:ph type="body" idx="1"/>
          </p:nvPr>
        </p:nvSpPr>
        <p:spPr>
          <a:xfrm>
            <a:off x="206975" y="1918025"/>
            <a:ext cx="8207100" cy="4478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a:latin typeface="Calibri"/>
              <a:ea typeface="Calibri"/>
              <a:cs typeface="Calibri"/>
              <a:sym typeface="Calibri"/>
            </a:endParaRPr>
          </a:p>
          <a:p>
            <a:pPr marL="685800" marR="0" lvl="1" indent="-291083" algn="l" rtl="0">
              <a:spcBef>
                <a:spcPts val="1000"/>
              </a:spcBef>
              <a:spcAft>
                <a:spcPts val="0"/>
              </a:spcAft>
              <a:buClr>
                <a:schemeClr val="accent1"/>
              </a:buClr>
              <a:buSzPts val="1400"/>
              <a:buFont typeface="Calibri"/>
              <a:buChar char="▶"/>
            </a:pPr>
            <a:r>
              <a:rPr lang="en-PH" sz="1400" i="0" u="sng" strike="noStrike" cap="none">
                <a:solidFill>
                  <a:schemeClr val="dk1"/>
                </a:solidFill>
                <a:latin typeface="Calibri"/>
                <a:ea typeface="Calibri"/>
                <a:cs typeface="Calibri"/>
                <a:sym typeface="Calibri"/>
              </a:rPr>
              <a:t>Affirmative remedies</a:t>
            </a:r>
            <a:r>
              <a:rPr lang="en-PH" sz="1400" u="sng">
                <a:latin typeface="Calibri"/>
                <a:ea typeface="Calibri"/>
                <a:cs typeface="Calibri"/>
                <a:sym typeface="Calibri"/>
              </a:rPr>
              <a:t>:</a:t>
            </a:r>
            <a:r>
              <a:rPr lang="en-PH" sz="1400">
                <a:latin typeface="Calibri"/>
                <a:ea typeface="Calibri"/>
                <a:cs typeface="Calibri"/>
                <a:sym typeface="Calibri"/>
              </a:rPr>
              <a:t> A</a:t>
            </a:r>
            <a:r>
              <a:rPr lang="en-PH" sz="1400" i="0" u="none" strike="noStrike" cap="none">
                <a:solidFill>
                  <a:schemeClr val="dk1"/>
                </a:solidFill>
                <a:latin typeface="Calibri"/>
                <a:ea typeface="Calibri"/>
                <a:cs typeface="Calibri"/>
                <a:sym typeface="Calibri"/>
              </a:rPr>
              <a:t>djustment of status (getting a “green card” or “lawful permanent residency”) through employment or family sponsorship; Law enforc</a:t>
            </a:r>
            <a:r>
              <a:rPr lang="en-PH" sz="1400">
                <a:latin typeface="Calibri"/>
                <a:ea typeface="Calibri"/>
                <a:cs typeface="Calibri"/>
                <a:sym typeface="Calibri"/>
              </a:rPr>
              <a:t>ement visas (U &amp;T), I-601 Provisional waivers, Deferred Action to USCIS Director; </a:t>
            </a:r>
            <a:r>
              <a:rPr lang="en-PH" sz="1400" i="0" u="none" strike="noStrike" cap="none">
                <a:solidFill>
                  <a:schemeClr val="dk1"/>
                </a:solidFill>
                <a:latin typeface="Calibri"/>
                <a:ea typeface="Calibri"/>
                <a:cs typeface="Calibri"/>
                <a:sym typeface="Calibri"/>
              </a:rPr>
              <a:t>  </a:t>
            </a:r>
            <a:endParaRPr sz="1400">
              <a:latin typeface="Calibri"/>
              <a:ea typeface="Calibri"/>
              <a:cs typeface="Calibri"/>
              <a:sym typeface="Calibri"/>
            </a:endParaRPr>
          </a:p>
          <a:p>
            <a:pPr marL="685800" marR="0" lvl="1" indent="-291083" algn="l" rtl="0">
              <a:spcBef>
                <a:spcPts val="1000"/>
              </a:spcBef>
              <a:spcAft>
                <a:spcPts val="0"/>
              </a:spcAft>
              <a:buClr>
                <a:schemeClr val="accent1"/>
              </a:buClr>
              <a:buSzPts val="1400"/>
              <a:buFont typeface="Calibri"/>
              <a:buChar char="▶"/>
            </a:pPr>
            <a:r>
              <a:rPr lang="en-PH" sz="1400" i="0" u="sng" strike="noStrike" cap="none">
                <a:solidFill>
                  <a:schemeClr val="dk1"/>
                </a:solidFill>
                <a:latin typeface="Calibri"/>
                <a:ea typeface="Calibri"/>
                <a:cs typeface="Calibri"/>
                <a:sym typeface="Calibri"/>
              </a:rPr>
              <a:t>Defensive remedies </a:t>
            </a:r>
            <a:r>
              <a:rPr lang="en-PH" sz="1400" i="0" u="none" strike="noStrike" cap="none">
                <a:solidFill>
                  <a:schemeClr val="dk1"/>
                </a:solidFill>
                <a:latin typeface="Calibri"/>
                <a:ea typeface="Calibri"/>
                <a:cs typeface="Calibri"/>
                <a:sym typeface="Calibri"/>
              </a:rPr>
              <a:t>for individuals in removal proceedings, and those with previous orders of removal.</a:t>
            </a:r>
            <a:endParaRPr sz="1400" i="0" u="none" strike="noStrike" cap="none">
              <a:solidFill>
                <a:schemeClr val="dk1"/>
              </a:solidFill>
              <a:latin typeface="Calibri"/>
              <a:ea typeface="Calibri"/>
              <a:cs typeface="Calibri"/>
              <a:sym typeface="Calibri"/>
            </a:endParaRPr>
          </a:p>
          <a:p>
            <a:pPr marL="960120" lvl="2" indent="-246379" rtl="0">
              <a:spcBef>
                <a:spcPts val="0"/>
              </a:spcBef>
              <a:spcAft>
                <a:spcPts val="0"/>
              </a:spcAft>
              <a:buClr>
                <a:schemeClr val="dk1"/>
              </a:buClr>
              <a:buSzPts val="1400"/>
              <a:buFont typeface="Calibri"/>
              <a:buChar char="▶"/>
            </a:pPr>
            <a:r>
              <a:rPr lang="en-PH">
                <a:latin typeface="Calibri"/>
                <a:ea typeface="Calibri"/>
                <a:cs typeface="Calibri"/>
                <a:sym typeface="Calibri"/>
              </a:rPr>
              <a:t>NACARA</a:t>
            </a:r>
            <a:endParaRPr>
              <a:latin typeface="Calibri"/>
              <a:ea typeface="Calibri"/>
              <a:cs typeface="Calibri"/>
              <a:sym typeface="Calibri"/>
            </a:endParaRPr>
          </a:p>
          <a:p>
            <a:pPr marL="960120" lvl="2" indent="-246379" rtl="0">
              <a:spcBef>
                <a:spcPts val="0"/>
              </a:spcBef>
              <a:spcAft>
                <a:spcPts val="0"/>
              </a:spcAft>
              <a:buClr>
                <a:schemeClr val="dk1"/>
              </a:buClr>
              <a:buSzPts val="1400"/>
              <a:buFont typeface="Calibri"/>
              <a:buChar char="▶"/>
            </a:pPr>
            <a:r>
              <a:rPr lang="en-PH">
                <a:latin typeface="Calibri"/>
                <a:ea typeface="Calibri"/>
                <a:cs typeface="Calibri"/>
                <a:sym typeface="Calibri"/>
              </a:rPr>
              <a:t>Asylum/Withholding/CAT</a:t>
            </a:r>
            <a:endParaRPr>
              <a:latin typeface="Calibri"/>
              <a:ea typeface="Calibri"/>
              <a:cs typeface="Calibri"/>
              <a:sym typeface="Calibri"/>
            </a:endParaRPr>
          </a:p>
          <a:p>
            <a:pPr marL="960120" lvl="2" indent="-246379" rtl="0">
              <a:spcBef>
                <a:spcPts val="0"/>
              </a:spcBef>
              <a:spcAft>
                <a:spcPts val="0"/>
              </a:spcAft>
              <a:buClr>
                <a:schemeClr val="dk1"/>
              </a:buClr>
              <a:buSzPts val="1400"/>
              <a:buFont typeface="Calibri"/>
              <a:buChar char="▶"/>
            </a:pPr>
            <a:r>
              <a:rPr lang="en-PH">
                <a:latin typeface="Calibri"/>
                <a:ea typeface="Calibri"/>
                <a:cs typeface="Calibri"/>
                <a:sym typeface="Calibri"/>
              </a:rPr>
              <a:t>10 Year Cancellation of Removal due to extreme hardship to a U.S. citizen or LPR spouse, parent, or child</a:t>
            </a:r>
            <a:endParaRPr>
              <a:latin typeface="Calibri"/>
              <a:ea typeface="Calibri"/>
              <a:cs typeface="Calibri"/>
              <a:sym typeface="Calibri"/>
            </a:endParaRPr>
          </a:p>
          <a:p>
            <a:pPr marL="960120" lvl="2" indent="-246379" rtl="0">
              <a:spcBef>
                <a:spcPts val="0"/>
              </a:spcBef>
              <a:spcAft>
                <a:spcPts val="0"/>
              </a:spcAft>
              <a:buClr>
                <a:schemeClr val="dk1"/>
              </a:buClr>
              <a:buSzPts val="1400"/>
              <a:buFont typeface="Calibri"/>
              <a:buChar char="▶"/>
            </a:pPr>
            <a:r>
              <a:rPr lang="en-PH">
                <a:latin typeface="Calibri"/>
                <a:ea typeface="Calibri"/>
                <a:cs typeface="Calibri"/>
                <a:sym typeface="Calibri"/>
              </a:rPr>
              <a:t>Motion to Terminate (Avetisyan) </a:t>
            </a:r>
            <a:endParaRPr>
              <a:latin typeface="Calibri"/>
              <a:ea typeface="Calibri"/>
              <a:cs typeface="Calibri"/>
              <a:sym typeface="Calibri"/>
            </a:endParaRPr>
          </a:p>
          <a:p>
            <a:pPr marL="960120" lvl="2" indent="-246379" rtl="0">
              <a:spcBef>
                <a:spcPts val="0"/>
              </a:spcBef>
              <a:spcAft>
                <a:spcPts val="0"/>
              </a:spcAft>
              <a:buClr>
                <a:schemeClr val="dk1"/>
              </a:buClr>
              <a:buSzPts val="1400"/>
              <a:buFont typeface="Calibri"/>
              <a:buChar char="▶"/>
            </a:pPr>
            <a:r>
              <a:rPr lang="en-PH">
                <a:latin typeface="Calibri"/>
                <a:ea typeface="Calibri"/>
                <a:cs typeface="Calibri"/>
                <a:sym typeface="Calibri"/>
              </a:rPr>
              <a:t>Motion to Reopen due to Changed Circumstances (Asylum/Withholding/CAT) (request a stay of removal)</a:t>
            </a:r>
            <a:endParaRPr>
              <a:latin typeface="Calibri"/>
              <a:ea typeface="Calibri"/>
              <a:cs typeface="Calibri"/>
              <a:sym typeface="Calibri"/>
            </a:endParaRPr>
          </a:p>
          <a:p>
            <a:pPr marL="960120" lvl="2" indent="-246379" rtl="0">
              <a:spcBef>
                <a:spcPts val="0"/>
              </a:spcBef>
              <a:spcAft>
                <a:spcPts val="0"/>
              </a:spcAft>
              <a:buClr>
                <a:schemeClr val="dk1"/>
              </a:buClr>
              <a:buSzPts val="1400"/>
              <a:buFont typeface="Calibri"/>
              <a:buChar char="▶"/>
            </a:pPr>
            <a:r>
              <a:rPr lang="en-PH">
                <a:latin typeface="Calibri"/>
                <a:ea typeface="Calibri"/>
                <a:cs typeface="Calibri"/>
                <a:sym typeface="Calibri"/>
              </a:rPr>
              <a:t>Motion to Reopen due to Extraordinary Circumstances (Ineffective Assistance of Counsel) (request a stay of removal)</a:t>
            </a:r>
            <a:endParaRPr>
              <a:latin typeface="Calibri"/>
              <a:ea typeface="Calibri"/>
              <a:cs typeface="Calibri"/>
              <a:sym typeface="Calibri"/>
            </a:endParaRPr>
          </a:p>
          <a:p>
            <a:pPr marL="960120" lvl="2" indent="-246379" rtl="0">
              <a:spcBef>
                <a:spcPts val="0"/>
              </a:spcBef>
              <a:spcAft>
                <a:spcPts val="0"/>
              </a:spcAft>
              <a:buClr>
                <a:schemeClr val="dk1"/>
              </a:buClr>
              <a:buSzPts val="1400"/>
              <a:buFont typeface="Calibri"/>
              <a:buChar char="▶"/>
            </a:pPr>
            <a:r>
              <a:rPr lang="en-PH">
                <a:latin typeface="Calibri"/>
                <a:ea typeface="Calibri"/>
                <a:cs typeface="Calibri"/>
                <a:sym typeface="Calibri"/>
              </a:rPr>
              <a:t>Motion to Reopen sua sponte due to compelling equities (Avetisyan) (request a stay of removal)</a:t>
            </a:r>
            <a:endParaRPr>
              <a:latin typeface="Calibri"/>
              <a:ea typeface="Calibri"/>
              <a:cs typeface="Calibri"/>
              <a:sym typeface="Calibri"/>
            </a:endParaRPr>
          </a:p>
          <a:p>
            <a:pPr marL="960120" lvl="2" indent="-246379" rtl="0">
              <a:spcBef>
                <a:spcPts val="0"/>
              </a:spcBef>
              <a:spcAft>
                <a:spcPts val="0"/>
              </a:spcAft>
              <a:buClr>
                <a:schemeClr val="dk1"/>
              </a:buClr>
              <a:buSzPts val="1400"/>
              <a:buFont typeface="Calibri"/>
              <a:buChar char="▶"/>
            </a:pPr>
            <a:r>
              <a:rPr lang="en-PH">
                <a:latin typeface="Calibri"/>
                <a:ea typeface="Calibri"/>
                <a:cs typeface="Calibri"/>
                <a:sym typeface="Calibri"/>
              </a:rPr>
              <a:t>Post-Order Deferred Action based on compelling humanitarian reasons (filed with ERO) </a:t>
            </a:r>
            <a:br>
              <a:rPr lang="en-PH">
                <a:latin typeface="Calibri"/>
                <a:ea typeface="Calibri"/>
                <a:cs typeface="Calibri"/>
                <a:sym typeface="Calibri"/>
              </a:rPr>
            </a:br>
            <a:endParaRPr>
              <a:latin typeface="Calibri"/>
              <a:ea typeface="Calibri"/>
              <a:cs typeface="Calibri"/>
              <a:sym typeface="Calibri"/>
            </a:endParaRPr>
          </a:p>
          <a:p>
            <a:pPr marL="685800" marR="0" lvl="1" indent="-291083" algn="l" rtl="0">
              <a:spcBef>
                <a:spcPts val="1000"/>
              </a:spcBef>
              <a:spcAft>
                <a:spcPts val="0"/>
              </a:spcAft>
              <a:buClr>
                <a:schemeClr val="accent1"/>
              </a:buClr>
              <a:buSzPts val="1400"/>
              <a:buFont typeface="Calibri"/>
              <a:buChar char="▶"/>
            </a:pPr>
            <a:r>
              <a:rPr lang="en-PH">
                <a:latin typeface="Calibri"/>
                <a:ea typeface="Calibri"/>
                <a:cs typeface="Calibri"/>
                <a:sym typeface="Calibri"/>
              </a:rPr>
              <a:t>ONLY the U.S. Congress can legislate a permanent solution </a:t>
            </a:r>
            <a:endParaRPr>
              <a:latin typeface="Calibri"/>
              <a:ea typeface="Calibri"/>
              <a:cs typeface="Calibri"/>
              <a:sym typeface="Calibri"/>
            </a:endParaRPr>
          </a:p>
          <a:p>
            <a:pPr marL="342900" marR="0" lvl="0" indent="-251459" algn="l" rtl="0">
              <a:spcBef>
                <a:spcPts val="1000"/>
              </a:spcBef>
              <a:spcAft>
                <a:spcPts val="0"/>
              </a:spcAft>
              <a:buClr>
                <a:schemeClr val="accent1"/>
              </a:buClr>
              <a:buSzPts val="1440"/>
              <a:buFont typeface="Noto Sans Symbols"/>
              <a:buNone/>
            </a:pPr>
            <a:endParaRPr sz="1400" i="0" u="none" strike="noStrike" cap="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Shape 531"/>
          <p:cNvSpPr txBox="1">
            <a:spLocks noGrp="1"/>
          </p:cNvSpPr>
          <p:nvPr>
            <p:ph type="title"/>
          </p:nvPr>
        </p:nvSpPr>
        <p:spPr>
          <a:xfrm>
            <a:off x="866440" y="927099"/>
            <a:ext cx="7684200" cy="709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PH" sz="3600"/>
              <a:t>DACA</a:t>
            </a:r>
            <a:endParaRPr sz="3600"/>
          </a:p>
        </p:txBody>
      </p:sp>
      <p:sp>
        <p:nvSpPr>
          <p:cNvPr id="532" name="Shape 532"/>
          <p:cNvSpPr txBox="1">
            <a:spLocks noGrp="1"/>
          </p:cNvSpPr>
          <p:nvPr>
            <p:ph type="body" idx="1"/>
          </p:nvPr>
        </p:nvSpPr>
        <p:spPr>
          <a:xfrm>
            <a:off x="925665" y="2333519"/>
            <a:ext cx="7684200" cy="39384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r>
              <a:rPr lang="en-PH" b="1"/>
              <a:t>Eligibility requirements: </a:t>
            </a:r>
            <a:endParaRPr b="1"/>
          </a:p>
          <a:p>
            <a:pPr marL="457200" lvl="0" indent="-320040" rtl="0">
              <a:lnSpc>
                <a:spcPct val="115000"/>
              </a:lnSpc>
              <a:spcBef>
                <a:spcPts val="1000"/>
              </a:spcBef>
              <a:spcAft>
                <a:spcPts val="0"/>
              </a:spcAft>
              <a:buSzPts val="1440"/>
              <a:buChar char="▶"/>
            </a:pPr>
            <a:r>
              <a:rPr lang="en-PH"/>
              <a:t>Under age 31 and physically present in U.S. with no lawful status in June 2012, when program was enacted</a:t>
            </a:r>
            <a:endParaRPr/>
          </a:p>
          <a:p>
            <a:pPr marL="457200" lvl="0" indent="-320040" rtl="0">
              <a:lnSpc>
                <a:spcPct val="115000"/>
              </a:lnSpc>
              <a:spcBef>
                <a:spcPts val="0"/>
              </a:spcBef>
              <a:spcAft>
                <a:spcPts val="0"/>
              </a:spcAft>
              <a:buSzPts val="1440"/>
              <a:buChar char="▶"/>
            </a:pPr>
            <a:r>
              <a:rPr lang="en-PH"/>
              <a:t>Under age 16 upon arrival to United States</a:t>
            </a:r>
            <a:endParaRPr/>
          </a:p>
          <a:p>
            <a:pPr marL="457200" lvl="0" indent="-320040" rtl="0">
              <a:lnSpc>
                <a:spcPct val="115000"/>
              </a:lnSpc>
              <a:spcBef>
                <a:spcPts val="0"/>
              </a:spcBef>
              <a:spcAft>
                <a:spcPts val="0"/>
              </a:spcAft>
              <a:buSzPts val="1440"/>
              <a:buChar char="▶"/>
            </a:pPr>
            <a:r>
              <a:rPr lang="en-PH"/>
              <a:t>Physically present in U.S. with continuous residence since June 15, 2007</a:t>
            </a:r>
            <a:endParaRPr/>
          </a:p>
          <a:p>
            <a:pPr marL="457200" lvl="0" indent="-320040" rtl="0">
              <a:lnSpc>
                <a:spcPct val="115000"/>
              </a:lnSpc>
              <a:spcBef>
                <a:spcPts val="0"/>
              </a:spcBef>
              <a:spcAft>
                <a:spcPts val="0"/>
              </a:spcAft>
              <a:buSzPts val="1440"/>
              <a:buChar char="▶"/>
            </a:pPr>
            <a:r>
              <a:rPr lang="en-PH"/>
              <a:t>Currently in school/graduated or obtained a GED/honorably discharged veteran of the US Military</a:t>
            </a:r>
            <a:endParaRPr/>
          </a:p>
          <a:p>
            <a:pPr marL="457200" lvl="0" indent="-320040">
              <a:lnSpc>
                <a:spcPct val="115000"/>
              </a:lnSpc>
              <a:spcBef>
                <a:spcPts val="0"/>
              </a:spcBef>
              <a:spcAft>
                <a:spcPts val="0"/>
              </a:spcAft>
              <a:buSzPts val="1440"/>
              <a:buChar char="▶"/>
            </a:pPr>
            <a:r>
              <a:rPr lang="en-PH"/>
              <a:t>Not been convicted of a felony, a significant misdemeanor, three or more other misdemeanors, and do not otherwise pose a threat to national security or public safety.</a:t>
            </a:r>
            <a:endParaRPr/>
          </a:p>
        </p:txBody>
      </p:sp>
      <p:sp>
        <p:nvSpPr>
          <p:cNvPr id="533" name="Shape 533"/>
          <p:cNvSpPr txBox="1">
            <a:spLocks noGrp="1"/>
          </p:cNvSpPr>
          <p:nvPr>
            <p:ph type="body" idx="2"/>
          </p:nvPr>
        </p:nvSpPr>
        <p:spPr>
          <a:xfrm>
            <a:off x="866599" y="1904818"/>
            <a:ext cx="7683900" cy="428700"/>
          </a:xfrm>
          <a:prstGeom prst="rect">
            <a:avLst/>
          </a:prstGeom>
        </p:spPr>
        <p:txBody>
          <a:bodyPr spcFirstLastPara="1" wrap="square" lIns="91425" tIns="91425" rIns="91425" bIns="91425" anchor="t" anchorCtr="0">
            <a:noAutofit/>
          </a:bodyPr>
          <a:lstStyle/>
          <a:p>
            <a:pPr marL="0" lvl="0" indent="0">
              <a:spcBef>
                <a:spcPts val="1000"/>
              </a:spcBef>
              <a:spcAft>
                <a:spcPts val="0"/>
              </a:spcAft>
              <a:buNone/>
            </a:pPr>
            <a:r>
              <a:rPr lang="en-PH"/>
              <a:t>Approximately 694,000 Active DACA Recipients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Shape 539"/>
          <p:cNvSpPr txBox="1">
            <a:spLocks noGrp="1"/>
          </p:cNvSpPr>
          <p:nvPr>
            <p:ph type="title"/>
          </p:nvPr>
        </p:nvSpPr>
        <p:spPr>
          <a:xfrm>
            <a:off x="866441" y="927099"/>
            <a:ext cx="6345300" cy="709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PH"/>
              <a:t>DACA Litigation</a:t>
            </a:r>
            <a:endParaRPr/>
          </a:p>
        </p:txBody>
      </p:sp>
      <p:sp>
        <p:nvSpPr>
          <p:cNvPr id="540" name="Shape 540"/>
          <p:cNvSpPr txBox="1">
            <a:spLocks noGrp="1"/>
          </p:cNvSpPr>
          <p:nvPr>
            <p:ph type="body" idx="1"/>
          </p:nvPr>
        </p:nvSpPr>
        <p:spPr>
          <a:xfrm>
            <a:off x="636815" y="1823125"/>
            <a:ext cx="3636900" cy="759300"/>
          </a:xfrm>
          <a:prstGeom prst="rect">
            <a:avLst/>
          </a:prstGeom>
        </p:spPr>
        <p:txBody>
          <a:bodyPr spcFirstLastPara="1" wrap="square" lIns="91425" tIns="91425" rIns="91425" bIns="91425" anchor="b" anchorCtr="0">
            <a:noAutofit/>
          </a:bodyPr>
          <a:lstStyle/>
          <a:p>
            <a:pPr marL="0" lvl="0" indent="0">
              <a:spcBef>
                <a:spcPts val="1000"/>
              </a:spcBef>
              <a:spcAft>
                <a:spcPts val="0"/>
              </a:spcAft>
              <a:buNone/>
            </a:pPr>
            <a:r>
              <a:rPr lang="en-PH"/>
              <a:t>Pro-DACA</a:t>
            </a:r>
            <a:endParaRPr/>
          </a:p>
        </p:txBody>
      </p:sp>
      <p:sp>
        <p:nvSpPr>
          <p:cNvPr id="541" name="Shape 541"/>
          <p:cNvSpPr txBox="1">
            <a:spLocks noGrp="1"/>
          </p:cNvSpPr>
          <p:nvPr>
            <p:ph type="body" idx="2"/>
          </p:nvPr>
        </p:nvSpPr>
        <p:spPr>
          <a:xfrm>
            <a:off x="636825" y="2488750"/>
            <a:ext cx="3866400" cy="40698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SzPts val="1600"/>
              <a:buChar char="▶"/>
            </a:pPr>
            <a:r>
              <a:rPr lang="en-PH" sz="1600"/>
              <a:t>U.S. District Court for Northern District of California:</a:t>
            </a:r>
            <a:r>
              <a:rPr lang="en-PH" sz="1600" b="1"/>
              <a:t> preliminary injunction</a:t>
            </a:r>
            <a:endParaRPr sz="1600" b="1"/>
          </a:p>
          <a:p>
            <a:pPr marL="914400" lvl="1" indent="-317500" rtl="0">
              <a:spcBef>
                <a:spcPts val="0"/>
              </a:spcBef>
              <a:spcAft>
                <a:spcPts val="0"/>
              </a:spcAft>
              <a:buSzPts val="1400"/>
              <a:buChar char="▶"/>
            </a:pPr>
            <a:r>
              <a:rPr lang="en-PH" sz="1400"/>
              <a:t>Government must continue accepting </a:t>
            </a:r>
            <a:r>
              <a:rPr lang="en-PH" sz="1400" b="1"/>
              <a:t>DACA renewals</a:t>
            </a:r>
            <a:endParaRPr sz="1400" b="1"/>
          </a:p>
          <a:p>
            <a:pPr marL="914400" lvl="1" indent="-317500" rtl="0">
              <a:spcBef>
                <a:spcPts val="0"/>
              </a:spcBef>
              <a:spcAft>
                <a:spcPts val="0"/>
              </a:spcAft>
              <a:buSzPts val="1400"/>
              <a:buChar char="▶"/>
            </a:pPr>
            <a:r>
              <a:rPr lang="en-PH" sz="1400"/>
              <a:t>Appeals process</a:t>
            </a:r>
            <a:endParaRPr sz="1400"/>
          </a:p>
          <a:p>
            <a:pPr marL="457200" lvl="0" indent="-330200" rtl="0">
              <a:spcBef>
                <a:spcPts val="1000"/>
              </a:spcBef>
              <a:spcAft>
                <a:spcPts val="0"/>
              </a:spcAft>
              <a:buSzPts val="1600"/>
              <a:buChar char="▶"/>
            </a:pPr>
            <a:r>
              <a:rPr lang="en-PH" sz="1600"/>
              <a:t>U.S. District Court for Eastern District of New York: </a:t>
            </a:r>
            <a:r>
              <a:rPr lang="en-PH" sz="1600" b="1"/>
              <a:t>second preliminary injunction</a:t>
            </a:r>
            <a:endParaRPr sz="1600" b="1"/>
          </a:p>
          <a:p>
            <a:pPr marL="457200" lvl="0" indent="-330200" rtl="0">
              <a:spcBef>
                <a:spcPts val="1000"/>
              </a:spcBef>
              <a:spcAft>
                <a:spcPts val="0"/>
              </a:spcAft>
              <a:buSzPts val="1600"/>
              <a:buChar char="▶"/>
            </a:pPr>
            <a:r>
              <a:rPr lang="en-PH" sz="1600"/>
              <a:t>U.S. District Court for the District of Maryland: </a:t>
            </a:r>
            <a:r>
              <a:rPr lang="en-PH" sz="1600" b="1"/>
              <a:t>third preliminary injunction</a:t>
            </a:r>
            <a:endParaRPr sz="1600" b="1"/>
          </a:p>
          <a:p>
            <a:pPr marL="914400" lvl="1" indent="-317500" rtl="0">
              <a:spcBef>
                <a:spcPts val="0"/>
              </a:spcBef>
              <a:spcAft>
                <a:spcPts val="0"/>
              </a:spcAft>
              <a:buSzPts val="1400"/>
              <a:buChar char="▶"/>
            </a:pPr>
            <a:r>
              <a:rPr lang="en-PH" sz="1400"/>
              <a:t>Government must not use DACA recipients’ </a:t>
            </a:r>
            <a:r>
              <a:rPr lang="en-PH" sz="1400" b="1"/>
              <a:t>personal information</a:t>
            </a:r>
            <a:r>
              <a:rPr lang="en-PH" sz="1400"/>
              <a:t> for enforcement purposes</a:t>
            </a:r>
            <a:endParaRPr sz="1400"/>
          </a:p>
        </p:txBody>
      </p:sp>
      <p:sp>
        <p:nvSpPr>
          <p:cNvPr id="542" name="Shape 542"/>
          <p:cNvSpPr txBox="1">
            <a:spLocks noGrp="1"/>
          </p:cNvSpPr>
          <p:nvPr>
            <p:ph type="body" idx="3"/>
          </p:nvPr>
        </p:nvSpPr>
        <p:spPr>
          <a:xfrm>
            <a:off x="4705880" y="4557500"/>
            <a:ext cx="3636900" cy="759300"/>
          </a:xfrm>
          <a:prstGeom prst="rect">
            <a:avLst/>
          </a:prstGeom>
        </p:spPr>
        <p:txBody>
          <a:bodyPr spcFirstLastPara="1" wrap="square" lIns="91425" tIns="91425" rIns="91425" bIns="91425" anchor="b" anchorCtr="0">
            <a:noAutofit/>
          </a:bodyPr>
          <a:lstStyle/>
          <a:p>
            <a:pPr marL="0" lvl="0" indent="0">
              <a:spcBef>
                <a:spcPts val="1000"/>
              </a:spcBef>
              <a:spcAft>
                <a:spcPts val="0"/>
              </a:spcAft>
              <a:buNone/>
            </a:pPr>
            <a:r>
              <a:rPr lang="en-PH"/>
              <a:t>Anti-DACA</a:t>
            </a:r>
            <a:endParaRPr/>
          </a:p>
        </p:txBody>
      </p:sp>
      <p:sp>
        <p:nvSpPr>
          <p:cNvPr id="543" name="Shape 543"/>
          <p:cNvSpPr txBox="1">
            <a:spLocks noGrp="1"/>
          </p:cNvSpPr>
          <p:nvPr>
            <p:ph type="body" idx="4"/>
          </p:nvPr>
        </p:nvSpPr>
        <p:spPr>
          <a:xfrm>
            <a:off x="4705875" y="2488750"/>
            <a:ext cx="3752400" cy="3704400"/>
          </a:xfrm>
          <a:prstGeom prst="rect">
            <a:avLst/>
          </a:prstGeom>
        </p:spPr>
        <p:txBody>
          <a:bodyPr spcFirstLastPara="1" wrap="square" lIns="91425" tIns="91425" rIns="91425" bIns="91425" anchor="t" anchorCtr="0">
            <a:noAutofit/>
          </a:bodyPr>
          <a:lstStyle/>
          <a:p>
            <a:pPr marL="457200" lvl="0" indent="-330200" rtl="0">
              <a:spcBef>
                <a:spcPts val="1000"/>
              </a:spcBef>
              <a:spcAft>
                <a:spcPts val="0"/>
              </a:spcAft>
              <a:buSzPts val="1600"/>
              <a:buChar char="▶"/>
            </a:pPr>
            <a:r>
              <a:rPr lang="en-PH" sz="1600"/>
              <a:t>U.S. District Court for the District of Columbia: </a:t>
            </a:r>
            <a:r>
              <a:rPr lang="en-PH" sz="1600" b="1"/>
              <a:t>final judgment</a:t>
            </a:r>
            <a:endParaRPr sz="1600" b="1"/>
          </a:p>
          <a:p>
            <a:pPr marL="914400" lvl="1" indent="-317500" rtl="0">
              <a:spcBef>
                <a:spcPts val="0"/>
              </a:spcBef>
              <a:spcAft>
                <a:spcPts val="0"/>
              </a:spcAft>
              <a:buSzPts val="1400"/>
              <a:buChar char="▶"/>
            </a:pPr>
            <a:r>
              <a:rPr lang="en-PH" sz="1400" b="1"/>
              <a:t>full reinstatement of DACA </a:t>
            </a:r>
            <a:r>
              <a:rPr lang="en-PH" sz="1400"/>
              <a:t>program: Government must accept renewals and first-time applications</a:t>
            </a:r>
            <a:endParaRPr sz="1400"/>
          </a:p>
          <a:p>
            <a:pPr marL="914400" lvl="1" indent="-317500" rtl="0">
              <a:spcBef>
                <a:spcPts val="0"/>
              </a:spcBef>
              <a:spcAft>
                <a:spcPts val="0"/>
              </a:spcAft>
              <a:buSzPts val="1400"/>
              <a:buChar char="▶"/>
            </a:pPr>
            <a:r>
              <a:rPr lang="en-PH" sz="1400"/>
              <a:t>Stayed for 90 days</a:t>
            </a:r>
            <a:endParaRPr sz="1400"/>
          </a:p>
          <a:p>
            <a:pPr marL="0" lvl="0" indent="0" rtl="0">
              <a:spcBef>
                <a:spcPts val="1000"/>
              </a:spcBef>
              <a:spcAft>
                <a:spcPts val="0"/>
              </a:spcAft>
              <a:buNone/>
            </a:pPr>
            <a:endParaRPr sz="1400"/>
          </a:p>
          <a:p>
            <a:pPr marL="0" lvl="0" indent="0" rtl="0">
              <a:spcBef>
                <a:spcPts val="1000"/>
              </a:spcBef>
              <a:spcAft>
                <a:spcPts val="0"/>
              </a:spcAft>
              <a:buNone/>
            </a:pPr>
            <a:endParaRPr sz="1400"/>
          </a:p>
          <a:p>
            <a:pPr marL="457200" lvl="0" indent="0" rtl="0">
              <a:spcBef>
                <a:spcPts val="1000"/>
              </a:spcBef>
              <a:spcAft>
                <a:spcPts val="0"/>
              </a:spcAft>
              <a:buNone/>
            </a:pPr>
            <a:endParaRPr sz="1400"/>
          </a:p>
          <a:p>
            <a:pPr marL="457200" lvl="0" indent="-330200" rtl="0">
              <a:spcBef>
                <a:spcPts val="1000"/>
              </a:spcBef>
              <a:spcAft>
                <a:spcPts val="0"/>
              </a:spcAft>
              <a:buSzPts val="1600"/>
              <a:buChar char="▶"/>
            </a:pPr>
            <a:r>
              <a:rPr lang="en-PH" sz="1600"/>
              <a:t>U.S. District Court for Southern District of Texas: </a:t>
            </a:r>
            <a:r>
              <a:rPr lang="en-PH" sz="1600" b="1"/>
              <a:t>motion for preliminary injunction to halt DACA altogether</a:t>
            </a:r>
            <a:endParaRPr sz="16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Shape 549"/>
          <p:cNvSpPr txBox="1">
            <a:spLocks noGrp="1"/>
          </p:cNvSpPr>
          <p:nvPr>
            <p:ph type="ctrTitle"/>
          </p:nvPr>
        </p:nvSpPr>
        <p:spPr>
          <a:xfrm>
            <a:off x="1168298" y="857250"/>
            <a:ext cx="4615200" cy="17343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PH"/>
              <a:t>Buy American/</a:t>
            </a:r>
            <a:endParaRPr/>
          </a:p>
          <a:p>
            <a:pPr marL="0" lvl="0" indent="0">
              <a:spcBef>
                <a:spcPts val="0"/>
              </a:spcBef>
              <a:spcAft>
                <a:spcPts val="0"/>
              </a:spcAft>
              <a:buNone/>
            </a:pPr>
            <a:r>
              <a:rPr lang="en-PH"/>
              <a:t>Hire American</a:t>
            </a:r>
            <a:endParaRPr/>
          </a:p>
        </p:txBody>
      </p:sp>
      <p:sp>
        <p:nvSpPr>
          <p:cNvPr id="550" name="Shape 550"/>
          <p:cNvSpPr txBox="1">
            <a:spLocks noGrp="1"/>
          </p:cNvSpPr>
          <p:nvPr>
            <p:ph type="subTitle" idx="1"/>
          </p:nvPr>
        </p:nvSpPr>
        <p:spPr>
          <a:xfrm>
            <a:off x="1252819" y="2338451"/>
            <a:ext cx="2284800" cy="675600"/>
          </a:xfrm>
          <a:prstGeom prst="rect">
            <a:avLst/>
          </a:prstGeom>
        </p:spPr>
        <p:txBody>
          <a:bodyPr spcFirstLastPara="1" wrap="square" lIns="91425" tIns="91425" rIns="91425" bIns="91425" anchor="t" anchorCtr="0">
            <a:noAutofit/>
          </a:bodyPr>
          <a:lstStyle/>
          <a:p>
            <a:pPr marL="0" lvl="0" indent="0">
              <a:spcBef>
                <a:spcPts val="1000"/>
              </a:spcBef>
              <a:spcAft>
                <a:spcPts val="0"/>
              </a:spcAft>
              <a:buNone/>
            </a:pPr>
            <a:r>
              <a:rPr lang="en-PH"/>
              <a:t>Executive Order</a:t>
            </a:r>
            <a:endParaRPr/>
          </a:p>
        </p:txBody>
      </p:sp>
      <p:pic>
        <p:nvPicPr>
          <p:cNvPr id="551" name="Shape 551"/>
          <p:cNvPicPr preferRelativeResize="0"/>
          <p:nvPr/>
        </p:nvPicPr>
        <p:blipFill>
          <a:blip r:embed="rId3">
            <a:alphaModFix/>
          </a:blip>
          <a:stretch>
            <a:fillRect/>
          </a:stretch>
        </p:blipFill>
        <p:spPr>
          <a:xfrm>
            <a:off x="3834975" y="3014055"/>
            <a:ext cx="3963508" cy="259279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Shape 557"/>
          <p:cNvSpPr txBox="1">
            <a:spLocks noGrp="1"/>
          </p:cNvSpPr>
          <p:nvPr>
            <p:ph type="title"/>
          </p:nvPr>
        </p:nvSpPr>
        <p:spPr>
          <a:xfrm>
            <a:off x="866440" y="927099"/>
            <a:ext cx="7603500" cy="709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PH"/>
              <a:t>Adjudication of Benefits</a:t>
            </a:r>
            <a:endParaRPr/>
          </a:p>
        </p:txBody>
      </p:sp>
      <p:sp>
        <p:nvSpPr>
          <p:cNvPr id="558" name="Shape 558"/>
          <p:cNvSpPr txBox="1"/>
          <p:nvPr/>
        </p:nvSpPr>
        <p:spPr>
          <a:xfrm>
            <a:off x="582700" y="2241150"/>
            <a:ext cx="7694700" cy="3645600"/>
          </a:xfrm>
          <a:prstGeom prst="rect">
            <a:avLst/>
          </a:prstGeom>
          <a:noFill/>
          <a:ln>
            <a:noFill/>
          </a:ln>
        </p:spPr>
        <p:txBody>
          <a:bodyPr spcFirstLastPara="1" wrap="square" lIns="91425" tIns="91425" rIns="91425" bIns="91425" anchor="ctr" anchorCtr="0">
            <a:noAutofit/>
          </a:bodyPr>
          <a:lstStyle/>
          <a:p>
            <a:pPr marL="457200" lvl="0" indent="-368300" rtl="0">
              <a:lnSpc>
                <a:spcPct val="115000"/>
              </a:lnSpc>
              <a:spcBef>
                <a:spcPts val="1000"/>
              </a:spcBef>
              <a:spcAft>
                <a:spcPts val="0"/>
              </a:spcAft>
              <a:buClr>
                <a:schemeClr val="dk1"/>
              </a:buClr>
              <a:buSzPts val="2200"/>
              <a:buFont typeface="Century Gothic"/>
              <a:buChar char="●"/>
            </a:pPr>
            <a:r>
              <a:rPr lang="en-PH" sz="2200">
                <a:solidFill>
                  <a:schemeClr val="dk1"/>
                </a:solidFill>
                <a:latin typeface="Century Gothic"/>
                <a:ea typeface="Century Gothic"/>
                <a:cs typeface="Century Gothic"/>
                <a:sym typeface="Century Gothic"/>
              </a:rPr>
              <a:t>Increased scrutiny for all benefits applications</a:t>
            </a:r>
            <a:endParaRPr sz="2200">
              <a:solidFill>
                <a:schemeClr val="dk1"/>
              </a:solidFill>
              <a:latin typeface="Century Gothic"/>
              <a:ea typeface="Century Gothic"/>
              <a:cs typeface="Century Gothic"/>
              <a:sym typeface="Century Gothic"/>
            </a:endParaRPr>
          </a:p>
          <a:p>
            <a:pPr marL="457200" lvl="0" indent="-368300" rtl="0">
              <a:lnSpc>
                <a:spcPct val="115000"/>
              </a:lnSpc>
              <a:spcBef>
                <a:spcPts val="0"/>
              </a:spcBef>
              <a:spcAft>
                <a:spcPts val="0"/>
              </a:spcAft>
              <a:buClr>
                <a:schemeClr val="dk1"/>
              </a:buClr>
              <a:buSzPts val="2200"/>
              <a:buFont typeface="Century Gothic"/>
              <a:buChar char="●"/>
            </a:pPr>
            <a:r>
              <a:rPr lang="en-PH" sz="2200">
                <a:solidFill>
                  <a:schemeClr val="dk1"/>
                </a:solidFill>
                <a:latin typeface="Century Gothic"/>
                <a:ea typeface="Century Gothic"/>
                <a:cs typeface="Century Gothic"/>
                <a:sym typeface="Century Gothic"/>
              </a:rPr>
              <a:t>Interviews for employment-based green card applications (and all family-based cases)</a:t>
            </a:r>
            <a:endParaRPr sz="2200">
              <a:solidFill>
                <a:schemeClr val="dk1"/>
              </a:solidFill>
              <a:latin typeface="Century Gothic"/>
              <a:ea typeface="Century Gothic"/>
              <a:cs typeface="Century Gothic"/>
              <a:sym typeface="Century Gothic"/>
            </a:endParaRPr>
          </a:p>
          <a:p>
            <a:pPr marL="457200" lvl="0" indent="-368300" rtl="0">
              <a:lnSpc>
                <a:spcPct val="115000"/>
              </a:lnSpc>
              <a:spcBef>
                <a:spcPts val="0"/>
              </a:spcBef>
              <a:spcAft>
                <a:spcPts val="0"/>
              </a:spcAft>
              <a:buClr>
                <a:schemeClr val="dk1"/>
              </a:buClr>
              <a:buSzPts val="2200"/>
              <a:buFont typeface="Century Gothic"/>
              <a:buChar char="●"/>
            </a:pPr>
            <a:r>
              <a:rPr lang="en-PH" sz="2200">
                <a:solidFill>
                  <a:schemeClr val="dk1"/>
                </a:solidFill>
                <a:latin typeface="Century Gothic"/>
                <a:ea typeface="Century Gothic"/>
                <a:cs typeface="Century Gothic"/>
                <a:sym typeface="Century Gothic"/>
              </a:rPr>
              <a:t>Increased questioning re: basis for permanent residence in citizenship cases</a:t>
            </a:r>
            <a:endParaRPr sz="2200">
              <a:solidFill>
                <a:schemeClr val="dk1"/>
              </a:solidFill>
              <a:latin typeface="Century Gothic"/>
              <a:ea typeface="Century Gothic"/>
              <a:cs typeface="Century Gothic"/>
              <a:sym typeface="Century Gothic"/>
            </a:endParaRPr>
          </a:p>
          <a:p>
            <a:pPr marL="457200" lvl="0" indent="-368300" rtl="0">
              <a:lnSpc>
                <a:spcPct val="115000"/>
              </a:lnSpc>
              <a:spcBef>
                <a:spcPts val="0"/>
              </a:spcBef>
              <a:spcAft>
                <a:spcPts val="0"/>
              </a:spcAft>
              <a:buClr>
                <a:schemeClr val="dk1"/>
              </a:buClr>
              <a:buSzPts val="2200"/>
              <a:buFont typeface="Century Gothic"/>
              <a:buChar char="●"/>
            </a:pPr>
            <a:r>
              <a:rPr lang="en-PH" sz="2200">
                <a:solidFill>
                  <a:schemeClr val="dk1"/>
                </a:solidFill>
                <a:latin typeface="Century Gothic"/>
                <a:ea typeface="Century Gothic"/>
                <a:cs typeface="Century Gothic"/>
                <a:sym typeface="Century Gothic"/>
              </a:rPr>
              <a:t>Delays across the board</a:t>
            </a:r>
            <a:endParaRPr sz="2200">
              <a:solidFill>
                <a:schemeClr val="dk1"/>
              </a:solidFill>
              <a:latin typeface="Century Gothic"/>
              <a:ea typeface="Century Gothic"/>
              <a:cs typeface="Century Gothic"/>
              <a:sym typeface="Century Gothic"/>
            </a:endParaRPr>
          </a:p>
          <a:p>
            <a:pPr marL="0" lvl="0" indent="0" rtl="0">
              <a:lnSpc>
                <a:spcPct val="115000"/>
              </a:lnSpc>
              <a:spcBef>
                <a:spcPts val="1000"/>
              </a:spcBef>
              <a:spcAft>
                <a:spcPts val="0"/>
              </a:spcAft>
              <a:buNone/>
            </a:pPr>
            <a:endParaRPr sz="2200">
              <a:solidFill>
                <a:schemeClr val="dk1"/>
              </a:solidFill>
              <a:latin typeface="Century Gothic"/>
              <a:ea typeface="Century Gothic"/>
              <a:cs typeface="Century Gothic"/>
              <a:sym typeface="Century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Shape 564"/>
          <p:cNvSpPr txBox="1">
            <a:spLocks noGrp="1"/>
          </p:cNvSpPr>
          <p:nvPr>
            <p:ph type="title"/>
          </p:nvPr>
        </p:nvSpPr>
        <p:spPr>
          <a:xfrm>
            <a:off x="866440" y="927099"/>
            <a:ext cx="7603500" cy="709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PH"/>
              <a:t>H1B Visas</a:t>
            </a:r>
            <a:endParaRPr/>
          </a:p>
        </p:txBody>
      </p:sp>
      <p:sp>
        <p:nvSpPr>
          <p:cNvPr id="565" name="Shape 565"/>
          <p:cNvSpPr txBox="1"/>
          <p:nvPr/>
        </p:nvSpPr>
        <p:spPr>
          <a:xfrm>
            <a:off x="543325" y="2269900"/>
            <a:ext cx="6375000" cy="3296100"/>
          </a:xfrm>
          <a:prstGeom prst="rect">
            <a:avLst/>
          </a:prstGeom>
          <a:noFill/>
          <a:ln>
            <a:noFill/>
          </a:ln>
        </p:spPr>
        <p:txBody>
          <a:bodyPr spcFirstLastPara="1" wrap="square" lIns="91425" tIns="91425" rIns="91425" bIns="91425" anchor="t" anchorCtr="0">
            <a:noAutofit/>
          </a:bodyPr>
          <a:lstStyle/>
          <a:p>
            <a:pPr marL="457200" lvl="0" indent="-342900" rtl="0">
              <a:spcBef>
                <a:spcPts val="0"/>
              </a:spcBef>
              <a:spcAft>
                <a:spcPts val="0"/>
              </a:spcAft>
              <a:buClr>
                <a:schemeClr val="dk1"/>
              </a:buClr>
              <a:buSzPts val="1800"/>
              <a:buFont typeface="Century Gothic"/>
              <a:buChar char="●"/>
            </a:pPr>
            <a:r>
              <a:rPr lang="en-PH" sz="1800">
                <a:solidFill>
                  <a:schemeClr val="dk1"/>
                </a:solidFill>
                <a:latin typeface="Century Gothic"/>
                <a:ea typeface="Century Gothic"/>
                <a:cs typeface="Century Gothic"/>
                <a:sym typeface="Century Gothic"/>
              </a:rPr>
              <a:t>Each year, 85,000 H-1Bs, which are valid for three to six years, are available to companies, according to a ceiling set by Congress.</a:t>
            </a:r>
            <a:endParaRPr sz="1800" b="1">
              <a:solidFill>
                <a:schemeClr val="dk1"/>
              </a:solidFill>
              <a:latin typeface="Century Gothic"/>
              <a:ea typeface="Century Gothic"/>
              <a:cs typeface="Century Gothic"/>
              <a:sym typeface="Century Gothic"/>
            </a:endParaRPr>
          </a:p>
          <a:p>
            <a:pPr marL="457200" lvl="0" indent="-342900" rtl="0">
              <a:spcBef>
                <a:spcPts val="0"/>
              </a:spcBef>
              <a:spcAft>
                <a:spcPts val="0"/>
              </a:spcAft>
              <a:buClr>
                <a:schemeClr val="dk1"/>
              </a:buClr>
              <a:buSzPts val="1800"/>
              <a:buFont typeface="Century Gothic"/>
              <a:buChar char="●"/>
            </a:pPr>
            <a:r>
              <a:rPr lang="en-PH" sz="1800">
                <a:solidFill>
                  <a:schemeClr val="dk1"/>
                </a:solidFill>
                <a:latin typeface="Century Gothic"/>
                <a:ea typeface="Century Gothic"/>
                <a:cs typeface="Century Gothic"/>
                <a:sym typeface="Century Gothic"/>
              </a:rPr>
              <a:t>Three main requirements:</a:t>
            </a:r>
            <a:endParaRPr sz="1800" b="1">
              <a:solidFill>
                <a:schemeClr val="dk1"/>
              </a:solidFill>
              <a:latin typeface="Century Gothic"/>
              <a:ea typeface="Century Gothic"/>
              <a:cs typeface="Century Gothic"/>
              <a:sym typeface="Century Gothic"/>
            </a:endParaRPr>
          </a:p>
          <a:p>
            <a:pPr marL="914400" lvl="1" indent="-342900" rtl="0">
              <a:spcBef>
                <a:spcPts val="0"/>
              </a:spcBef>
              <a:spcAft>
                <a:spcPts val="0"/>
              </a:spcAft>
              <a:buClr>
                <a:schemeClr val="dk1"/>
              </a:buClr>
              <a:buSzPts val="1800"/>
              <a:buFont typeface="Century Gothic"/>
              <a:buChar char="○"/>
            </a:pPr>
            <a:r>
              <a:rPr lang="en-PH" sz="1800">
                <a:solidFill>
                  <a:schemeClr val="dk1"/>
                </a:solidFill>
                <a:latin typeface="Century Gothic"/>
                <a:ea typeface="Century Gothic"/>
                <a:cs typeface="Century Gothic"/>
                <a:sym typeface="Century Gothic"/>
              </a:rPr>
              <a:t>You must pay sponsored workers certain wages, as determined by the Dept of Labor.</a:t>
            </a:r>
            <a:endParaRPr sz="1800">
              <a:solidFill>
                <a:schemeClr val="dk1"/>
              </a:solidFill>
              <a:latin typeface="Century Gothic"/>
              <a:ea typeface="Century Gothic"/>
              <a:cs typeface="Century Gothic"/>
              <a:sym typeface="Century Gothic"/>
            </a:endParaRPr>
          </a:p>
          <a:p>
            <a:pPr marL="914400" lvl="1" indent="-342900" rtl="0">
              <a:spcBef>
                <a:spcPts val="0"/>
              </a:spcBef>
              <a:spcAft>
                <a:spcPts val="0"/>
              </a:spcAft>
              <a:buClr>
                <a:schemeClr val="dk1"/>
              </a:buClr>
              <a:buSzPts val="1800"/>
              <a:buFont typeface="Century Gothic"/>
              <a:buChar char="○"/>
            </a:pPr>
            <a:r>
              <a:rPr lang="en-PH" sz="1800">
                <a:solidFill>
                  <a:schemeClr val="dk1"/>
                </a:solidFill>
                <a:latin typeface="Century Gothic"/>
                <a:ea typeface="Century Gothic"/>
                <a:cs typeface="Century Gothic"/>
                <a:sym typeface="Century Gothic"/>
              </a:rPr>
              <a:t>The person you are sponsoring must have a university degree, in a specific topic.</a:t>
            </a:r>
            <a:endParaRPr sz="1800">
              <a:solidFill>
                <a:schemeClr val="dk1"/>
              </a:solidFill>
              <a:latin typeface="Century Gothic"/>
              <a:ea typeface="Century Gothic"/>
              <a:cs typeface="Century Gothic"/>
              <a:sym typeface="Century Gothic"/>
            </a:endParaRPr>
          </a:p>
          <a:p>
            <a:pPr marL="914400" lvl="1" indent="-342900" rtl="0">
              <a:spcBef>
                <a:spcPts val="0"/>
              </a:spcBef>
              <a:spcAft>
                <a:spcPts val="0"/>
              </a:spcAft>
              <a:buClr>
                <a:schemeClr val="dk1"/>
              </a:buClr>
              <a:buSzPts val="1800"/>
              <a:buFont typeface="Century Gothic"/>
              <a:buChar char="○"/>
            </a:pPr>
            <a:r>
              <a:rPr lang="en-PH" sz="1800">
                <a:solidFill>
                  <a:schemeClr val="dk1"/>
                </a:solidFill>
                <a:latin typeface="Century Gothic"/>
                <a:ea typeface="Century Gothic"/>
                <a:cs typeface="Century Gothic"/>
                <a:sym typeface="Century Gothic"/>
              </a:rPr>
              <a:t>The job you are offering must require that same degree.  </a:t>
            </a:r>
            <a:endParaRPr sz="1800">
              <a:latin typeface="Century Gothic"/>
              <a:ea typeface="Century Gothic"/>
              <a:cs typeface="Century Gothic"/>
              <a:sym typeface="Century Gothic"/>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Shape 571"/>
          <p:cNvSpPr txBox="1">
            <a:spLocks noGrp="1"/>
          </p:cNvSpPr>
          <p:nvPr>
            <p:ph type="title"/>
          </p:nvPr>
        </p:nvSpPr>
        <p:spPr>
          <a:xfrm>
            <a:off x="769850" y="842575"/>
            <a:ext cx="7778400" cy="709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PH"/>
              <a:t>Challenging Climate at USCIS for Employers Sponsoring Foreign Workers</a:t>
            </a:r>
            <a:endParaRPr/>
          </a:p>
        </p:txBody>
      </p:sp>
      <p:sp>
        <p:nvSpPr>
          <p:cNvPr id="572" name="Shape 572"/>
          <p:cNvSpPr txBox="1"/>
          <p:nvPr/>
        </p:nvSpPr>
        <p:spPr>
          <a:xfrm>
            <a:off x="338075" y="2813225"/>
            <a:ext cx="4572000" cy="3000000"/>
          </a:xfrm>
          <a:prstGeom prst="rect">
            <a:avLst/>
          </a:prstGeom>
          <a:noFill/>
          <a:ln>
            <a:noFill/>
          </a:ln>
        </p:spPr>
        <p:txBody>
          <a:bodyPr spcFirstLastPara="1" wrap="square" lIns="91425" tIns="91425" rIns="91425" bIns="91425" anchor="ctr" anchorCtr="0">
            <a:noAutofit/>
          </a:bodyPr>
          <a:lstStyle/>
          <a:p>
            <a:pPr marL="457200" lvl="0" indent="-368300" rtl="0">
              <a:lnSpc>
                <a:spcPct val="115000"/>
              </a:lnSpc>
              <a:spcBef>
                <a:spcPts val="0"/>
              </a:spcBef>
              <a:spcAft>
                <a:spcPts val="0"/>
              </a:spcAft>
              <a:buClr>
                <a:schemeClr val="dk1"/>
              </a:buClr>
              <a:buSzPts val="2200"/>
              <a:buFont typeface="Century Gothic"/>
              <a:buChar char="●"/>
            </a:pPr>
            <a:r>
              <a:rPr lang="en-PH" sz="2200">
                <a:solidFill>
                  <a:schemeClr val="dk1"/>
                </a:solidFill>
                <a:latin typeface="Century Gothic"/>
                <a:ea typeface="Century Gothic"/>
                <a:cs typeface="Century Gothic"/>
                <a:sym typeface="Century Gothic"/>
              </a:rPr>
              <a:t>Intense Scrutiny of H1B petitions</a:t>
            </a:r>
            <a:endParaRPr sz="2200">
              <a:solidFill>
                <a:schemeClr val="dk1"/>
              </a:solidFill>
              <a:latin typeface="Century Gothic"/>
              <a:ea typeface="Century Gothic"/>
              <a:cs typeface="Century Gothic"/>
              <a:sym typeface="Century Gothic"/>
            </a:endParaRPr>
          </a:p>
          <a:p>
            <a:pPr marL="914400" lvl="1" indent="-368300" rtl="0">
              <a:lnSpc>
                <a:spcPct val="115000"/>
              </a:lnSpc>
              <a:spcBef>
                <a:spcPts val="0"/>
              </a:spcBef>
              <a:spcAft>
                <a:spcPts val="0"/>
              </a:spcAft>
              <a:buClr>
                <a:schemeClr val="dk1"/>
              </a:buClr>
              <a:buSzPts val="2200"/>
              <a:buFont typeface="Century Gothic"/>
              <a:buChar char="○"/>
            </a:pPr>
            <a:r>
              <a:rPr lang="en-PH" sz="2200">
                <a:solidFill>
                  <a:schemeClr val="dk1"/>
                </a:solidFill>
                <a:latin typeface="Century Gothic"/>
                <a:ea typeface="Century Gothic"/>
                <a:cs typeface="Century Gothic"/>
                <a:sym typeface="Century Gothic"/>
              </a:rPr>
              <a:t>Increased RFE issuance</a:t>
            </a:r>
            <a:endParaRPr sz="2200">
              <a:solidFill>
                <a:schemeClr val="dk1"/>
              </a:solidFill>
              <a:latin typeface="Century Gothic"/>
              <a:ea typeface="Century Gothic"/>
              <a:cs typeface="Century Gothic"/>
              <a:sym typeface="Century Gothic"/>
            </a:endParaRPr>
          </a:p>
          <a:p>
            <a:pPr marL="914400" lvl="1" indent="-368300" rtl="0">
              <a:lnSpc>
                <a:spcPct val="115000"/>
              </a:lnSpc>
              <a:spcBef>
                <a:spcPts val="0"/>
              </a:spcBef>
              <a:spcAft>
                <a:spcPts val="0"/>
              </a:spcAft>
              <a:buClr>
                <a:schemeClr val="dk1"/>
              </a:buClr>
              <a:buSzPts val="2200"/>
              <a:buFont typeface="Century Gothic"/>
              <a:buChar char="○"/>
            </a:pPr>
            <a:r>
              <a:rPr lang="en-PH" sz="2200">
                <a:solidFill>
                  <a:schemeClr val="dk1"/>
                </a:solidFill>
                <a:latin typeface="Century Gothic"/>
                <a:ea typeface="Century Gothic"/>
                <a:cs typeface="Century Gothic"/>
                <a:sym typeface="Century Gothic"/>
              </a:rPr>
              <a:t>Target entry-level positions</a:t>
            </a:r>
            <a:endParaRPr sz="2200">
              <a:solidFill>
                <a:schemeClr val="dk1"/>
              </a:solidFill>
              <a:latin typeface="Century Gothic"/>
              <a:ea typeface="Century Gothic"/>
              <a:cs typeface="Century Gothic"/>
              <a:sym typeface="Century Gothic"/>
            </a:endParaRPr>
          </a:p>
          <a:p>
            <a:pPr marL="457200" lvl="0" indent="-368300" rtl="0">
              <a:lnSpc>
                <a:spcPct val="115000"/>
              </a:lnSpc>
              <a:spcBef>
                <a:spcPts val="0"/>
              </a:spcBef>
              <a:spcAft>
                <a:spcPts val="0"/>
              </a:spcAft>
              <a:buClr>
                <a:schemeClr val="dk1"/>
              </a:buClr>
              <a:buSzPts val="2200"/>
              <a:buFont typeface="Century Gothic"/>
              <a:buChar char="●"/>
            </a:pPr>
            <a:r>
              <a:rPr lang="en-PH" sz="2200">
                <a:solidFill>
                  <a:schemeClr val="dk1"/>
                </a:solidFill>
                <a:latin typeface="Century Gothic"/>
                <a:ea typeface="Century Gothic"/>
                <a:cs typeface="Century Gothic"/>
                <a:sym typeface="Century Gothic"/>
              </a:rPr>
              <a:t>Elimination of Deference for Extension Requests</a:t>
            </a:r>
            <a:endParaRPr sz="2200">
              <a:solidFill>
                <a:schemeClr val="dk1"/>
              </a:solidFill>
              <a:latin typeface="Century Gothic"/>
              <a:ea typeface="Century Gothic"/>
              <a:cs typeface="Century Gothic"/>
              <a:sym typeface="Century Gothic"/>
            </a:endParaRPr>
          </a:p>
          <a:p>
            <a:pPr marL="457200" lvl="0" indent="-368300" rtl="0">
              <a:lnSpc>
                <a:spcPct val="115000"/>
              </a:lnSpc>
              <a:spcBef>
                <a:spcPts val="0"/>
              </a:spcBef>
              <a:spcAft>
                <a:spcPts val="0"/>
              </a:spcAft>
              <a:buClr>
                <a:schemeClr val="dk1"/>
              </a:buClr>
              <a:buSzPts val="2200"/>
              <a:buFont typeface="Century Gothic"/>
              <a:buChar char="●"/>
            </a:pPr>
            <a:r>
              <a:rPr lang="en-PH" sz="2200">
                <a:solidFill>
                  <a:schemeClr val="dk1"/>
                </a:solidFill>
                <a:latin typeface="Century Gothic"/>
                <a:ea typeface="Century Gothic"/>
                <a:cs typeface="Century Gothic"/>
                <a:sym typeface="Century Gothic"/>
              </a:rPr>
              <a:t>Substantial Increase in Processing Times</a:t>
            </a:r>
            <a:endParaRPr sz="2200">
              <a:solidFill>
                <a:schemeClr val="dk1"/>
              </a:solidFill>
              <a:latin typeface="Century Gothic"/>
              <a:ea typeface="Century Gothic"/>
              <a:cs typeface="Century Gothic"/>
              <a:sym typeface="Century Gothic"/>
            </a:endParaRPr>
          </a:p>
          <a:p>
            <a:pPr marL="457200" lvl="0" indent="-368300" rtl="0">
              <a:lnSpc>
                <a:spcPct val="115000"/>
              </a:lnSpc>
              <a:spcBef>
                <a:spcPts val="0"/>
              </a:spcBef>
              <a:spcAft>
                <a:spcPts val="0"/>
              </a:spcAft>
              <a:buClr>
                <a:schemeClr val="dk1"/>
              </a:buClr>
              <a:buSzPts val="2200"/>
              <a:buFont typeface="Century Gothic"/>
              <a:buChar char="●"/>
            </a:pPr>
            <a:r>
              <a:rPr lang="en-PH" sz="2200">
                <a:solidFill>
                  <a:schemeClr val="dk1"/>
                </a:solidFill>
                <a:latin typeface="Century Gothic"/>
                <a:ea typeface="Century Gothic"/>
                <a:cs typeface="Century Gothic"/>
                <a:sym typeface="Century Gothic"/>
              </a:rPr>
              <a:t>Potential Elimination of Work Authorization for H4 Spouses</a:t>
            </a:r>
            <a:endParaRPr sz="2200">
              <a:solidFill>
                <a:schemeClr val="dk1"/>
              </a:solidFill>
              <a:latin typeface="Century Gothic"/>
              <a:ea typeface="Century Gothic"/>
              <a:cs typeface="Century Gothic"/>
              <a:sym typeface="Century Gothic"/>
            </a:endParaRPr>
          </a:p>
        </p:txBody>
      </p:sp>
      <p:pic>
        <p:nvPicPr>
          <p:cNvPr id="573" name="Shape 573"/>
          <p:cNvPicPr preferRelativeResize="0"/>
          <p:nvPr/>
        </p:nvPicPr>
        <p:blipFill>
          <a:blip r:embed="rId3">
            <a:alphaModFix/>
          </a:blip>
          <a:stretch>
            <a:fillRect/>
          </a:stretch>
        </p:blipFill>
        <p:spPr>
          <a:xfrm>
            <a:off x="5212400" y="2646549"/>
            <a:ext cx="3257550" cy="2514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p:nvPr/>
        </p:nvSpPr>
        <p:spPr>
          <a:xfrm>
            <a:off x="0" y="0"/>
            <a:ext cx="9144000" cy="68580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58" name="Shape 358"/>
          <p:cNvGrpSpPr/>
          <p:nvPr/>
        </p:nvGrpSpPr>
        <p:grpSpPr>
          <a:xfrm>
            <a:off x="-2266" y="-2022"/>
            <a:ext cx="9146266" cy="6861037"/>
            <a:chOff x="-2266" y="-2022"/>
            <a:chExt cx="9146266" cy="6861037"/>
          </a:xfrm>
        </p:grpSpPr>
        <p:sp>
          <p:nvSpPr>
            <p:cNvPr id="359" name="Shape 359"/>
            <p:cNvSpPr/>
            <p:nvPr/>
          </p:nvSpPr>
          <p:spPr>
            <a:xfrm>
              <a:off x="0" y="0"/>
              <a:ext cx="9144000" cy="6858000"/>
            </a:xfrm>
            <a:prstGeom prst="rect">
              <a:avLst/>
            </a:prstGeom>
            <a:blipFill rotWithShape="1">
              <a:blip r:embed="rId3">
                <a:alphaModFix/>
              </a:blip>
              <a:stretch>
                <a:fillRect l="-16666" r="-16666"/>
              </a:stretch>
            </a:bli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0" name="Shape 360"/>
            <p:cNvSpPr/>
            <p:nvPr/>
          </p:nvSpPr>
          <p:spPr>
            <a:xfrm>
              <a:off x="0" y="2895600"/>
              <a:ext cx="2362200" cy="2362200"/>
            </a:xfrm>
            <a:prstGeom prst="ellipse">
              <a:avLst/>
            </a:prstGeom>
            <a:gradFill>
              <a:gsLst>
                <a:gs pos="0">
                  <a:srgbClr val="5F9C9D">
                    <a:alpha val="7843"/>
                  </a:srgbClr>
                </a:gs>
                <a:gs pos="36000">
                  <a:srgbClr val="5F9C9D">
                    <a:alpha val="7843"/>
                  </a:srgbClr>
                </a:gs>
                <a:gs pos="72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1" name="Shape 361"/>
            <p:cNvSpPr/>
            <p:nvPr/>
          </p:nvSpPr>
          <p:spPr>
            <a:xfrm>
              <a:off x="6299432" y="1676400"/>
              <a:ext cx="2819400" cy="2819400"/>
            </a:xfrm>
            <a:prstGeom prst="ellipse">
              <a:avLst/>
            </a:prstGeom>
            <a:gradFill>
              <a:gsLst>
                <a:gs pos="0">
                  <a:srgbClr val="5F9C9D">
                    <a:alpha val="6666"/>
                  </a:srgbClr>
                </a:gs>
                <a:gs pos="36000">
                  <a:srgbClr val="5F9C9D">
                    <a:alpha val="5882"/>
                  </a:srgbClr>
                </a:gs>
                <a:gs pos="69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2" name="Shape 362"/>
            <p:cNvSpPr/>
            <p:nvPr/>
          </p:nvSpPr>
          <p:spPr>
            <a:xfrm>
              <a:off x="5689832" y="-2022"/>
              <a:ext cx="1600200" cy="1600200"/>
            </a:xfrm>
            <a:prstGeom prst="ellipse">
              <a:avLst/>
            </a:prstGeom>
            <a:gradFill>
              <a:gsLst>
                <a:gs pos="0">
                  <a:srgbClr val="5F9C9D">
                    <a:alpha val="13725"/>
                  </a:srgbClr>
                </a:gs>
                <a:gs pos="36000">
                  <a:srgbClr val="5F9C9D">
                    <a:alpha val="6666"/>
                  </a:srgbClr>
                </a:gs>
                <a:gs pos="73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3" name="Shape 363"/>
            <p:cNvSpPr/>
            <p:nvPr/>
          </p:nvSpPr>
          <p:spPr>
            <a:xfrm>
              <a:off x="-2266" y="2667000"/>
              <a:ext cx="4191000" cy="4191000"/>
            </a:xfrm>
            <a:prstGeom prst="ellipse">
              <a:avLst/>
            </a:prstGeom>
            <a:gradFill>
              <a:gsLst>
                <a:gs pos="0">
                  <a:srgbClr val="5F9C9D">
                    <a:alpha val="10980"/>
                  </a:srgbClr>
                </a:gs>
                <a:gs pos="36000">
                  <a:srgbClr val="5F9C9D">
                    <a:alpha val="9803"/>
                  </a:srgbClr>
                </a:gs>
                <a:gs pos="75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 name="Shape 364"/>
            <p:cNvSpPr/>
            <p:nvPr/>
          </p:nvSpPr>
          <p:spPr>
            <a:xfrm>
              <a:off x="6299432" y="5868415"/>
              <a:ext cx="990600" cy="990600"/>
            </a:xfrm>
            <a:prstGeom prst="ellipse">
              <a:avLst/>
            </a:prstGeom>
            <a:gradFill>
              <a:gsLst>
                <a:gs pos="0">
                  <a:srgbClr val="5F9C9D">
                    <a:alpha val="13725"/>
                  </a:srgbClr>
                </a:gs>
                <a:gs pos="36000">
                  <a:srgbClr val="5F9C9D">
                    <a:alpha val="6666"/>
                  </a:srgbClr>
                </a:gs>
                <a:gs pos="66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5" name="Shape 365"/>
            <p:cNvSpPr/>
            <p:nvPr/>
          </p:nvSpPr>
          <p:spPr>
            <a:xfrm rot="-589932">
              <a:off x="6359946" y="1790293"/>
              <a:ext cx="2377690" cy="317748"/>
            </a:xfrm>
            <a:custGeom>
              <a:avLst/>
              <a:gdLst/>
              <a:ahLst/>
              <a:cxnLst/>
              <a:rect l="0" t="0" r="0" b="0"/>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6" name="Shape 366"/>
            <p:cNvSpPr/>
            <p:nvPr/>
          </p:nvSpPr>
          <p:spPr>
            <a:xfrm>
              <a:off x="485023" y="1856958"/>
              <a:ext cx="8173954" cy="4535226"/>
            </a:xfrm>
            <a:custGeom>
              <a:avLst/>
              <a:gdLst/>
              <a:ahLst/>
              <a:cxnLst/>
              <a:rect l="0" t="0" r="0" b="0"/>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367" name="Shape 367"/>
            <p:cNvSpPr/>
            <p:nvPr/>
          </p:nvSpPr>
          <p:spPr>
            <a:xfrm>
              <a:off x="0" y="508"/>
              <a:ext cx="9144000" cy="6858000"/>
            </a:xfrm>
            <a:custGeom>
              <a:avLst/>
              <a:gdLst/>
              <a:ahLst/>
              <a:cxnLst/>
              <a:rect l="0" t="0" r="0" b="0"/>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368" name="Shape 368"/>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369" name="Shape 369"/>
          <p:cNvPicPr preferRelativeResize="0">
            <a:picLocks noGrp="1"/>
          </p:cNvPicPr>
          <p:nvPr>
            <p:ph type="body" idx="1"/>
          </p:nvPr>
        </p:nvPicPr>
        <p:blipFill rotWithShape="1">
          <a:blip r:embed="rId4">
            <a:alphaModFix/>
          </a:blip>
          <a:srcRect/>
          <a:stretch/>
        </p:blipFill>
        <p:spPr>
          <a:xfrm>
            <a:off x="6194725" y="2909750"/>
            <a:ext cx="2310000" cy="2896200"/>
          </a:xfrm>
          <a:prstGeom prst="roundRect">
            <a:avLst>
              <a:gd name="adj" fmla="val 1858"/>
            </a:avLst>
          </a:prstGeom>
          <a:noFill/>
          <a:ln w="9525" cap="flat" cmpd="sng">
            <a:solidFill>
              <a:schemeClr val="accent1"/>
            </a:solidFill>
            <a:prstDash val="solid"/>
            <a:round/>
            <a:headEnd type="none" w="sm" len="sm"/>
            <a:tailEnd type="none" w="sm" len="sm"/>
          </a:ln>
          <a:effectLst>
            <a:outerShdw blurRad="50800" dist="50800" dir="5400000" algn="tl" rotWithShape="0">
              <a:srgbClr val="000000">
                <a:alpha val="42745"/>
              </a:srgbClr>
            </a:outerShdw>
          </a:effectLst>
        </p:spPr>
      </p:pic>
      <p:sp>
        <p:nvSpPr>
          <p:cNvPr id="370" name="Shape 370"/>
          <p:cNvSpPr txBox="1">
            <a:spLocks noGrp="1"/>
          </p:cNvSpPr>
          <p:nvPr>
            <p:ph type="title"/>
          </p:nvPr>
        </p:nvSpPr>
        <p:spPr>
          <a:xfrm>
            <a:off x="866441" y="927099"/>
            <a:ext cx="6345260" cy="70986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3200"/>
              <a:buFont typeface="Century Gothic"/>
              <a:buNone/>
            </a:pPr>
            <a:r>
              <a:rPr lang="en-PH" sz="3200" b="0" i="0" u="none" strike="noStrike" cap="none">
                <a:solidFill>
                  <a:schemeClr val="lt1"/>
                </a:solidFill>
                <a:latin typeface="Century Gothic"/>
                <a:ea typeface="Century Gothic"/>
                <a:cs typeface="Century Gothic"/>
                <a:sym typeface="Century Gothic"/>
              </a:rPr>
              <a:t>Sandra Grossman</a:t>
            </a:r>
            <a:endParaRPr/>
          </a:p>
        </p:txBody>
      </p:sp>
      <p:sp>
        <p:nvSpPr>
          <p:cNvPr id="371" name="Shape 371"/>
          <p:cNvSpPr txBox="1"/>
          <p:nvPr/>
        </p:nvSpPr>
        <p:spPr>
          <a:xfrm>
            <a:off x="485023" y="2693145"/>
            <a:ext cx="5486400" cy="3530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PH" sz="1200" b="0" i="0" u="none" strike="noStrike" cap="none">
                <a:solidFill>
                  <a:schemeClr val="dk1"/>
                </a:solidFill>
                <a:latin typeface="Century Gothic"/>
                <a:ea typeface="Century Gothic"/>
                <a:cs typeface="Century Gothic"/>
                <a:sym typeface="Century Gothic"/>
              </a:rPr>
              <a:t>Sandra Grossman is the Managing Partner of Grossman Law, LLC, a full-service, immigration law firm operating in Bethesda, Maryland. She is an experienced litigator, having successfully represented individuals in many aspects of immigration law before the immigration courts, Board of Immigration Appeals, and the Federal District Courts. Ms. Grossman represents clients in the area of deportation defense, detention and bond issues, the immigration consequences of criminal convictions, consular processing, requests under the Freedom of Information Act (FOIA), waivers of inadmissibility, asylum, adjustment of status and naturalization applications, and extraordinary ability and artist’s visas, among many other matters. </a:t>
            </a:r>
            <a:endParaRPr/>
          </a:p>
          <a:p>
            <a:pPr marL="0" marR="0" lvl="0" indent="0" algn="l" rtl="0">
              <a:spcBef>
                <a:spcPts val="0"/>
              </a:spcBef>
              <a:spcAft>
                <a:spcPts val="0"/>
              </a:spcAft>
              <a:buNone/>
            </a:pPr>
            <a:endParaRPr sz="1200" b="0" i="0" u="none" strike="noStrike" cap="none">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PH" sz="1200" b="0" i="0" u="none" strike="noStrike" cap="none">
                <a:solidFill>
                  <a:schemeClr val="dk1"/>
                </a:solidFill>
                <a:latin typeface="Century Gothic"/>
                <a:ea typeface="Century Gothic"/>
                <a:cs typeface="Century Gothic"/>
                <a:sym typeface="Century Gothic"/>
              </a:rPr>
              <a:t>She is a Former Adjunct Associate Professor in Immigration Law at the Washington College of Law, American University. Ms. Grossman publishes and speaks frequently on the topic of immigration law and is a member of the Editorial Board of Bender’s Immigration Bulletin as well as a regular contributor to the Huffington Post. Ms. Grossman is a Member of the American Immigration Lawyers Association (AILA). She was Vice Chair of AILA’s Asylum and Refugee Committee (2016-2017). </a:t>
            </a:r>
            <a:endParaRPr/>
          </a:p>
          <a:p>
            <a:pPr marL="0" marR="0" lvl="0" indent="0" algn="l" rtl="0">
              <a:spcBef>
                <a:spcPts val="0"/>
              </a:spcBef>
              <a:spcAft>
                <a:spcPts val="0"/>
              </a:spcAft>
              <a:buNone/>
            </a:pPr>
            <a:endParaRPr sz="1200" b="0" i="0" u="none" strike="noStrike" cap="none">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PH" sz="1200" b="0" i="0" u="none" strike="noStrike" cap="none">
                <a:solidFill>
                  <a:schemeClr val="dk1"/>
                </a:solidFill>
                <a:latin typeface="Century Gothic"/>
                <a:ea typeface="Century Gothic"/>
                <a:cs typeface="Century Gothic"/>
                <a:sym typeface="Century Gothic"/>
              </a:rPr>
              <a:t>She is a native Spanish and English speaker and is conversant in French.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Shape 579"/>
          <p:cNvSpPr txBox="1">
            <a:spLocks noGrp="1"/>
          </p:cNvSpPr>
          <p:nvPr>
            <p:ph type="ctrTitle"/>
          </p:nvPr>
        </p:nvSpPr>
        <p:spPr>
          <a:xfrm>
            <a:off x="866441" y="2222624"/>
            <a:ext cx="5917800" cy="25548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PH"/>
              <a:t>NAFTA Renegotiations</a:t>
            </a:r>
            <a:endParaRPr/>
          </a:p>
        </p:txBody>
      </p:sp>
      <p:pic>
        <p:nvPicPr>
          <p:cNvPr id="1026" name="Picture 2" descr="https://lh4.googleusercontent.com/m6k2vRSPBMrQBImY2CjFdcdyV7jcGAFpPP9jnumRbrZJ7amgOvVuozog_Ob5ISar2W5ZyJmqd6VanYsQPMrdQo0O17VtZ6_WuLpR1ZfkPuwNAgr9-ywIjhup3c-MBA8RpTdep8Rgxx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8724" y="1377843"/>
            <a:ext cx="2934181" cy="2401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Shape 585"/>
          <p:cNvSpPr txBox="1">
            <a:spLocks noGrp="1"/>
          </p:cNvSpPr>
          <p:nvPr>
            <p:ph type="title"/>
          </p:nvPr>
        </p:nvSpPr>
        <p:spPr>
          <a:xfrm>
            <a:off x="879440" y="1277774"/>
            <a:ext cx="7603500" cy="709800"/>
          </a:xfrm>
          <a:prstGeom prst="rect">
            <a:avLst/>
          </a:prstGeom>
        </p:spPr>
        <p:txBody>
          <a:bodyPr spcFirstLastPara="1" wrap="square" lIns="91425" tIns="91425" rIns="91425" bIns="91425" anchor="ctr" anchorCtr="0">
            <a:noAutofit/>
          </a:bodyPr>
          <a:lstStyle/>
          <a:p>
            <a:pPr marL="0" lvl="0" indent="0" rtl="0">
              <a:lnSpc>
                <a:spcPct val="115000"/>
              </a:lnSpc>
              <a:spcBef>
                <a:spcPts val="0"/>
              </a:spcBef>
              <a:spcAft>
                <a:spcPts val="0"/>
              </a:spcAft>
              <a:buClr>
                <a:schemeClr val="dk1"/>
              </a:buClr>
              <a:buSzPts val="1100"/>
              <a:buFont typeface="Arial"/>
              <a:buNone/>
            </a:pPr>
            <a:r>
              <a:rPr lang="en-PH"/>
              <a:t>NAFTA Renegotiations</a:t>
            </a:r>
            <a:endParaRPr/>
          </a:p>
          <a:p>
            <a:pPr marL="0" lvl="0" indent="0" rtl="0">
              <a:spcBef>
                <a:spcPts val="800"/>
              </a:spcBef>
              <a:spcAft>
                <a:spcPts val="0"/>
              </a:spcAft>
              <a:buNone/>
            </a:pPr>
            <a:endParaRPr/>
          </a:p>
        </p:txBody>
      </p:sp>
      <p:sp>
        <p:nvSpPr>
          <p:cNvPr id="586" name="Shape 586"/>
          <p:cNvSpPr txBox="1"/>
          <p:nvPr/>
        </p:nvSpPr>
        <p:spPr>
          <a:xfrm>
            <a:off x="582700" y="1606200"/>
            <a:ext cx="7694700" cy="3645600"/>
          </a:xfrm>
          <a:prstGeom prst="rect">
            <a:avLst/>
          </a:prstGeom>
          <a:noFill/>
          <a:ln>
            <a:noFill/>
          </a:ln>
        </p:spPr>
        <p:txBody>
          <a:bodyPr spcFirstLastPara="1" wrap="square" lIns="91425" tIns="91425" rIns="91425" bIns="91425" anchor="ctr" anchorCtr="0">
            <a:noAutofit/>
          </a:bodyPr>
          <a:lstStyle/>
          <a:p>
            <a:pPr marL="457200" marR="0" lvl="0" indent="-342900" algn="l" rtl="0">
              <a:lnSpc>
                <a:spcPct val="115000"/>
              </a:lnSpc>
              <a:spcBef>
                <a:spcPts val="0"/>
              </a:spcBef>
              <a:spcAft>
                <a:spcPts val="0"/>
              </a:spcAft>
              <a:buClr>
                <a:schemeClr val="dk1"/>
              </a:buClr>
              <a:buSzPts val="1800"/>
              <a:buFont typeface="Century Gothic"/>
              <a:buChar char="●"/>
            </a:pPr>
            <a:r>
              <a:rPr lang="en-PH" sz="1800" b="1">
                <a:solidFill>
                  <a:schemeClr val="dk1"/>
                </a:solidFill>
                <a:latin typeface="Century Gothic"/>
                <a:ea typeface="Century Gothic"/>
                <a:cs typeface="Century Gothic"/>
                <a:sym typeface="Century Gothic"/>
              </a:rPr>
              <a:t>May 17, 2018: </a:t>
            </a:r>
            <a:r>
              <a:rPr lang="en-PH" sz="1800">
                <a:solidFill>
                  <a:schemeClr val="dk1"/>
                </a:solidFill>
                <a:latin typeface="Century Gothic"/>
                <a:ea typeface="Century Gothic"/>
                <a:cs typeface="Century Gothic"/>
                <a:sym typeface="Century Gothic"/>
              </a:rPr>
              <a:t>Paul Ryan’s deadline to consider the deal in the House this year</a:t>
            </a:r>
            <a:endParaRPr sz="1800">
              <a:solidFill>
                <a:schemeClr val="dk1"/>
              </a:solidFill>
              <a:latin typeface="Century Gothic"/>
              <a:ea typeface="Century Gothic"/>
              <a:cs typeface="Century Gothic"/>
              <a:sym typeface="Century Gothic"/>
            </a:endParaRPr>
          </a:p>
          <a:p>
            <a:pPr marL="457200" marR="0" lvl="0" indent="-342900" algn="l" rtl="0">
              <a:lnSpc>
                <a:spcPct val="115000"/>
              </a:lnSpc>
              <a:spcBef>
                <a:spcPts val="1000"/>
              </a:spcBef>
              <a:spcAft>
                <a:spcPts val="0"/>
              </a:spcAft>
              <a:buClr>
                <a:schemeClr val="dk1"/>
              </a:buClr>
              <a:buSzPts val="1800"/>
              <a:buFont typeface="Century Gothic"/>
              <a:buChar char="●"/>
            </a:pPr>
            <a:r>
              <a:rPr lang="en-PH" sz="1800" b="1">
                <a:solidFill>
                  <a:schemeClr val="dk1"/>
                </a:solidFill>
                <a:latin typeface="Century Gothic"/>
                <a:ea typeface="Century Gothic"/>
                <a:cs typeface="Century Gothic"/>
                <a:sym typeface="Century Gothic"/>
              </a:rPr>
              <a:t>May 14, 2018:</a:t>
            </a:r>
            <a:r>
              <a:rPr lang="en-PH" sz="1800">
                <a:solidFill>
                  <a:schemeClr val="dk1"/>
                </a:solidFill>
                <a:latin typeface="Century Gothic"/>
                <a:ea typeface="Century Gothic"/>
                <a:cs typeface="Century Gothic"/>
                <a:sym typeface="Century Gothic"/>
              </a:rPr>
              <a:t> </a:t>
            </a:r>
            <a:r>
              <a:rPr lang="en-PH" sz="1800" i="1">
                <a:solidFill>
                  <a:schemeClr val="dk1"/>
                </a:solidFill>
                <a:latin typeface="Century Gothic"/>
                <a:ea typeface="Century Gothic"/>
                <a:cs typeface="Century Gothic"/>
                <a:sym typeface="Century Gothic"/>
              </a:rPr>
              <a:t>Wall Street Journal,</a:t>
            </a:r>
            <a:r>
              <a:rPr lang="en-PH" sz="1800">
                <a:solidFill>
                  <a:schemeClr val="dk1"/>
                </a:solidFill>
                <a:latin typeface="Century Gothic"/>
                <a:ea typeface="Century Gothic"/>
                <a:cs typeface="Century Gothic"/>
                <a:sym typeface="Century Gothic"/>
              </a:rPr>
              <a:t>“Bevy of Issues Continues to Complicate NAFTA Negotiations”    </a:t>
            </a:r>
            <a:endParaRPr sz="1800">
              <a:solidFill>
                <a:schemeClr val="dk1"/>
              </a:solidFill>
              <a:latin typeface="Century Gothic"/>
              <a:ea typeface="Century Gothic"/>
              <a:cs typeface="Century Gothic"/>
              <a:sym typeface="Century Gothic"/>
            </a:endParaRPr>
          </a:p>
          <a:p>
            <a:pPr marL="457200" marR="0" lvl="0" indent="-342900" algn="l" rtl="0">
              <a:lnSpc>
                <a:spcPct val="115000"/>
              </a:lnSpc>
              <a:spcBef>
                <a:spcPts val="1000"/>
              </a:spcBef>
              <a:spcAft>
                <a:spcPts val="1000"/>
              </a:spcAft>
              <a:buClr>
                <a:schemeClr val="dk1"/>
              </a:buClr>
              <a:buSzPts val="1800"/>
              <a:buFont typeface="Century Gothic"/>
              <a:buChar char="●"/>
            </a:pPr>
            <a:r>
              <a:rPr lang="en-PH" sz="1800" b="1">
                <a:solidFill>
                  <a:schemeClr val="dk1"/>
                </a:solidFill>
                <a:latin typeface="Century Gothic"/>
                <a:ea typeface="Century Gothic"/>
                <a:cs typeface="Century Gothic"/>
                <a:sym typeface="Century Gothic"/>
              </a:rPr>
              <a:t>October 23, 2017:</a:t>
            </a:r>
            <a:r>
              <a:rPr lang="en-PH" sz="1800">
                <a:solidFill>
                  <a:schemeClr val="dk1"/>
                </a:solidFill>
                <a:latin typeface="Century Gothic"/>
                <a:ea typeface="Century Gothic"/>
                <a:cs typeface="Century Gothic"/>
                <a:sym typeface="Century Gothic"/>
              </a:rPr>
              <a:t> Sen Grassley asked Amb Lighthizer to renegotiate “guest worker” provisions</a:t>
            </a:r>
            <a:endParaRPr sz="1800">
              <a:solidFill>
                <a:schemeClr val="dk1"/>
              </a:solidFill>
              <a:latin typeface="Century Gothic"/>
              <a:ea typeface="Century Gothic"/>
              <a:cs typeface="Century Gothic"/>
              <a:sym typeface="Century Gothic"/>
            </a:endParaRPr>
          </a:p>
        </p:txBody>
      </p:sp>
      <p:pic>
        <p:nvPicPr>
          <p:cNvPr id="587" name="Shape 587"/>
          <p:cNvPicPr preferRelativeResize="0"/>
          <p:nvPr/>
        </p:nvPicPr>
        <p:blipFill>
          <a:blip r:embed="rId3">
            <a:alphaModFix/>
          </a:blip>
          <a:stretch>
            <a:fillRect/>
          </a:stretch>
        </p:blipFill>
        <p:spPr>
          <a:xfrm>
            <a:off x="4448975" y="4470675"/>
            <a:ext cx="4429125" cy="2295525"/>
          </a:xfrm>
          <a:prstGeom prst="rect">
            <a:avLst/>
          </a:prstGeom>
          <a:noFill/>
          <a:ln>
            <a:noFill/>
          </a:ln>
        </p:spPr>
      </p:pic>
      <p:sp>
        <p:nvSpPr>
          <p:cNvPr id="588" name="Shape 588"/>
          <p:cNvSpPr txBox="1"/>
          <p:nvPr/>
        </p:nvSpPr>
        <p:spPr>
          <a:xfrm>
            <a:off x="582700" y="4470675"/>
            <a:ext cx="3566700" cy="1721400"/>
          </a:xfrm>
          <a:prstGeom prst="rect">
            <a:avLst/>
          </a:prstGeom>
          <a:noFill/>
          <a:ln>
            <a:noFill/>
          </a:ln>
        </p:spPr>
        <p:txBody>
          <a:bodyPr spcFirstLastPara="1" wrap="square" lIns="91425" tIns="91425" rIns="91425" bIns="91425" anchor="t" anchorCtr="0">
            <a:noAutofit/>
          </a:bodyPr>
          <a:lstStyle/>
          <a:p>
            <a:pPr marL="457200" lvl="0" indent="-342900" rtl="0">
              <a:lnSpc>
                <a:spcPct val="115000"/>
              </a:lnSpc>
              <a:spcBef>
                <a:spcPts val="1000"/>
              </a:spcBef>
              <a:spcAft>
                <a:spcPts val="0"/>
              </a:spcAft>
              <a:buClr>
                <a:schemeClr val="dk1"/>
              </a:buClr>
              <a:buSzPts val="1800"/>
              <a:buFont typeface="Century Gothic"/>
              <a:buChar char="●"/>
            </a:pPr>
            <a:r>
              <a:rPr lang="en-PH" sz="1800">
                <a:solidFill>
                  <a:schemeClr val="dk1"/>
                </a:solidFill>
                <a:latin typeface="Century Gothic"/>
                <a:ea typeface="Century Gothic"/>
                <a:cs typeface="Century Gothic"/>
                <a:sym typeface="Century Gothic"/>
              </a:rPr>
              <a:t>To date, negotiations have not involved legal immigration provisions; the President has focused on undocumented migration from Mexico: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Shape 594"/>
          <p:cNvSpPr txBox="1">
            <a:spLocks noGrp="1"/>
          </p:cNvSpPr>
          <p:nvPr>
            <p:ph type="title"/>
          </p:nvPr>
        </p:nvSpPr>
        <p:spPr>
          <a:xfrm>
            <a:off x="866450" y="927100"/>
            <a:ext cx="7603500" cy="1834200"/>
          </a:xfrm>
          <a:prstGeom prst="rect">
            <a:avLst/>
          </a:prstGeom>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PH"/>
              <a:t>NAFTA’s Immigration Provisions:</a:t>
            </a:r>
            <a:endParaRPr/>
          </a:p>
          <a:p>
            <a:pPr marL="0" marR="0" lvl="0" indent="0" algn="l" rtl="0">
              <a:lnSpc>
                <a:spcPct val="100000"/>
              </a:lnSpc>
              <a:spcBef>
                <a:spcPts val="800"/>
              </a:spcBef>
              <a:spcAft>
                <a:spcPts val="0"/>
              </a:spcAft>
              <a:buNone/>
            </a:pPr>
            <a:r>
              <a:rPr lang="en-PH"/>
              <a:t> What Could Happen</a:t>
            </a:r>
            <a:endParaRPr/>
          </a:p>
          <a:p>
            <a:pPr marL="0" lvl="0" indent="0" rtl="0">
              <a:lnSpc>
                <a:spcPct val="115000"/>
              </a:lnSpc>
              <a:spcBef>
                <a:spcPts val="800"/>
              </a:spcBef>
              <a:spcAft>
                <a:spcPts val="0"/>
              </a:spcAft>
              <a:buNone/>
            </a:pPr>
            <a:endParaRPr sz="1200" b="1">
              <a:solidFill>
                <a:schemeClr val="dk1"/>
              </a:solidFill>
              <a:latin typeface="Times New Roman"/>
              <a:ea typeface="Times New Roman"/>
              <a:cs typeface="Times New Roman"/>
              <a:sym typeface="Times New Roman"/>
            </a:endParaRPr>
          </a:p>
          <a:p>
            <a:pPr marL="0" marR="0" lvl="0" indent="0" algn="l" rtl="0">
              <a:lnSpc>
                <a:spcPct val="115000"/>
              </a:lnSpc>
              <a:spcBef>
                <a:spcPts val="800"/>
              </a:spcBef>
              <a:spcAft>
                <a:spcPts val="800"/>
              </a:spcAft>
              <a:buNone/>
            </a:pPr>
            <a:endParaRPr/>
          </a:p>
        </p:txBody>
      </p:sp>
      <p:sp>
        <p:nvSpPr>
          <p:cNvPr id="595" name="Shape 595"/>
          <p:cNvSpPr txBox="1"/>
          <p:nvPr/>
        </p:nvSpPr>
        <p:spPr>
          <a:xfrm>
            <a:off x="673875" y="2506500"/>
            <a:ext cx="7603500" cy="32634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endParaRPr sz="1800">
              <a:solidFill>
                <a:schemeClr val="dk1"/>
              </a:solidFill>
              <a:latin typeface="Century Gothic"/>
              <a:ea typeface="Century Gothic"/>
              <a:cs typeface="Century Gothic"/>
              <a:sym typeface="Century Gothic"/>
            </a:endParaRPr>
          </a:p>
          <a:p>
            <a:pPr marL="0" lvl="0" indent="0" rtl="0">
              <a:lnSpc>
                <a:spcPct val="115000"/>
              </a:lnSpc>
              <a:spcBef>
                <a:spcPts val="0"/>
              </a:spcBef>
              <a:spcAft>
                <a:spcPts val="0"/>
              </a:spcAft>
              <a:buNone/>
            </a:pPr>
            <a:endParaRPr sz="1800">
              <a:solidFill>
                <a:schemeClr val="dk1"/>
              </a:solidFill>
              <a:latin typeface="Century Gothic"/>
              <a:ea typeface="Century Gothic"/>
              <a:cs typeface="Century Gothic"/>
              <a:sym typeface="Century Gothic"/>
            </a:endParaRPr>
          </a:p>
          <a:p>
            <a:pPr marL="457200" lvl="0" indent="0" rtl="0">
              <a:lnSpc>
                <a:spcPct val="115000"/>
              </a:lnSpc>
              <a:spcBef>
                <a:spcPts val="0"/>
              </a:spcBef>
              <a:spcAft>
                <a:spcPts val="0"/>
              </a:spcAft>
              <a:buNone/>
            </a:pPr>
            <a:endParaRPr sz="1800">
              <a:solidFill>
                <a:schemeClr val="dk1"/>
              </a:solidFill>
              <a:latin typeface="Century Gothic"/>
              <a:ea typeface="Century Gothic"/>
              <a:cs typeface="Century Gothic"/>
              <a:sym typeface="Century Gothic"/>
            </a:endParaRPr>
          </a:p>
          <a:p>
            <a:pPr marL="457200" lvl="0" indent="-342900" rtl="0">
              <a:lnSpc>
                <a:spcPct val="115000"/>
              </a:lnSpc>
              <a:spcBef>
                <a:spcPts val="0"/>
              </a:spcBef>
              <a:spcAft>
                <a:spcPts val="0"/>
              </a:spcAft>
              <a:buClr>
                <a:schemeClr val="dk1"/>
              </a:buClr>
              <a:buSzPts val="1800"/>
              <a:buFont typeface="Century Gothic"/>
              <a:buChar char="●"/>
            </a:pPr>
            <a:r>
              <a:rPr lang="en-PH" sz="1800">
                <a:solidFill>
                  <a:schemeClr val="dk1"/>
                </a:solidFill>
                <a:latin typeface="Century Gothic"/>
                <a:ea typeface="Century Gothic"/>
                <a:cs typeface="Century Gothic"/>
                <a:sym typeface="Century Gothic"/>
              </a:rPr>
              <a:t>TN (Trade NAFTA)</a:t>
            </a:r>
            <a:endParaRPr sz="1800">
              <a:solidFill>
                <a:schemeClr val="dk1"/>
              </a:solidFill>
              <a:latin typeface="Century Gothic"/>
              <a:ea typeface="Century Gothic"/>
              <a:cs typeface="Century Gothic"/>
              <a:sym typeface="Century Gothic"/>
            </a:endParaRPr>
          </a:p>
          <a:p>
            <a:pPr marL="914400" lvl="1" indent="-342900" rtl="0">
              <a:lnSpc>
                <a:spcPct val="115000"/>
              </a:lnSpc>
              <a:spcBef>
                <a:spcPts val="0"/>
              </a:spcBef>
              <a:spcAft>
                <a:spcPts val="0"/>
              </a:spcAft>
              <a:buClr>
                <a:schemeClr val="dk1"/>
              </a:buClr>
              <a:buSzPts val="1800"/>
              <a:buFont typeface="Century Gothic"/>
              <a:buChar char="○"/>
            </a:pPr>
            <a:r>
              <a:rPr lang="en-PH" sz="1800">
                <a:solidFill>
                  <a:schemeClr val="dk1"/>
                </a:solidFill>
                <a:latin typeface="Century Gothic"/>
                <a:ea typeface="Century Gothic"/>
                <a:cs typeface="Century Gothic"/>
                <a:sym typeface="Century Gothic"/>
              </a:rPr>
              <a:t>63 professions incl nurses and other health care occupations, scientists, university professors, engineers, lawyers, accountants and economists</a:t>
            </a:r>
            <a:endParaRPr sz="1800">
              <a:solidFill>
                <a:schemeClr val="dk1"/>
              </a:solidFill>
              <a:latin typeface="Century Gothic"/>
              <a:ea typeface="Century Gothic"/>
              <a:cs typeface="Century Gothic"/>
              <a:sym typeface="Century Gothic"/>
            </a:endParaRPr>
          </a:p>
          <a:p>
            <a:pPr marL="914400" lvl="1" indent="-342900" rtl="0">
              <a:lnSpc>
                <a:spcPct val="115000"/>
              </a:lnSpc>
              <a:spcBef>
                <a:spcPts val="0"/>
              </a:spcBef>
              <a:spcAft>
                <a:spcPts val="0"/>
              </a:spcAft>
              <a:buClr>
                <a:schemeClr val="dk1"/>
              </a:buClr>
              <a:buSzPts val="1800"/>
              <a:buFont typeface="Century Gothic"/>
              <a:buChar char="○"/>
            </a:pPr>
            <a:r>
              <a:rPr lang="en-PH" sz="1800">
                <a:solidFill>
                  <a:schemeClr val="dk1"/>
                </a:solidFill>
                <a:latin typeface="Century Gothic"/>
                <a:ea typeface="Century Gothic"/>
                <a:cs typeface="Century Gothic"/>
                <a:sym typeface="Century Gothic"/>
              </a:rPr>
              <a:t>No “cap” or annual limit on admissions</a:t>
            </a:r>
            <a:endParaRPr sz="1800">
              <a:solidFill>
                <a:schemeClr val="dk1"/>
              </a:solidFill>
              <a:latin typeface="Century Gothic"/>
              <a:ea typeface="Century Gothic"/>
              <a:cs typeface="Century Gothic"/>
              <a:sym typeface="Century Gothic"/>
            </a:endParaRPr>
          </a:p>
          <a:p>
            <a:pPr marL="914400" lvl="1" indent="-342900" rtl="0">
              <a:lnSpc>
                <a:spcPct val="115000"/>
              </a:lnSpc>
              <a:spcBef>
                <a:spcPts val="0"/>
              </a:spcBef>
              <a:spcAft>
                <a:spcPts val="0"/>
              </a:spcAft>
              <a:buClr>
                <a:schemeClr val="dk1"/>
              </a:buClr>
              <a:buSzPts val="1800"/>
              <a:buFont typeface="Century Gothic"/>
              <a:buChar char="○"/>
            </a:pPr>
            <a:r>
              <a:rPr lang="en-PH" sz="1800">
                <a:solidFill>
                  <a:schemeClr val="dk1"/>
                </a:solidFill>
                <a:latin typeface="Century Gothic"/>
                <a:ea typeface="Century Gothic"/>
                <a:cs typeface="Century Gothic"/>
                <a:sym typeface="Century Gothic"/>
              </a:rPr>
              <a:t>Would need implementing legislation to reinstate if NAFTA terminated</a:t>
            </a:r>
            <a:endParaRPr sz="1800">
              <a:solidFill>
                <a:schemeClr val="dk1"/>
              </a:solidFill>
              <a:latin typeface="Century Gothic"/>
              <a:ea typeface="Century Gothic"/>
              <a:cs typeface="Century Gothic"/>
              <a:sym typeface="Century Gothic"/>
            </a:endParaRPr>
          </a:p>
          <a:p>
            <a:pPr marL="457200" lvl="0" indent="-342900" rtl="0">
              <a:lnSpc>
                <a:spcPct val="115000"/>
              </a:lnSpc>
              <a:spcBef>
                <a:spcPts val="1000"/>
              </a:spcBef>
              <a:spcAft>
                <a:spcPts val="0"/>
              </a:spcAft>
              <a:buClr>
                <a:schemeClr val="dk1"/>
              </a:buClr>
              <a:buSzPts val="1800"/>
              <a:buFont typeface="Century Gothic"/>
              <a:buChar char="●"/>
            </a:pPr>
            <a:r>
              <a:rPr lang="en-PH" sz="1800">
                <a:solidFill>
                  <a:schemeClr val="dk1"/>
                </a:solidFill>
                <a:latin typeface="Century Gothic"/>
                <a:ea typeface="Century Gothic"/>
                <a:cs typeface="Century Gothic"/>
                <a:sym typeface="Century Gothic"/>
              </a:rPr>
              <a:t>E1 (treaty trader) and E2 (treaty investor)</a:t>
            </a:r>
            <a:endParaRPr sz="1800">
              <a:solidFill>
                <a:schemeClr val="dk1"/>
              </a:solidFill>
              <a:latin typeface="Century Gothic"/>
              <a:ea typeface="Century Gothic"/>
              <a:cs typeface="Century Gothic"/>
              <a:sym typeface="Century Gothic"/>
            </a:endParaRPr>
          </a:p>
          <a:p>
            <a:pPr marL="914400" lvl="1" indent="-342900" rtl="0">
              <a:lnSpc>
                <a:spcPct val="115000"/>
              </a:lnSpc>
              <a:spcBef>
                <a:spcPts val="0"/>
              </a:spcBef>
              <a:spcAft>
                <a:spcPts val="0"/>
              </a:spcAft>
              <a:buClr>
                <a:schemeClr val="dk1"/>
              </a:buClr>
              <a:buSzPts val="1800"/>
              <a:buFont typeface="Century Gothic"/>
              <a:buChar char="○"/>
            </a:pPr>
            <a:r>
              <a:rPr lang="en-PH" sz="1800">
                <a:solidFill>
                  <a:schemeClr val="dk1"/>
                </a:solidFill>
                <a:latin typeface="Century Gothic"/>
                <a:ea typeface="Century Gothic"/>
                <a:cs typeface="Century Gothic"/>
                <a:sym typeface="Century Gothic"/>
              </a:rPr>
              <a:t>would need implementing legislation to reinstate  </a:t>
            </a:r>
            <a:endParaRPr sz="1800">
              <a:solidFill>
                <a:schemeClr val="dk1"/>
              </a:solidFill>
              <a:latin typeface="Century Gothic"/>
              <a:ea typeface="Century Gothic"/>
              <a:cs typeface="Century Gothic"/>
              <a:sym typeface="Century Gothic"/>
            </a:endParaRPr>
          </a:p>
          <a:p>
            <a:pPr marL="457200" lvl="0" indent="-342900" rtl="0">
              <a:lnSpc>
                <a:spcPct val="115000"/>
              </a:lnSpc>
              <a:spcBef>
                <a:spcPts val="1000"/>
              </a:spcBef>
              <a:spcAft>
                <a:spcPts val="0"/>
              </a:spcAft>
              <a:buClr>
                <a:schemeClr val="dk1"/>
              </a:buClr>
              <a:buSzPts val="1800"/>
              <a:buFont typeface="Century Gothic"/>
              <a:buChar char="●"/>
            </a:pPr>
            <a:r>
              <a:rPr lang="en-PH" sz="1800">
                <a:solidFill>
                  <a:schemeClr val="dk1"/>
                </a:solidFill>
                <a:latin typeface="Century Gothic"/>
                <a:ea typeface="Century Gothic"/>
                <a:cs typeface="Century Gothic"/>
                <a:sym typeface="Century Gothic"/>
              </a:rPr>
              <a:t>L1 (intracompany transferee)</a:t>
            </a:r>
            <a:endParaRPr sz="1800">
              <a:solidFill>
                <a:schemeClr val="dk1"/>
              </a:solidFill>
              <a:latin typeface="Century Gothic"/>
              <a:ea typeface="Century Gothic"/>
              <a:cs typeface="Century Gothic"/>
              <a:sym typeface="Century Gothic"/>
            </a:endParaRPr>
          </a:p>
          <a:p>
            <a:pPr marL="914400" lvl="1" indent="-342900" rtl="0">
              <a:lnSpc>
                <a:spcPct val="115000"/>
              </a:lnSpc>
              <a:spcBef>
                <a:spcPts val="0"/>
              </a:spcBef>
              <a:spcAft>
                <a:spcPts val="0"/>
              </a:spcAft>
              <a:buClr>
                <a:schemeClr val="dk1"/>
              </a:buClr>
              <a:buSzPts val="1800"/>
              <a:buFont typeface="Century Gothic"/>
              <a:buChar char="○"/>
            </a:pPr>
            <a:r>
              <a:rPr lang="en-PH" sz="1800">
                <a:solidFill>
                  <a:schemeClr val="dk1"/>
                </a:solidFill>
                <a:latin typeface="Century Gothic"/>
                <a:ea typeface="Century Gothic"/>
                <a:cs typeface="Century Gothic"/>
                <a:sym typeface="Century Gothic"/>
              </a:rPr>
              <a:t>could eliminate border processing </a:t>
            </a:r>
            <a:endParaRPr sz="1800">
              <a:solidFill>
                <a:schemeClr val="dk1"/>
              </a:solidFill>
              <a:latin typeface="Century Gothic"/>
              <a:ea typeface="Century Gothic"/>
              <a:cs typeface="Century Gothic"/>
              <a:sym typeface="Century Gothic"/>
            </a:endParaRPr>
          </a:p>
          <a:p>
            <a:pPr marL="457200" marR="0" lvl="0" indent="-342900" algn="l" rtl="0">
              <a:lnSpc>
                <a:spcPct val="100000"/>
              </a:lnSpc>
              <a:spcBef>
                <a:spcPts val="1000"/>
              </a:spcBef>
              <a:spcAft>
                <a:spcPts val="0"/>
              </a:spcAft>
              <a:buClr>
                <a:schemeClr val="dk1"/>
              </a:buClr>
              <a:buSzPts val="1800"/>
              <a:buFont typeface="Century Gothic"/>
              <a:buChar char="●"/>
            </a:pPr>
            <a:r>
              <a:rPr lang="en-PH" sz="1800">
                <a:solidFill>
                  <a:schemeClr val="dk1"/>
                </a:solidFill>
                <a:latin typeface="Century Gothic"/>
                <a:ea typeface="Century Gothic"/>
                <a:cs typeface="Century Gothic"/>
                <a:sym typeface="Century Gothic"/>
              </a:rPr>
              <a:t>B1 (business visitor)</a:t>
            </a:r>
            <a:endParaRPr sz="1800">
              <a:solidFill>
                <a:schemeClr val="dk1"/>
              </a:solidFill>
              <a:latin typeface="Century Gothic"/>
              <a:ea typeface="Century Gothic"/>
              <a:cs typeface="Century Gothic"/>
              <a:sym typeface="Century Gothic"/>
            </a:endParaRPr>
          </a:p>
          <a:p>
            <a:pPr marL="914400" marR="0" lvl="1" indent="-342900" algn="l" rtl="0">
              <a:lnSpc>
                <a:spcPct val="100000"/>
              </a:lnSpc>
              <a:spcBef>
                <a:spcPts val="0"/>
              </a:spcBef>
              <a:spcAft>
                <a:spcPts val="0"/>
              </a:spcAft>
              <a:buClr>
                <a:schemeClr val="dk1"/>
              </a:buClr>
              <a:buSzPts val="1800"/>
              <a:buFont typeface="Century Gothic"/>
              <a:buChar char="○"/>
            </a:pPr>
            <a:r>
              <a:rPr lang="en-PH" sz="1800">
                <a:solidFill>
                  <a:schemeClr val="dk1"/>
                </a:solidFill>
                <a:latin typeface="Century Gothic"/>
                <a:ea typeface="Century Gothic"/>
                <a:cs typeface="Century Gothic"/>
                <a:sym typeface="Century Gothic"/>
              </a:rPr>
              <a:t>No real changes</a:t>
            </a:r>
            <a:endParaRPr sz="1200">
              <a:solidFill>
                <a:schemeClr val="dk1"/>
              </a:solidFill>
              <a:latin typeface="Times New Roman"/>
              <a:ea typeface="Times New Roman"/>
              <a:cs typeface="Times New Roman"/>
              <a:sym typeface="Times New Roman"/>
            </a:endParaRPr>
          </a:p>
          <a:p>
            <a:pPr marL="0" lvl="0" indent="0" rtl="0">
              <a:lnSpc>
                <a:spcPct val="115000"/>
              </a:lnSpc>
              <a:spcBef>
                <a:spcPts val="1000"/>
              </a:spcBef>
              <a:spcAft>
                <a:spcPts val="1000"/>
              </a:spcAft>
              <a:buNone/>
            </a:pP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Shape 601"/>
          <p:cNvSpPr txBox="1">
            <a:spLocks noGrp="1"/>
          </p:cNvSpPr>
          <p:nvPr>
            <p:ph type="ctrTitle"/>
          </p:nvPr>
        </p:nvSpPr>
        <p:spPr>
          <a:xfrm>
            <a:off x="866441" y="2222624"/>
            <a:ext cx="5917800" cy="25548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PH"/>
              <a:t>EB5 Investor </a:t>
            </a:r>
            <a:endParaRPr/>
          </a:p>
          <a:p>
            <a:pPr marL="0" lvl="0" indent="0">
              <a:spcBef>
                <a:spcPts val="0"/>
              </a:spcBef>
              <a:spcAft>
                <a:spcPts val="0"/>
              </a:spcAft>
              <a:buNone/>
            </a:pPr>
            <a:r>
              <a:rPr lang="en-PH"/>
              <a:t>Green Cards</a:t>
            </a:r>
            <a:endParaRPr/>
          </a:p>
        </p:txBody>
      </p:sp>
      <p:sp>
        <p:nvSpPr>
          <p:cNvPr id="602" name="Shape 602"/>
          <p:cNvSpPr txBox="1">
            <a:spLocks noGrp="1"/>
          </p:cNvSpPr>
          <p:nvPr>
            <p:ph type="subTitle" idx="1"/>
          </p:nvPr>
        </p:nvSpPr>
        <p:spPr>
          <a:xfrm>
            <a:off x="866441" y="4777380"/>
            <a:ext cx="5917800" cy="861300"/>
          </a:xfrm>
          <a:prstGeom prst="rect">
            <a:avLst/>
          </a:prstGeom>
        </p:spPr>
        <p:txBody>
          <a:bodyPr spcFirstLastPara="1" wrap="square" lIns="91425" tIns="91425" rIns="91425" bIns="91425" anchor="t" anchorCtr="0">
            <a:noAutofit/>
          </a:bodyPr>
          <a:lstStyle/>
          <a:p>
            <a:pPr marL="0" lvl="0" indent="0">
              <a:spcBef>
                <a:spcPts val="100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Shape 608"/>
          <p:cNvSpPr txBox="1">
            <a:spLocks noGrp="1"/>
          </p:cNvSpPr>
          <p:nvPr>
            <p:ph type="title"/>
          </p:nvPr>
        </p:nvSpPr>
        <p:spPr>
          <a:xfrm>
            <a:off x="866440" y="1447800"/>
            <a:ext cx="2712600" cy="14955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PH"/>
              <a:t>About the EB-5 Investor Green Card</a:t>
            </a:r>
            <a:endParaRPr/>
          </a:p>
        </p:txBody>
      </p:sp>
      <p:sp>
        <p:nvSpPr>
          <p:cNvPr id="609" name="Shape 609"/>
          <p:cNvSpPr txBox="1">
            <a:spLocks noGrp="1"/>
          </p:cNvSpPr>
          <p:nvPr>
            <p:ph type="body" idx="1"/>
          </p:nvPr>
        </p:nvSpPr>
        <p:spPr>
          <a:xfrm>
            <a:off x="4110075" y="440700"/>
            <a:ext cx="4704300" cy="5976600"/>
          </a:xfrm>
          <a:prstGeom prst="rect">
            <a:avLst/>
          </a:prstGeom>
        </p:spPr>
        <p:txBody>
          <a:bodyPr spcFirstLastPara="1" wrap="square" lIns="91425" tIns="91425" rIns="91425" bIns="91425" anchor="ctr" anchorCtr="0">
            <a:noAutofit/>
          </a:bodyPr>
          <a:lstStyle/>
          <a:p>
            <a:pPr marL="457200" lvl="0" indent="-323850" rtl="0">
              <a:spcBef>
                <a:spcPts val="1000"/>
              </a:spcBef>
              <a:spcAft>
                <a:spcPts val="0"/>
              </a:spcAft>
              <a:buClr>
                <a:schemeClr val="dk1"/>
              </a:buClr>
              <a:buSzPts val="1500"/>
              <a:buChar char="●"/>
            </a:pPr>
            <a:r>
              <a:rPr lang="en-PH" sz="1500">
                <a:solidFill>
                  <a:schemeClr val="dk1"/>
                </a:solidFill>
              </a:rPr>
              <a:t>Created by Congress in 1990 to         stimulate the U.S. economy                through job creation and capital investment by foreign investors.</a:t>
            </a:r>
            <a:endParaRPr sz="1500">
              <a:solidFill>
                <a:schemeClr val="dk1"/>
              </a:solidFill>
            </a:endParaRPr>
          </a:p>
          <a:p>
            <a:pPr marL="457200" lvl="0" indent="-323850" rtl="0">
              <a:spcBef>
                <a:spcPts val="1000"/>
              </a:spcBef>
              <a:spcAft>
                <a:spcPts val="0"/>
              </a:spcAft>
              <a:buClr>
                <a:schemeClr val="dk1"/>
              </a:buClr>
              <a:buSzPts val="1500"/>
              <a:buChar char="●"/>
            </a:pPr>
            <a:r>
              <a:rPr lang="en-PH" sz="1500">
                <a:solidFill>
                  <a:schemeClr val="dk1"/>
                </a:solidFill>
              </a:rPr>
              <a:t>All EB-5 investors must invest in a </a:t>
            </a:r>
            <a:r>
              <a:rPr lang="en-PH" sz="1500" b="1">
                <a:solidFill>
                  <a:schemeClr val="dk1"/>
                </a:solidFill>
              </a:rPr>
              <a:t>new commercial enterprise </a:t>
            </a:r>
            <a:r>
              <a:rPr lang="en-PH" sz="1500">
                <a:solidFill>
                  <a:schemeClr val="dk1"/>
                </a:solidFill>
              </a:rPr>
              <a:t>(“any for-profit activity formed for the ongoing conduct of lawful business”)</a:t>
            </a:r>
            <a:endParaRPr sz="1500">
              <a:solidFill>
                <a:schemeClr val="dk1"/>
              </a:solidFill>
            </a:endParaRPr>
          </a:p>
          <a:p>
            <a:pPr marL="457200" lvl="0" indent="-323850" rtl="0">
              <a:spcBef>
                <a:spcPts val="1000"/>
              </a:spcBef>
              <a:spcAft>
                <a:spcPts val="0"/>
              </a:spcAft>
              <a:buClr>
                <a:schemeClr val="dk1"/>
              </a:buClr>
              <a:buSzPts val="1500"/>
              <a:buChar char="●"/>
            </a:pPr>
            <a:r>
              <a:rPr lang="en-PH" sz="1500">
                <a:solidFill>
                  <a:schemeClr val="dk1"/>
                </a:solidFill>
              </a:rPr>
              <a:t>Job Creation Requirements</a:t>
            </a:r>
            <a:endParaRPr sz="1500">
              <a:solidFill>
                <a:schemeClr val="dk1"/>
              </a:solidFill>
            </a:endParaRPr>
          </a:p>
          <a:p>
            <a:pPr marL="914400" lvl="1" indent="-323850" rtl="0">
              <a:spcBef>
                <a:spcPts val="0"/>
              </a:spcBef>
              <a:spcAft>
                <a:spcPts val="0"/>
              </a:spcAft>
              <a:buClr>
                <a:schemeClr val="dk1"/>
              </a:buClr>
              <a:buSzPts val="1500"/>
              <a:buChar char="○"/>
            </a:pPr>
            <a:r>
              <a:rPr lang="en-PH" sz="1500">
                <a:solidFill>
                  <a:schemeClr val="dk1"/>
                </a:solidFill>
              </a:rPr>
              <a:t>Direct investment – 10 full time direct jobs</a:t>
            </a:r>
            <a:endParaRPr sz="1500">
              <a:solidFill>
                <a:schemeClr val="dk1"/>
              </a:solidFill>
            </a:endParaRPr>
          </a:p>
          <a:p>
            <a:pPr marL="914400" lvl="1" indent="-323850" rtl="0">
              <a:spcBef>
                <a:spcPts val="0"/>
              </a:spcBef>
              <a:spcAft>
                <a:spcPts val="0"/>
              </a:spcAft>
              <a:buClr>
                <a:schemeClr val="dk1"/>
              </a:buClr>
              <a:buSzPts val="1500"/>
              <a:buChar char="○"/>
            </a:pPr>
            <a:r>
              <a:rPr lang="en-PH" sz="1500">
                <a:solidFill>
                  <a:schemeClr val="dk1"/>
                </a:solidFill>
              </a:rPr>
              <a:t>Regional center – 10 full time direct or indirect jobs</a:t>
            </a:r>
            <a:endParaRPr sz="1500">
              <a:solidFill>
                <a:schemeClr val="dk1"/>
              </a:solidFill>
            </a:endParaRPr>
          </a:p>
          <a:p>
            <a:pPr marL="457200" lvl="0" indent="-323850" rtl="0">
              <a:spcBef>
                <a:spcPts val="1000"/>
              </a:spcBef>
              <a:spcAft>
                <a:spcPts val="0"/>
              </a:spcAft>
              <a:buClr>
                <a:schemeClr val="dk1"/>
              </a:buClr>
              <a:buSzPts val="1500"/>
              <a:buChar char="●"/>
            </a:pPr>
            <a:r>
              <a:rPr lang="en-PH" sz="1500">
                <a:solidFill>
                  <a:schemeClr val="dk1"/>
                </a:solidFill>
              </a:rPr>
              <a:t>Capital Investment Requirements</a:t>
            </a:r>
            <a:endParaRPr sz="1500">
              <a:solidFill>
                <a:schemeClr val="dk1"/>
              </a:solidFill>
            </a:endParaRPr>
          </a:p>
          <a:p>
            <a:pPr marL="914400" lvl="1" indent="-323850" rtl="0">
              <a:spcBef>
                <a:spcPts val="0"/>
              </a:spcBef>
              <a:spcAft>
                <a:spcPts val="0"/>
              </a:spcAft>
              <a:buClr>
                <a:schemeClr val="dk1"/>
              </a:buClr>
              <a:buSzPts val="1500"/>
              <a:buChar char="○"/>
            </a:pPr>
            <a:r>
              <a:rPr lang="en-PH" sz="1500">
                <a:solidFill>
                  <a:schemeClr val="dk1"/>
                </a:solidFill>
              </a:rPr>
              <a:t>Direct investment - $1 million</a:t>
            </a:r>
            <a:endParaRPr sz="1500">
              <a:solidFill>
                <a:schemeClr val="dk1"/>
              </a:solidFill>
            </a:endParaRPr>
          </a:p>
          <a:p>
            <a:pPr marL="914400" lvl="1" indent="-323850" rtl="0">
              <a:spcBef>
                <a:spcPts val="0"/>
              </a:spcBef>
              <a:spcAft>
                <a:spcPts val="0"/>
              </a:spcAft>
              <a:buClr>
                <a:schemeClr val="dk1"/>
              </a:buClr>
              <a:buSzPts val="1500"/>
              <a:buChar char="○"/>
            </a:pPr>
            <a:r>
              <a:rPr lang="en-PH" sz="1500">
                <a:solidFill>
                  <a:schemeClr val="dk1"/>
                </a:solidFill>
              </a:rPr>
              <a:t>Targeted Employment Area (High Unemployment or Rural Area) or Regional Center - $500,000</a:t>
            </a:r>
            <a:endParaRPr sz="1500">
              <a:solidFill>
                <a:schemeClr val="dk1"/>
              </a:solidFill>
            </a:endParaRPr>
          </a:p>
          <a:p>
            <a:pPr marL="1371600" lvl="2" indent="-323850" rtl="0">
              <a:spcBef>
                <a:spcPts val="0"/>
              </a:spcBef>
              <a:spcAft>
                <a:spcPts val="0"/>
              </a:spcAft>
              <a:buClr>
                <a:schemeClr val="dk1"/>
              </a:buClr>
              <a:buSzPts val="1500"/>
              <a:buChar char="■"/>
            </a:pPr>
            <a:r>
              <a:rPr lang="en-PH" sz="1500">
                <a:solidFill>
                  <a:schemeClr val="dk1"/>
                </a:solidFill>
              </a:rPr>
              <a:t>§  TEA = rural area or an area which has experienced unemployment of at least 150 percent of the national average rate.</a:t>
            </a:r>
            <a:endParaRPr sz="1500">
              <a:solidFill>
                <a:schemeClr val="dk1"/>
              </a:solidFill>
            </a:endParaRPr>
          </a:p>
          <a:p>
            <a:pPr marL="914400" lvl="1" indent="-309880" rtl="0">
              <a:spcBef>
                <a:spcPts val="1000"/>
              </a:spcBef>
              <a:spcAft>
                <a:spcPts val="0"/>
              </a:spcAft>
              <a:buClr>
                <a:schemeClr val="dk1"/>
              </a:buClr>
              <a:buSzPts val="1280"/>
              <a:buChar char="○"/>
            </a:pPr>
            <a:r>
              <a:rPr lang="en-PH" sz="1500">
                <a:solidFill>
                  <a:schemeClr val="dk1"/>
                </a:solidFill>
              </a:rPr>
              <a:t>Source of funds -The immigrant investor must establish that he or she is the legal owner of the capital invested.</a:t>
            </a:r>
            <a:r>
              <a:rPr lang="en-PH" sz="1400"/>
              <a:t/>
            </a:r>
            <a:br>
              <a:rPr lang="en-PH" sz="1400"/>
            </a:br>
            <a:endParaRPr sz="1400"/>
          </a:p>
        </p:txBody>
      </p:sp>
      <p:pic>
        <p:nvPicPr>
          <p:cNvPr id="610" name="Shape 610"/>
          <p:cNvPicPr preferRelativeResize="0"/>
          <p:nvPr/>
        </p:nvPicPr>
        <p:blipFill>
          <a:blip r:embed="rId3">
            <a:alphaModFix/>
          </a:blip>
          <a:stretch>
            <a:fillRect/>
          </a:stretch>
        </p:blipFill>
        <p:spPr>
          <a:xfrm>
            <a:off x="919172" y="3540547"/>
            <a:ext cx="2712600" cy="182020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Shape 616"/>
          <p:cNvSpPr txBox="1">
            <a:spLocks noGrp="1"/>
          </p:cNvSpPr>
          <p:nvPr>
            <p:ph type="title"/>
          </p:nvPr>
        </p:nvSpPr>
        <p:spPr>
          <a:xfrm>
            <a:off x="866440" y="927099"/>
            <a:ext cx="7603500" cy="709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PH"/>
              <a:t>What’s Next for the EB-5 Program?</a:t>
            </a:r>
            <a:endParaRPr/>
          </a:p>
        </p:txBody>
      </p:sp>
      <p:sp>
        <p:nvSpPr>
          <p:cNvPr id="617" name="Shape 617"/>
          <p:cNvSpPr txBox="1"/>
          <p:nvPr/>
        </p:nvSpPr>
        <p:spPr>
          <a:xfrm>
            <a:off x="794100" y="3188350"/>
            <a:ext cx="7182900" cy="3000000"/>
          </a:xfrm>
          <a:prstGeom prst="rect">
            <a:avLst/>
          </a:prstGeom>
          <a:noFill/>
          <a:ln>
            <a:noFill/>
          </a:ln>
        </p:spPr>
        <p:txBody>
          <a:bodyPr spcFirstLastPara="1" wrap="square" lIns="91425" tIns="91425" rIns="91425" bIns="91425" anchor="ctr" anchorCtr="0">
            <a:noAutofit/>
          </a:bodyPr>
          <a:lstStyle/>
          <a:p>
            <a:pPr marL="457200" lvl="0" indent="-342900" rtl="0">
              <a:spcBef>
                <a:spcPts val="0"/>
              </a:spcBef>
              <a:spcAft>
                <a:spcPts val="0"/>
              </a:spcAft>
              <a:buSzPts val="1800"/>
              <a:buFont typeface="Century Gothic"/>
              <a:buChar char="●"/>
            </a:pPr>
            <a:r>
              <a:rPr lang="en-PH" sz="1800">
                <a:latin typeface="Century Gothic"/>
                <a:ea typeface="Century Gothic"/>
                <a:cs typeface="Century Gothic"/>
                <a:sym typeface="Century Gothic"/>
              </a:rPr>
              <a:t>Direct investment program created in 1990 as a permanent program. </a:t>
            </a:r>
            <a:endParaRPr sz="1800">
              <a:latin typeface="Century Gothic"/>
              <a:ea typeface="Century Gothic"/>
              <a:cs typeface="Century Gothic"/>
              <a:sym typeface="Century Gothic"/>
            </a:endParaRPr>
          </a:p>
          <a:p>
            <a:pPr marL="457200" lvl="0" indent="-342900" rtl="0">
              <a:spcBef>
                <a:spcPts val="1000"/>
              </a:spcBef>
              <a:spcAft>
                <a:spcPts val="0"/>
              </a:spcAft>
              <a:buSzPts val="1800"/>
              <a:buFont typeface="Century Gothic"/>
              <a:buChar char="●"/>
            </a:pPr>
            <a:r>
              <a:rPr lang="en-PH" sz="1800">
                <a:latin typeface="Century Gothic"/>
                <a:ea typeface="Century Gothic"/>
                <a:cs typeface="Century Gothic"/>
                <a:sym typeface="Century Gothic"/>
              </a:rPr>
              <a:t>Regional center program, allowing indirect as well as direct job creation, continues to be extended on short term basis.  Most recent extension to September 30, 2018.</a:t>
            </a:r>
            <a:endParaRPr sz="1800">
              <a:latin typeface="Century Gothic"/>
              <a:ea typeface="Century Gothic"/>
              <a:cs typeface="Century Gothic"/>
              <a:sym typeface="Century Gothic"/>
            </a:endParaRPr>
          </a:p>
          <a:p>
            <a:pPr marL="457200" lvl="0" indent="-342900" rtl="0">
              <a:spcBef>
                <a:spcPts val="1000"/>
              </a:spcBef>
              <a:spcAft>
                <a:spcPts val="0"/>
              </a:spcAft>
              <a:buSzPts val="1800"/>
              <a:buFont typeface="Century Gothic"/>
              <a:buChar char="●"/>
            </a:pPr>
            <a:r>
              <a:rPr lang="en-PH" sz="1800">
                <a:latin typeface="Century Gothic"/>
                <a:ea typeface="Century Gothic"/>
                <a:cs typeface="Century Gothic"/>
                <a:sym typeface="Century Gothic"/>
              </a:rPr>
              <a:t>Draft EB-5 regulations currently under review @ OMB.  Could be enacted any time. </a:t>
            </a:r>
            <a:endParaRPr sz="1800">
              <a:latin typeface="Century Gothic"/>
              <a:ea typeface="Century Gothic"/>
              <a:cs typeface="Century Gothic"/>
              <a:sym typeface="Century Gothic"/>
            </a:endParaRPr>
          </a:p>
          <a:p>
            <a:pPr marL="914400" lvl="1" indent="-342900" rtl="0">
              <a:spcBef>
                <a:spcPts val="0"/>
              </a:spcBef>
              <a:spcAft>
                <a:spcPts val="0"/>
              </a:spcAft>
              <a:buSzPts val="1800"/>
              <a:buFont typeface="Century Gothic"/>
              <a:buChar char="○"/>
            </a:pPr>
            <a:r>
              <a:rPr lang="en-PH" sz="1800">
                <a:latin typeface="Century Gothic"/>
                <a:ea typeface="Century Gothic"/>
                <a:cs typeface="Century Gothic"/>
                <a:sym typeface="Century Gothic"/>
              </a:rPr>
              <a:t>Focus on: </a:t>
            </a:r>
            <a:endParaRPr sz="1800">
              <a:latin typeface="Century Gothic"/>
              <a:ea typeface="Century Gothic"/>
              <a:cs typeface="Century Gothic"/>
              <a:sym typeface="Century Gothic"/>
            </a:endParaRPr>
          </a:p>
          <a:p>
            <a:pPr marL="1371600" lvl="2" indent="-342900" rtl="0">
              <a:spcBef>
                <a:spcPts val="0"/>
              </a:spcBef>
              <a:spcAft>
                <a:spcPts val="0"/>
              </a:spcAft>
              <a:buSzPts val="1800"/>
              <a:buFont typeface="Century Gothic"/>
              <a:buChar char="■"/>
            </a:pPr>
            <a:r>
              <a:rPr lang="en-PH" sz="1800">
                <a:latin typeface="Century Gothic"/>
                <a:ea typeface="Century Gothic"/>
                <a:cs typeface="Century Gothic"/>
                <a:sym typeface="Century Gothic"/>
              </a:rPr>
              <a:t>Targeted Employment Area (TEA) designation. </a:t>
            </a:r>
            <a:endParaRPr sz="1800">
              <a:latin typeface="Century Gothic"/>
              <a:ea typeface="Century Gothic"/>
              <a:cs typeface="Century Gothic"/>
              <a:sym typeface="Century Gothic"/>
            </a:endParaRPr>
          </a:p>
          <a:p>
            <a:pPr marL="1371600" lvl="2" indent="-342900" rtl="0">
              <a:spcBef>
                <a:spcPts val="0"/>
              </a:spcBef>
              <a:spcAft>
                <a:spcPts val="0"/>
              </a:spcAft>
              <a:buSzPts val="1800"/>
              <a:buFont typeface="Century Gothic"/>
              <a:buChar char="■"/>
            </a:pPr>
            <a:r>
              <a:rPr lang="en-PH" sz="1800">
                <a:latin typeface="Century Gothic"/>
                <a:ea typeface="Century Gothic"/>
                <a:cs typeface="Century Gothic"/>
                <a:sym typeface="Century Gothic"/>
              </a:rPr>
              <a:t>Increases in investment amounts</a:t>
            </a:r>
            <a:endParaRPr sz="1800">
              <a:latin typeface="Century Gothic"/>
              <a:ea typeface="Century Gothic"/>
              <a:cs typeface="Century Gothic"/>
              <a:sym typeface="Century Gothic"/>
            </a:endParaRPr>
          </a:p>
          <a:p>
            <a:pPr marL="914400" lvl="1" indent="-317500" rtl="0">
              <a:spcBef>
                <a:spcPts val="0"/>
              </a:spcBef>
              <a:spcAft>
                <a:spcPts val="0"/>
              </a:spcAft>
              <a:buSzPts val="1400"/>
              <a:buChar char="○"/>
            </a:pPr>
            <a:r>
              <a:rPr lang="en-PH" sz="1800">
                <a:latin typeface="Century Gothic"/>
                <a:ea typeface="Century Gothic"/>
                <a:cs typeface="Century Gothic"/>
                <a:sym typeface="Century Gothic"/>
              </a:rPr>
              <a:t>In April 2018 Sens. Grassley &amp; Leahy, Rep. Goodlatte wrote a joint letter to DHS Secretary urging swift implementation of these regulations.</a:t>
            </a:r>
            <a:r>
              <a:rPr lang="en-PH"/>
              <a:t/>
            </a:r>
            <a:br>
              <a:rPr lang="en-PH"/>
            </a:br>
            <a:r>
              <a:rPr lang="en-PH"/>
              <a:t/>
            </a:r>
            <a:br>
              <a:rPr lang="en-PH"/>
            </a:br>
            <a:r>
              <a:rPr lang="en-PH"/>
              <a:t/>
            </a:r>
            <a:br>
              <a:rPr lang="en-PH"/>
            </a:b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Shape 623"/>
          <p:cNvSpPr txBox="1">
            <a:spLocks noGrp="1"/>
          </p:cNvSpPr>
          <p:nvPr>
            <p:ph type="title"/>
          </p:nvPr>
        </p:nvSpPr>
        <p:spPr>
          <a:xfrm>
            <a:off x="866441" y="927101"/>
            <a:ext cx="6422100" cy="1692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PH"/>
              <a:t>The Politics of EB-5 Visas:  Conflict of Interest?</a:t>
            </a:r>
            <a:br>
              <a:rPr lang="en-PH"/>
            </a:br>
            <a:r>
              <a:rPr lang="en-PH" sz="2400">
                <a:solidFill>
                  <a:srgbClr val="86D1D8"/>
                </a:solidFill>
              </a:rPr>
              <a:t>Kushner Cos being investigated by SEC for its use of the EB-5 program.</a:t>
            </a:r>
            <a:br>
              <a:rPr lang="en-PH" sz="2400">
                <a:solidFill>
                  <a:srgbClr val="86D1D8"/>
                </a:solidFill>
              </a:rPr>
            </a:br>
            <a:endParaRPr sz="2400">
              <a:solidFill>
                <a:srgbClr val="86D1D8"/>
              </a:solidFill>
            </a:endParaRPr>
          </a:p>
        </p:txBody>
      </p:sp>
      <p:pic>
        <p:nvPicPr>
          <p:cNvPr id="624" name="Shape 624"/>
          <p:cNvPicPr preferRelativeResize="0"/>
          <p:nvPr/>
        </p:nvPicPr>
        <p:blipFill rotWithShape="1">
          <a:blip r:embed="rId3">
            <a:alphaModFix/>
          </a:blip>
          <a:srcRect t="5891" b="6565"/>
          <a:stretch/>
        </p:blipFill>
        <p:spPr>
          <a:xfrm>
            <a:off x="2544748" y="3212450"/>
            <a:ext cx="4054514" cy="35493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Shape 630"/>
          <p:cNvSpPr txBox="1">
            <a:spLocks noGrp="1"/>
          </p:cNvSpPr>
          <p:nvPr>
            <p:ph type="body" idx="1"/>
          </p:nvPr>
        </p:nvSpPr>
        <p:spPr>
          <a:xfrm>
            <a:off x="4452025" y="801599"/>
            <a:ext cx="3633000" cy="5254800"/>
          </a:xfrm>
          <a:prstGeom prst="rect">
            <a:avLst/>
          </a:prstGeom>
        </p:spPr>
        <p:txBody>
          <a:bodyPr spcFirstLastPara="1" wrap="square" lIns="91425" tIns="91425" rIns="91425" bIns="91425" anchor="ctr" anchorCtr="0">
            <a:noAutofit/>
          </a:bodyPr>
          <a:lstStyle/>
          <a:p>
            <a:pPr marL="457200" lvl="0" indent="-320040" rtl="0">
              <a:spcBef>
                <a:spcPts val="1000"/>
              </a:spcBef>
              <a:spcAft>
                <a:spcPts val="0"/>
              </a:spcAft>
              <a:buSzPts val="1440"/>
              <a:buChar char="●"/>
            </a:pPr>
            <a:r>
              <a:rPr lang="en-PH"/>
              <a:t>174 EB-5 visas issued to Indians in FY2017</a:t>
            </a:r>
            <a:endParaRPr/>
          </a:p>
          <a:p>
            <a:pPr marL="914400" lvl="1" indent="-309880" rtl="0">
              <a:spcBef>
                <a:spcPts val="0"/>
              </a:spcBef>
              <a:spcAft>
                <a:spcPts val="0"/>
              </a:spcAft>
              <a:buSzPts val="1280"/>
              <a:buChar char="○"/>
            </a:pPr>
            <a:r>
              <a:rPr lang="en-PH"/>
              <a:t>increase of about 17% over FY2016.</a:t>
            </a:r>
            <a:endParaRPr/>
          </a:p>
          <a:p>
            <a:pPr marL="0" lvl="0" indent="0" rtl="0">
              <a:spcBef>
                <a:spcPts val="0"/>
              </a:spcBef>
              <a:spcAft>
                <a:spcPts val="0"/>
              </a:spcAft>
              <a:buNone/>
            </a:pPr>
            <a:endParaRPr sz="600"/>
          </a:p>
          <a:p>
            <a:pPr marL="457200" lvl="0" indent="-320040" rtl="0">
              <a:spcBef>
                <a:spcPts val="1000"/>
              </a:spcBef>
              <a:spcAft>
                <a:spcPts val="0"/>
              </a:spcAft>
              <a:buSzPts val="1440"/>
              <a:buChar char="●"/>
            </a:pPr>
            <a:r>
              <a:rPr lang="en-PH"/>
              <a:t>Demand continues to grow: In October and November 2017, USCIS received another 307 EB-5 applications from Indians.</a:t>
            </a:r>
            <a:endParaRPr/>
          </a:p>
          <a:p>
            <a:pPr marL="0" lvl="0" indent="0" rtl="0">
              <a:spcBef>
                <a:spcPts val="0"/>
              </a:spcBef>
              <a:spcAft>
                <a:spcPts val="0"/>
              </a:spcAft>
              <a:buNone/>
            </a:pPr>
            <a:endParaRPr sz="600"/>
          </a:p>
          <a:p>
            <a:pPr marL="457200" lvl="0" indent="-320040">
              <a:spcBef>
                <a:spcPts val="1000"/>
              </a:spcBef>
              <a:spcAft>
                <a:spcPts val="0"/>
              </a:spcAft>
              <a:buSzPts val="1440"/>
              <a:buChar char="●"/>
            </a:pPr>
            <a:r>
              <a:rPr lang="en-PH"/>
              <a:t>China remains the biggest EB-5 user, accounting for </a:t>
            </a:r>
            <a:r>
              <a:rPr lang="en-PH">
                <a:solidFill>
                  <a:schemeClr val="accent1"/>
                </a:solidFill>
              </a:rPr>
              <a:t>more than 75% of the 10,000 visas issued each year</a:t>
            </a:r>
            <a:r>
              <a:rPr lang="en-PH"/>
              <a:t>, but demand is declining due to a substantial backlog which has created a wait of 10 years or longer for Chinese applicants.</a:t>
            </a:r>
            <a:br>
              <a:rPr lang="en-PH"/>
            </a:br>
            <a:endParaRPr/>
          </a:p>
        </p:txBody>
      </p:sp>
      <p:pic>
        <p:nvPicPr>
          <p:cNvPr id="631" name="Shape 631"/>
          <p:cNvPicPr preferRelativeResize="0"/>
          <p:nvPr/>
        </p:nvPicPr>
        <p:blipFill>
          <a:blip r:embed="rId3">
            <a:alphaModFix/>
          </a:blip>
          <a:stretch>
            <a:fillRect/>
          </a:stretch>
        </p:blipFill>
        <p:spPr>
          <a:xfrm>
            <a:off x="708275" y="3516800"/>
            <a:ext cx="3028950" cy="1790700"/>
          </a:xfrm>
          <a:prstGeom prst="rect">
            <a:avLst/>
          </a:prstGeom>
          <a:noFill/>
          <a:ln>
            <a:noFill/>
          </a:ln>
        </p:spPr>
      </p:pic>
      <p:sp>
        <p:nvSpPr>
          <p:cNvPr id="632" name="Shape 632"/>
          <p:cNvSpPr txBox="1"/>
          <p:nvPr/>
        </p:nvSpPr>
        <p:spPr>
          <a:xfrm>
            <a:off x="875150" y="1179100"/>
            <a:ext cx="2695200" cy="2189700"/>
          </a:xfrm>
          <a:prstGeom prst="rect">
            <a:avLst/>
          </a:prstGeom>
          <a:noFill/>
          <a:ln>
            <a:noFill/>
          </a:ln>
        </p:spPr>
        <p:txBody>
          <a:bodyPr spcFirstLastPara="1" wrap="square" lIns="91425" tIns="91425" rIns="91425" bIns="91425" anchor="t" anchorCtr="0">
            <a:noAutofit/>
          </a:bodyPr>
          <a:lstStyle/>
          <a:p>
            <a:pPr marL="0" lvl="0" indent="0" rtl="0">
              <a:lnSpc>
                <a:spcPct val="107000"/>
              </a:lnSpc>
              <a:spcBef>
                <a:spcPts val="0"/>
              </a:spcBef>
              <a:spcAft>
                <a:spcPts val="0"/>
              </a:spcAft>
              <a:buClr>
                <a:schemeClr val="dk1"/>
              </a:buClr>
              <a:buSzPts val="1100"/>
              <a:buFont typeface="Arial"/>
              <a:buNone/>
            </a:pPr>
            <a:r>
              <a:rPr lang="en-PH" sz="3000">
                <a:solidFill>
                  <a:schemeClr val="lt1"/>
                </a:solidFill>
                <a:latin typeface="Century Gothic"/>
                <a:ea typeface="Century Gothic"/>
                <a:cs typeface="Century Gothic"/>
                <a:sym typeface="Century Gothic"/>
              </a:rPr>
              <a:t>The Politics of EB-5:  India &amp; China</a:t>
            </a:r>
            <a:endParaRPr sz="3000">
              <a:solidFill>
                <a:schemeClr val="lt1"/>
              </a:solidFill>
              <a:latin typeface="Century Gothic"/>
              <a:ea typeface="Century Gothic"/>
              <a:cs typeface="Century Gothic"/>
              <a:sym typeface="Century Gothic"/>
            </a:endParaRPr>
          </a:p>
          <a:p>
            <a:pPr marL="0" lvl="0" indent="0" rtl="0">
              <a:lnSpc>
                <a:spcPct val="107000"/>
              </a:lnSpc>
              <a:spcBef>
                <a:spcPts val="0"/>
              </a:spcBef>
              <a:spcAft>
                <a:spcPts val="0"/>
              </a:spcAft>
              <a:buClr>
                <a:schemeClr val="dk1"/>
              </a:buClr>
              <a:buSzPts val="1100"/>
              <a:buFont typeface="Arial"/>
              <a:buNone/>
            </a:pPr>
            <a:endParaRPr sz="1200">
              <a:solidFill>
                <a:srgbClr val="0F0F0F"/>
              </a:solidFill>
            </a:endParaRPr>
          </a:p>
          <a:p>
            <a:pPr marL="0" lvl="0" indent="0">
              <a:spcBef>
                <a:spcPts val="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Shape 638"/>
          <p:cNvSpPr txBox="1">
            <a:spLocks noGrp="1"/>
          </p:cNvSpPr>
          <p:nvPr>
            <p:ph type="title"/>
          </p:nvPr>
        </p:nvSpPr>
        <p:spPr>
          <a:xfrm>
            <a:off x="866441" y="927101"/>
            <a:ext cx="6422004" cy="16927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4400"/>
              <a:buFont typeface="Century Gothic"/>
              <a:buNone/>
            </a:pPr>
            <a:r>
              <a:rPr lang="en-PH" sz="4400" b="0" i="0" u="none" strike="noStrike" cap="none">
                <a:solidFill>
                  <a:schemeClr val="lt1"/>
                </a:solidFill>
                <a:latin typeface="Century Gothic"/>
                <a:ea typeface="Century Gothic"/>
                <a:cs typeface="Century Gothic"/>
                <a:sym typeface="Century Gothic"/>
              </a:rPr>
              <a:t>Contact Information</a:t>
            </a:r>
            <a:endParaRPr/>
          </a:p>
        </p:txBody>
      </p:sp>
      <p:grpSp>
        <p:nvGrpSpPr>
          <p:cNvPr id="639" name="Shape 639"/>
          <p:cNvGrpSpPr/>
          <p:nvPr/>
        </p:nvGrpSpPr>
        <p:grpSpPr>
          <a:xfrm>
            <a:off x="661039" y="3683397"/>
            <a:ext cx="3498585" cy="2505456"/>
            <a:chOff x="1323531" y="3687845"/>
            <a:chExt cx="3498585" cy="2361479"/>
          </a:xfrm>
        </p:grpSpPr>
        <p:sp>
          <p:nvSpPr>
            <p:cNvPr id="640" name="Shape 640"/>
            <p:cNvSpPr txBox="1"/>
            <p:nvPr/>
          </p:nvSpPr>
          <p:spPr>
            <a:xfrm>
              <a:off x="1323531" y="4494844"/>
              <a:ext cx="3461019" cy="1554480"/>
            </a:xfrm>
            <a:prstGeom prst="rect">
              <a:avLst/>
            </a:prstGeom>
            <a:noFill/>
            <a:ln>
              <a:noFill/>
            </a:ln>
          </p:spPr>
          <p:txBody>
            <a:bodyPr spcFirstLastPara="1" wrap="square" lIns="27425" tIns="27425" rIns="27425" bIns="27425" anchor="t" anchorCtr="0">
              <a:noAutofit/>
            </a:bodyPr>
            <a:lstStyle/>
            <a:p>
              <a:pPr marL="0" marR="0" lvl="0" indent="0" algn="l" rtl="0">
                <a:spcBef>
                  <a:spcPts val="0"/>
                </a:spcBef>
                <a:spcAft>
                  <a:spcPts val="0"/>
                </a:spcAft>
                <a:buClr>
                  <a:schemeClr val="accent2"/>
                </a:buClr>
                <a:buSzPts val="1600"/>
                <a:buFont typeface="Century Gothic"/>
                <a:buNone/>
              </a:pPr>
              <a:r>
                <a:rPr lang="en-PH" sz="1600">
                  <a:solidFill>
                    <a:schemeClr val="dk1"/>
                  </a:solidFill>
                  <a:latin typeface="Century Gothic"/>
                  <a:ea typeface="Century Gothic"/>
                  <a:cs typeface="Century Gothic"/>
                  <a:sym typeface="Century Gothic"/>
                </a:rPr>
                <a:t>8737 Colesville Road, Suite 950</a:t>
              </a:r>
              <a:endParaRPr/>
            </a:p>
            <a:p>
              <a:pPr marL="0" marR="0" lvl="0" indent="0" algn="l" rtl="0">
                <a:spcBef>
                  <a:spcPts val="0"/>
                </a:spcBef>
                <a:spcAft>
                  <a:spcPts val="0"/>
                </a:spcAft>
                <a:buClr>
                  <a:schemeClr val="accent2"/>
                </a:buClr>
                <a:buSzPts val="1600"/>
                <a:buFont typeface="Century Gothic"/>
                <a:buNone/>
              </a:pPr>
              <a:r>
                <a:rPr lang="en-PH" sz="1600">
                  <a:solidFill>
                    <a:schemeClr val="dk1"/>
                  </a:solidFill>
                  <a:latin typeface="Century Gothic"/>
                  <a:ea typeface="Century Gothic"/>
                  <a:cs typeface="Century Gothic"/>
                  <a:sym typeface="Century Gothic"/>
                </a:rPr>
                <a:t>Silver Spring, MD 20910</a:t>
              </a:r>
              <a:endParaRPr/>
            </a:p>
            <a:p>
              <a:pPr marL="0" marR="0" lvl="0" indent="0" algn="l" rtl="0">
                <a:spcBef>
                  <a:spcPts val="0"/>
                </a:spcBef>
                <a:spcAft>
                  <a:spcPts val="0"/>
                </a:spcAft>
                <a:buClr>
                  <a:schemeClr val="accent2"/>
                </a:buClr>
                <a:buSzPts val="1600"/>
                <a:buFont typeface="Century Gothic"/>
                <a:buNone/>
              </a:pPr>
              <a:r>
                <a:rPr lang="en-PH" sz="1600">
                  <a:solidFill>
                    <a:schemeClr val="dk1"/>
                  </a:solidFill>
                  <a:latin typeface="Century Gothic"/>
                  <a:ea typeface="Century Gothic"/>
                  <a:cs typeface="Century Gothic"/>
                  <a:sym typeface="Century Gothic"/>
                </a:rPr>
                <a:t>Tel: + 1 301 917 6900 </a:t>
              </a:r>
              <a:br>
                <a:rPr lang="en-PH" sz="1600">
                  <a:solidFill>
                    <a:schemeClr val="dk1"/>
                  </a:solidFill>
                  <a:latin typeface="Century Gothic"/>
                  <a:ea typeface="Century Gothic"/>
                  <a:cs typeface="Century Gothic"/>
                  <a:sym typeface="Century Gothic"/>
                </a:rPr>
              </a:br>
              <a:r>
                <a:rPr lang="en-PH" sz="1600">
                  <a:solidFill>
                    <a:schemeClr val="dk1"/>
                  </a:solidFill>
                  <a:latin typeface="Century Gothic"/>
                  <a:ea typeface="Century Gothic"/>
                  <a:cs typeface="Century Gothic"/>
                  <a:sym typeface="Century Gothic"/>
                </a:rPr>
                <a:t>Fax: + 1 301 424 0929</a:t>
              </a:r>
              <a:endParaRPr/>
            </a:p>
            <a:p>
              <a:pPr marL="0" marR="0" lvl="0" indent="0" algn="l" rtl="0">
                <a:spcBef>
                  <a:spcPts val="0"/>
                </a:spcBef>
                <a:spcAft>
                  <a:spcPts val="0"/>
                </a:spcAft>
                <a:buClr>
                  <a:schemeClr val="accent2"/>
                </a:buClr>
                <a:buSzPts val="1600"/>
                <a:buFont typeface="Century Gothic"/>
                <a:buNone/>
              </a:pPr>
              <a:r>
                <a:rPr lang="en-PH" sz="1600" u="sng">
                  <a:solidFill>
                    <a:schemeClr val="hlink"/>
                  </a:solidFill>
                  <a:latin typeface="Century Gothic"/>
                  <a:ea typeface="Century Gothic"/>
                  <a:cs typeface="Century Gothic"/>
                  <a:sym typeface="Century Gothic"/>
                  <a:hlinkClick r:id="rId3"/>
                </a:rPr>
                <a:t>byoung@hyimmigration.com</a:t>
              </a:r>
              <a:r>
                <a:rPr lang="en-PH" sz="1600">
                  <a:solidFill>
                    <a:schemeClr val="dk1"/>
                  </a:solidFill>
                  <a:latin typeface="Century Gothic"/>
                  <a:ea typeface="Century Gothic"/>
                  <a:cs typeface="Century Gothic"/>
                  <a:sym typeface="Century Gothic"/>
                </a:rPr>
                <a:t> </a:t>
              </a:r>
              <a:endParaRPr/>
            </a:p>
            <a:p>
              <a:pPr marL="0" marR="0" lvl="0" indent="0" algn="l" rtl="0">
                <a:spcBef>
                  <a:spcPts val="0"/>
                </a:spcBef>
                <a:spcAft>
                  <a:spcPts val="0"/>
                </a:spcAft>
                <a:buClr>
                  <a:schemeClr val="accent2"/>
                </a:buClr>
                <a:buSzPts val="1600"/>
                <a:buFont typeface="Century Gothic"/>
                <a:buNone/>
              </a:pPr>
              <a:r>
                <a:rPr lang="en-PH" sz="1600" u="sng">
                  <a:solidFill>
                    <a:schemeClr val="hlink"/>
                  </a:solidFill>
                  <a:latin typeface="Century Gothic"/>
                  <a:ea typeface="Century Gothic"/>
                  <a:cs typeface="Century Gothic"/>
                  <a:sym typeface="Century Gothic"/>
                  <a:hlinkClick r:id="rId4"/>
                </a:rPr>
                <a:t>www.hyimmigration.com</a:t>
              </a:r>
              <a:endParaRPr sz="1600">
                <a:solidFill>
                  <a:schemeClr val="dk1"/>
                </a:solidFill>
                <a:latin typeface="Century Gothic"/>
                <a:ea typeface="Century Gothic"/>
                <a:cs typeface="Century Gothic"/>
                <a:sym typeface="Century Gothic"/>
              </a:endParaRPr>
            </a:p>
            <a:p>
              <a:pPr marL="0" marR="0" lvl="0" indent="0" algn="l" rtl="0">
                <a:spcBef>
                  <a:spcPts val="0"/>
                </a:spcBef>
                <a:spcAft>
                  <a:spcPts val="0"/>
                </a:spcAft>
                <a:buClr>
                  <a:schemeClr val="dk1"/>
                </a:buClr>
                <a:buSzPts val="1600"/>
                <a:buFont typeface="Arial"/>
                <a:buNone/>
              </a:pPr>
              <a:endParaRPr sz="1600">
                <a:solidFill>
                  <a:srgbClr val="000000"/>
                </a:solidFill>
                <a:latin typeface="Century Gothic"/>
                <a:ea typeface="Century Gothic"/>
                <a:cs typeface="Century Gothic"/>
                <a:sym typeface="Century Gothic"/>
              </a:endParaRPr>
            </a:p>
            <a:p>
              <a:pPr marL="0" marR="0" lvl="0" indent="0" algn="l" rtl="0">
                <a:spcBef>
                  <a:spcPts val="0"/>
                </a:spcBef>
                <a:spcAft>
                  <a:spcPts val="0"/>
                </a:spcAft>
                <a:buClr>
                  <a:schemeClr val="dk1"/>
                </a:buClr>
                <a:buSzPts val="1600"/>
                <a:buFont typeface="Arial"/>
                <a:buNone/>
              </a:pPr>
              <a:endParaRPr sz="1600">
                <a:solidFill>
                  <a:srgbClr val="000000"/>
                </a:solidFill>
                <a:latin typeface="Century Gothic"/>
                <a:ea typeface="Century Gothic"/>
                <a:cs typeface="Century Gothic"/>
                <a:sym typeface="Century Gothic"/>
              </a:endParaRPr>
            </a:p>
            <a:p>
              <a:pPr marL="0" marR="0" lvl="0" indent="0" algn="l" rtl="0">
                <a:spcBef>
                  <a:spcPts val="0"/>
                </a:spcBef>
                <a:spcAft>
                  <a:spcPts val="0"/>
                </a:spcAft>
                <a:buClr>
                  <a:schemeClr val="dk1"/>
                </a:buClr>
                <a:buSzPts val="1600"/>
                <a:buFont typeface="Arial"/>
                <a:buNone/>
              </a:pPr>
              <a:endParaRPr sz="1600">
                <a:solidFill>
                  <a:schemeClr val="dk1"/>
                </a:solidFill>
                <a:latin typeface="Century Gothic"/>
                <a:ea typeface="Century Gothic"/>
                <a:cs typeface="Century Gothic"/>
                <a:sym typeface="Century Gothic"/>
              </a:endParaRPr>
            </a:p>
          </p:txBody>
        </p:sp>
        <p:pic>
          <p:nvPicPr>
            <p:cNvPr id="641" name="Shape 641" descr="cid:image003.png@01CFC860.3FB1B460"/>
            <p:cNvPicPr preferRelativeResize="0"/>
            <p:nvPr/>
          </p:nvPicPr>
          <p:blipFill rotWithShape="1">
            <a:blip r:embed="rId5">
              <a:alphaModFix/>
            </a:blip>
            <a:srcRect/>
            <a:stretch/>
          </p:blipFill>
          <p:spPr>
            <a:xfrm>
              <a:off x="1323531" y="3687845"/>
              <a:ext cx="3498585" cy="465759"/>
            </a:xfrm>
            <a:prstGeom prst="rect">
              <a:avLst/>
            </a:prstGeom>
            <a:noFill/>
            <a:ln>
              <a:noFill/>
            </a:ln>
          </p:spPr>
        </p:pic>
      </p:grpSp>
      <p:grpSp>
        <p:nvGrpSpPr>
          <p:cNvPr id="642" name="Shape 642"/>
          <p:cNvGrpSpPr/>
          <p:nvPr/>
        </p:nvGrpSpPr>
        <p:grpSpPr>
          <a:xfrm>
            <a:off x="4722051" y="3491640"/>
            <a:ext cx="3555675" cy="2504475"/>
            <a:chOff x="1323531" y="3544969"/>
            <a:chExt cx="3555675" cy="2504475"/>
          </a:xfrm>
        </p:grpSpPr>
        <p:sp>
          <p:nvSpPr>
            <p:cNvPr id="643" name="Shape 643"/>
            <p:cNvSpPr txBox="1"/>
            <p:nvPr/>
          </p:nvSpPr>
          <p:spPr>
            <a:xfrm>
              <a:off x="1323531" y="4494844"/>
              <a:ext cx="3461100" cy="1554600"/>
            </a:xfrm>
            <a:prstGeom prst="rect">
              <a:avLst/>
            </a:prstGeom>
            <a:noFill/>
            <a:ln>
              <a:noFill/>
            </a:ln>
          </p:spPr>
          <p:txBody>
            <a:bodyPr spcFirstLastPara="1" wrap="square" lIns="27425" tIns="27425" rIns="27425" bIns="27425" anchor="t" anchorCtr="0">
              <a:noAutofit/>
            </a:bodyPr>
            <a:lstStyle/>
            <a:p>
              <a:pPr marL="0" marR="0" lvl="0" indent="0" algn="l" rtl="0">
                <a:spcBef>
                  <a:spcPts val="0"/>
                </a:spcBef>
                <a:spcAft>
                  <a:spcPts val="0"/>
                </a:spcAft>
                <a:buClr>
                  <a:schemeClr val="accent2"/>
                </a:buClr>
                <a:buSzPts val="1600"/>
                <a:buFont typeface="Century Gothic"/>
                <a:buNone/>
              </a:pPr>
              <a:r>
                <a:rPr lang="en-PH" sz="1600">
                  <a:solidFill>
                    <a:schemeClr val="dk1"/>
                  </a:solidFill>
                  <a:latin typeface="Century Gothic"/>
                  <a:ea typeface="Century Gothic"/>
                  <a:cs typeface="Century Gothic"/>
                  <a:sym typeface="Century Gothic"/>
                </a:rPr>
                <a:t>4922 Fairmont Ave., Suite 200</a:t>
              </a:r>
              <a:endParaRPr/>
            </a:p>
            <a:p>
              <a:pPr marL="0" marR="0" lvl="0" indent="0" algn="l" rtl="0">
                <a:spcBef>
                  <a:spcPts val="320"/>
                </a:spcBef>
                <a:spcAft>
                  <a:spcPts val="0"/>
                </a:spcAft>
                <a:buClr>
                  <a:schemeClr val="accent2"/>
                </a:buClr>
                <a:buSzPts val="1600"/>
                <a:buFont typeface="Century Gothic"/>
                <a:buNone/>
              </a:pPr>
              <a:r>
                <a:rPr lang="en-PH" sz="1600">
                  <a:solidFill>
                    <a:schemeClr val="dk1"/>
                  </a:solidFill>
                  <a:latin typeface="Century Gothic"/>
                  <a:ea typeface="Century Gothic"/>
                  <a:cs typeface="Century Gothic"/>
                  <a:sym typeface="Century Gothic"/>
                </a:rPr>
                <a:t>Bethesda, MD 20814</a:t>
              </a:r>
              <a:endParaRPr/>
            </a:p>
            <a:p>
              <a:pPr marL="0" marR="0" lvl="0" indent="0" algn="l" rtl="0">
                <a:spcBef>
                  <a:spcPts val="320"/>
                </a:spcBef>
                <a:spcAft>
                  <a:spcPts val="0"/>
                </a:spcAft>
                <a:buClr>
                  <a:schemeClr val="accent2"/>
                </a:buClr>
                <a:buSzPts val="1600"/>
                <a:buFont typeface="Century Gothic"/>
                <a:buNone/>
              </a:pPr>
              <a:r>
                <a:rPr lang="en-PH" sz="1600">
                  <a:solidFill>
                    <a:schemeClr val="dk1"/>
                  </a:solidFill>
                  <a:latin typeface="Century Gothic"/>
                  <a:ea typeface="Century Gothic"/>
                  <a:cs typeface="Century Gothic"/>
                  <a:sym typeface="Century Gothic"/>
                </a:rPr>
                <a:t>Tel: + 1 240 403 0913</a:t>
              </a:r>
              <a:br>
                <a:rPr lang="en-PH" sz="1600">
                  <a:solidFill>
                    <a:schemeClr val="dk1"/>
                  </a:solidFill>
                  <a:latin typeface="Century Gothic"/>
                  <a:ea typeface="Century Gothic"/>
                  <a:cs typeface="Century Gothic"/>
                  <a:sym typeface="Century Gothic"/>
                </a:rPr>
              </a:br>
              <a:r>
                <a:rPr lang="en-PH" sz="1600">
                  <a:solidFill>
                    <a:schemeClr val="dk1"/>
                  </a:solidFill>
                  <a:latin typeface="Century Gothic"/>
                  <a:ea typeface="Century Gothic"/>
                  <a:cs typeface="Century Gothic"/>
                  <a:sym typeface="Century Gothic"/>
                </a:rPr>
                <a:t>Fax: + 1 240 453 0915</a:t>
              </a:r>
              <a:br>
                <a:rPr lang="en-PH" sz="1600">
                  <a:solidFill>
                    <a:schemeClr val="dk1"/>
                  </a:solidFill>
                  <a:latin typeface="Century Gothic"/>
                  <a:ea typeface="Century Gothic"/>
                  <a:cs typeface="Century Gothic"/>
                  <a:sym typeface="Century Gothic"/>
                </a:rPr>
              </a:br>
              <a:r>
                <a:rPr lang="en-PH" sz="1600" u="sng">
                  <a:solidFill>
                    <a:schemeClr val="hlink"/>
                  </a:solidFill>
                  <a:latin typeface="Century Gothic"/>
                  <a:ea typeface="Century Gothic"/>
                  <a:cs typeface="Century Gothic"/>
                  <a:sym typeface="Century Gothic"/>
                  <a:hlinkClick r:id="rId6"/>
                </a:rPr>
                <a:t>Sandra@grossmanlawllc.com</a:t>
              </a:r>
              <a:r>
                <a:rPr lang="en-PH" sz="1600">
                  <a:solidFill>
                    <a:schemeClr val="dk1"/>
                  </a:solidFill>
                  <a:latin typeface="Century Gothic"/>
                  <a:ea typeface="Century Gothic"/>
                  <a:cs typeface="Century Gothic"/>
                  <a:sym typeface="Century Gothic"/>
                </a:rPr>
                <a:t>    </a:t>
              </a:r>
              <a:endParaRPr/>
            </a:p>
            <a:p>
              <a:pPr marL="0" marR="0" lvl="0" indent="0" algn="l" rtl="0">
                <a:spcBef>
                  <a:spcPts val="320"/>
                </a:spcBef>
                <a:spcAft>
                  <a:spcPts val="0"/>
                </a:spcAft>
                <a:buClr>
                  <a:schemeClr val="accent2"/>
                </a:buClr>
                <a:buSzPts val="1600"/>
                <a:buFont typeface="Century Gothic"/>
                <a:buNone/>
              </a:pPr>
              <a:r>
                <a:rPr lang="en-PH" sz="1600" u="sng">
                  <a:solidFill>
                    <a:schemeClr val="hlink"/>
                  </a:solidFill>
                  <a:latin typeface="Century Gothic"/>
                  <a:ea typeface="Century Gothic"/>
                  <a:cs typeface="Century Gothic"/>
                  <a:sym typeface="Century Gothic"/>
                  <a:hlinkClick r:id="rId7"/>
                </a:rPr>
                <a:t>www.grossmanlawllc.com</a:t>
              </a:r>
              <a:r>
                <a:rPr lang="en-PH" sz="1600">
                  <a:solidFill>
                    <a:schemeClr val="dk1"/>
                  </a:solidFill>
                  <a:latin typeface="Century Gothic"/>
                  <a:ea typeface="Century Gothic"/>
                  <a:cs typeface="Century Gothic"/>
                  <a:sym typeface="Century Gothic"/>
                </a:rPr>
                <a:t> </a:t>
              </a:r>
              <a:endParaRPr/>
            </a:p>
            <a:p>
              <a:pPr marL="0" marR="0" lvl="0" indent="0" algn="l" rtl="0">
                <a:spcBef>
                  <a:spcPts val="0"/>
                </a:spcBef>
                <a:spcAft>
                  <a:spcPts val="0"/>
                </a:spcAft>
                <a:buClr>
                  <a:schemeClr val="accent2"/>
                </a:buClr>
                <a:buSzPts val="1600"/>
                <a:buFont typeface="Arial"/>
                <a:buNone/>
              </a:pPr>
              <a:endParaRPr sz="1600">
                <a:solidFill>
                  <a:schemeClr val="dk1"/>
                </a:solidFill>
                <a:latin typeface="Century Gothic"/>
                <a:ea typeface="Century Gothic"/>
                <a:cs typeface="Century Gothic"/>
                <a:sym typeface="Century Gothic"/>
              </a:endParaRPr>
            </a:p>
            <a:p>
              <a:pPr marL="0" marR="0" lvl="0" indent="0" algn="l" rtl="0">
                <a:spcBef>
                  <a:spcPts val="0"/>
                </a:spcBef>
                <a:spcAft>
                  <a:spcPts val="0"/>
                </a:spcAft>
                <a:buClr>
                  <a:schemeClr val="dk1"/>
                </a:buClr>
                <a:buSzPts val="1600"/>
                <a:buFont typeface="Arial"/>
                <a:buNone/>
              </a:pPr>
              <a:endParaRPr sz="1600">
                <a:solidFill>
                  <a:srgbClr val="000000"/>
                </a:solidFill>
                <a:latin typeface="Century Gothic"/>
                <a:ea typeface="Century Gothic"/>
                <a:cs typeface="Century Gothic"/>
                <a:sym typeface="Century Gothic"/>
              </a:endParaRPr>
            </a:p>
            <a:p>
              <a:pPr marL="0" marR="0" lvl="0" indent="0" algn="l" rtl="0">
                <a:spcBef>
                  <a:spcPts val="0"/>
                </a:spcBef>
                <a:spcAft>
                  <a:spcPts val="0"/>
                </a:spcAft>
                <a:buClr>
                  <a:schemeClr val="dk1"/>
                </a:buClr>
                <a:buSzPts val="1600"/>
                <a:buFont typeface="Arial"/>
                <a:buNone/>
              </a:pPr>
              <a:endParaRPr sz="1600">
                <a:solidFill>
                  <a:srgbClr val="000000"/>
                </a:solidFill>
                <a:latin typeface="Century Gothic"/>
                <a:ea typeface="Century Gothic"/>
                <a:cs typeface="Century Gothic"/>
                <a:sym typeface="Century Gothic"/>
              </a:endParaRPr>
            </a:p>
            <a:p>
              <a:pPr marL="0" marR="0" lvl="0" indent="0" algn="l" rtl="0">
                <a:spcBef>
                  <a:spcPts val="0"/>
                </a:spcBef>
                <a:spcAft>
                  <a:spcPts val="0"/>
                </a:spcAft>
                <a:buClr>
                  <a:schemeClr val="dk1"/>
                </a:buClr>
                <a:buSzPts val="1600"/>
                <a:buFont typeface="Arial"/>
                <a:buNone/>
              </a:pPr>
              <a:endParaRPr sz="1600">
                <a:solidFill>
                  <a:schemeClr val="dk1"/>
                </a:solidFill>
                <a:latin typeface="Century Gothic"/>
                <a:ea typeface="Century Gothic"/>
                <a:cs typeface="Century Gothic"/>
                <a:sym typeface="Century Gothic"/>
              </a:endParaRPr>
            </a:p>
          </p:txBody>
        </p:sp>
        <p:pic>
          <p:nvPicPr>
            <p:cNvPr id="644" name="Shape 644"/>
            <p:cNvPicPr preferRelativeResize="0"/>
            <p:nvPr/>
          </p:nvPicPr>
          <p:blipFill rotWithShape="1">
            <a:blip r:embed="rId8">
              <a:alphaModFix/>
            </a:blip>
            <a:srcRect/>
            <a:stretch/>
          </p:blipFill>
          <p:spPr>
            <a:xfrm>
              <a:off x="1323531" y="3544969"/>
              <a:ext cx="3555675" cy="722728"/>
            </a:xfrm>
            <a:prstGeom prst="rect">
              <a:avLst/>
            </a:prstGeom>
            <a:noFill/>
            <a:ln>
              <a:noFill/>
            </a:ln>
          </p:spPr>
        </p:pic>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pic>
        <p:nvPicPr>
          <p:cNvPr id="650" name="Shape 650"/>
          <p:cNvPicPr preferRelativeResize="0"/>
          <p:nvPr/>
        </p:nvPicPr>
        <p:blipFill rotWithShape="1">
          <a:blip r:embed="rId3">
            <a:alphaModFix/>
          </a:blip>
          <a:srcRect/>
          <a:stretch/>
        </p:blipFill>
        <p:spPr>
          <a:xfrm>
            <a:off x="4470797" y="1051322"/>
            <a:ext cx="3381375" cy="4748213"/>
          </a:xfrm>
          <a:prstGeom prst="rect">
            <a:avLst/>
          </a:prstGeom>
          <a:noFill/>
          <a:ln>
            <a:noFill/>
          </a:ln>
        </p:spPr>
      </p:pic>
      <p:sp>
        <p:nvSpPr>
          <p:cNvPr id="651" name="Shape 651"/>
          <p:cNvSpPr txBox="1">
            <a:spLocks noGrp="1"/>
          </p:cNvSpPr>
          <p:nvPr>
            <p:ph type="ctrTitle"/>
          </p:nvPr>
        </p:nvSpPr>
        <p:spPr>
          <a:xfrm>
            <a:off x="866441" y="945245"/>
            <a:ext cx="5917677" cy="2554758"/>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accent3"/>
              </a:buClr>
              <a:buSzPts val="6000"/>
              <a:buFont typeface="Arial Narrow"/>
              <a:buNone/>
            </a:pPr>
            <a:r>
              <a:rPr lang="en-PH" sz="6000" b="1" i="0" u="none" strike="noStrike" cap="none">
                <a:solidFill>
                  <a:schemeClr val="accent3"/>
                </a:solidFill>
                <a:latin typeface="Arial Narrow"/>
                <a:ea typeface="Arial Narrow"/>
                <a:cs typeface="Arial Narrow"/>
                <a:sym typeface="Arial Narrow"/>
              </a:rPr>
              <a:t>THANK YOU!</a:t>
            </a:r>
            <a:endParaRPr/>
          </a:p>
        </p:txBody>
      </p:sp>
      <p:sp>
        <p:nvSpPr>
          <p:cNvPr id="652" name="Shape 652"/>
          <p:cNvSpPr txBox="1">
            <a:spLocks noGrp="1"/>
          </p:cNvSpPr>
          <p:nvPr>
            <p:ph type="subTitle" idx="1"/>
          </p:nvPr>
        </p:nvSpPr>
        <p:spPr>
          <a:xfrm>
            <a:off x="1000471" y="3782991"/>
            <a:ext cx="7171072" cy="8614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1280"/>
              <a:buFont typeface="Noto Sans Symbols"/>
              <a:buNone/>
            </a:pPr>
            <a:r>
              <a:rPr lang="en-PH" sz="1600" b="1" i="0" u="none" strike="noStrike" cap="none">
                <a:solidFill>
                  <a:schemeClr val="lt1"/>
                </a:solidFill>
                <a:latin typeface="Century Gothic"/>
                <a:ea typeface="Century Gothic"/>
                <a:cs typeface="Century Gothic"/>
                <a:sym typeface="Century Gothic"/>
              </a:rPr>
              <a:t>PRESENTED BY:</a:t>
            </a:r>
            <a:endParaRPr/>
          </a:p>
          <a:p>
            <a:pPr marL="0" marR="0" lvl="0" indent="0" algn="l" rtl="0">
              <a:spcBef>
                <a:spcPts val="1000"/>
              </a:spcBef>
              <a:spcAft>
                <a:spcPts val="0"/>
              </a:spcAft>
              <a:buClr>
                <a:schemeClr val="accent1"/>
              </a:buClr>
              <a:buSzPts val="1280"/>
              <a:buFont typeface="Noto Sans Symbols"/>
              <a:buNone/>
            </a:pPr>
            <a:r>
              <a:rPr lang="en-PH" sz="1600" b="1" i="0" u="none" strike="noStrike" cap="none">
                <a:solidFill>
                  <a:schemeClr val="lt1"/>
                </a:solidFill>
                <a:latin typeface="Century Gothic"/>
                <a:ea typeface="Century Gothic"/>
                <a:cs typeface="Century Gothic"/>
                <a:sym typeface="Century Gothic"/>
              </a:rPr>
              <a:t>BECKI L. YOUNG, ESQ., HAMMOND </a:t>
            </a:r>
            <a:r>
              <a:rPr lang="en-PH" sz="1600" b="1" i="0" u="none" strike="noStrike" cap="none">
                <a:solidFill>
                  <a:schemeClr val="dk1"/>
                </a:solidFill>
                <a:latin typeface="Century Gothic"/>
                <a:ea typeface="Century Gothic"/>
                <a:cs typeface="Century Gothic"/>
                <a:sym typeface="Century Gothic"/>
              </a:rPr>
              <a:t>YOUNG IMMIGRATION LAW, LLC</a:t>
            </a:r>
            <a:br>
              <a:rPr lang="en-PH" sz="1600" b="1" i="0" u="none" strike="noStrike" cap="none">
                <a:solidFill>
                  <a:schemeClr val="dk1"/>
                </a:solidFill>
                <a:latin typeface="Century Gothic"/>
                <a:ea typeface="Century Gothic"/>
                <a:cs typeface="Century Gothic"/>
                <a:sym typeface="Century Gothic"/>
              </a:rPr>
            </a:br>
            <a:r>
              <a:rPr lang="en-PH" sz="1600" b="1" i="0" u="none" strike="noStrike" cap="none">
                <a:solidFill>
                  <a:schemeClr val="lt1"/>
                </a:solidFill>
                <a:latin typeface="Century Gothic"/>
                <a:ea typeface="Century Gothic"/>
                <a:cs typeface="Century Gothic"/>
                <a:sym typeface="Century Gothic"/>
              </a:rPr>
              <a:t>SANDRA GROSSMAN, ESQ., GROSS</a:t>
            </a:r>
            <a:r>
              <a:rPr lang="en-PH" sz="1600" b="1" i="0" u="none" strike="noStrike" cap="none">
                <a:solidFill>
                  <a:schemeClr val="dk1"/>
                </a:solidFill>
                <a:latin typeface="Century Gothic"/>
                <a:ea typeface="Century Gothic"/>
                <a:cs typeface="Century Gothic"/>
                <a:sym typeface="Century Gothic"/>
              </a:rPr>
              <a:t>MAN</a:t>
            </a:r>
            <a:r>
              <a:rPr lang="en-PH" sz="1600" b="1" i="0" u="none" strike="noStrike" cap="none">
                <a:solidFill>
                  <a:schemeClr val="lt1"/>
                </a:solidFill>
                <a:latin typeface="Century Gothic"/>
                <a:ea typeface="Century Gothic"/>
                <a:cs typeface="Century Gothic"/>
                <a:sym typeface="Century Gothic"/>
              </a:rPr>
              <a:t> </a:t>
            </a:r>
            <a:r>
              <a:rPr lang="en-PH" sz="1600" b="1" i="0" u="none" strike="noStrike" cap="none">
                <a:solidFill>
                  <a:schemeClr val="dk1"/>
                </a:solidFill>
                <a:latin typeface="Century Gothic"/>
                <a:ea typeface="Century Gothic"/>
                <a:cs typeface="Century Gothic"/>
                <a:sym typeface="Century Gothic"/>
              </a:rPr>
              <a:t>LAW, LLC</a:t>
            </a:r>
            <a:endParaRPr/>
          </a:p>
          <a:p>
            <a:pPr marL="0" marR="0" lvl="0" indent="0" algn="l" rtl="0">
              <a:spcBef>
                <a:spcPts val="1000"/>
              </a:spcBef>
              <a:spcAft>
                <a:spcPts val="0"/>
              </a:spcAft>
              <a:buClr>
                <a:schemeClr val="accent1"/>
              </a:buClr>
              <a:buSzPts val="1280"/>
              <a:buFont typeface="Noto Sans Symbols"/>
              <a:buNone/>
            </a:pPr>
            <a:endParaRPr sz="1600" b="1" i="0" u="none" strike="noStrike" cap="none">
              <a:solidFill>
                <a:schemeClr val="dk1"/>
              </a:solidFill>
              <a:latin typeface="Century Gothic"/>
              <a:ea typeface="Century Gothic"/>
              <a:cs typeface="Century Gothic"/>
              <a:sym typeface="Century Gothic"/>
            </a:endParaRPr>
          </a:p>
          <a:p>
            <a:pPr marL="0" marR="0" lvl="0" indent="0" algn="l" rtl="0">
              <a:spcBef>
                <a:spcPts val="1000"/>
              </a:spcBef>
              <a:spcAft>
                <a:spcPts val="0"/>
              </a:spcAft>
              <a:buClr>
                <a:schemeClr val="accent1"/>
              </a:buClr>
              <a:buSzPts val="1280"/>
              <a:buFont typeface="Noto Sans Symbols"/>
              <a:buNone/>
            </a:pPr>
            <a:r>
              <a:rPr lang="en-PH" sz="1600" b="1">
                <a:solidFill>
                  <a:schemeClr val="accent3"/>
                </a:solidFill>
              </a:rPr>
              <a:t>Covington &amp; Burling, LLP</a:t>
            </a:r>
            <a:br>
              <a:rPr lang="en-PH" sz="1600" b="1">
                <a:solidFill>
                  <a:schemeClr val="accent3"/>
                </a:solidFill>
              </a:rPr>
            </a:br>
            <a:r>
              <a:rPr lang="en-PH" sz="1600" b="1">
                <a:solidFill>
                  <a:schemeClr val="accent3"/>
                </a:solidFill>
              </a:rPr>
              <a:t>May 16, 2018</a:t>
            </a:r>
            <a:endParaRPr/>
          </a:p>
        </p:txBody>
      </p:sp>
      <p:sp>
        <p:nvSpPr>
          <p:cNvPr id="653" name="Shape 653"/>
          <p:cNvSpPr txBox="1"/>
          <p:nvPr/>
        </p:nvSpPr>
        <p:spPr>
          <a:xfrm>
            <a:off x="4336767" y="5788820"/>
            <a:ext cx="3649436" cy="211931"/>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2C4E99"/>
              </a:buClr>
              <a:buSzPts val="750"/>
              <a:buFont typeface="Century Gothic"/>
              <a:buNone/>
            </a:pPr>
            <a:r>
              <a:rPr lang="en-PH" sz="750">
                <a:solidFill>
                  <a:srgbClr val="2C4E99"/>
                </a:solidFill>
                <a:latin typeface="Century Gothic"/>
                <a:ea typeface="Century Gothic"/>
                <a:cs typeface="Century Gothic"/>
                <a:sym typeface="Century Gothic"/>
              </a:rPr>
              <a:t>Hammond Young Immigration Law, LLC © 2018</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ctrTitle"/>
          </p:nvPr>
        </p:nvSpPr>
        <p:spPr>
          <a:xfrm>
            <a:off x="866441" y="2222624"/>
            <a:ext cx="5917800" cy="25548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PH"/>
              <a:t>Enforcement,</a:t>
            </a:r>
            <a:endParaRPr/>
          </a:p>
          <a:p>
            <a:pPr marL="0" lvl="0" indent="0">
              <a:spcBef>
                <a:spcPts val="0"/>
              </a:spcBef>
              <a:spcAft>
                <a:spcPts val="0"/>
              </a:spcAft>
              <a:buNone/>
            </a:pPr>
            <a:r>
              <a:rPr lang="en-PH"/>
              <a:t>Border Security, and “The Wall”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866440" y="927099"/>
            <a:ext cx="7603500" cy="709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PH"/>
              <a:t>Increased Enforcement: </a:t>
            </a:r>
            <a:endParaRPr/>
          </a:p>
          <a:p>
            <a:pPr marL="0" lvl="0" indent="0">
              <a:spcBef>
                <a:spcPts val="0"/>
              </a:spcBef>
              <a:spcAft>
                <a:spcPts val="0"/>
              </a:spcAft>
              <a:buNone/>
            </a:pPr>
            <a:r>
              <a:rPr lang="en-PH" sz="2400">
                <a:solidFill>
                  <a:srgbClr val="86D1D8"/>
                </a:solidFill>
              </a:rPr>
              <a:t>Everyone is a Priority</a:t>
            </a:r>
            <a:endParaRPr sz="2400">
              <a:solidFill>
                <a:srgbClr val="86D1D8"/>
              </a:solidFill>
            </a:endParaRPr>
          </a:p>
        </p:txBody>
      </p:sp>
      <p:sp>
        <p:nvSpPr>
          <p:cNvPr id="384" name="Shape 384"/>
          <p:cNvSpPr txBox="1"/>
          <p:nvPr/>
        </p:nvSpPr>
        <p:spPr>
          <a:xfrm>
            <a:off x="573300" y="6111600"/>
            <a:ext cx="5084100" cy="670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PH" sz="900"/>
              <a:t>Source: ICE, Fiscal Year 2017 ICE Enforcement and Removal Operations Report </a:t>
            </a:r>
            <a:r>
              <a:rPr lang="en-PH" sz="900" u="sng">
                <a:solidFill>
                  <a:schemeClr val="hlink"/>
                </a:solidFill>
                <a:hlinkClick r:id="rId3"/>
              </a:rPr>
              <a:t>https://www.ice.gov/removal-statistics/2017</a:t>
            </a:r>
            <a:r>
              <a:rPr lang="en-PH" sz="900"/>
              <a:t> </a:t>
            </a:r>
            <a:endParaRPr sz="900"/>
          </a:p>
        </p:txBody>
      </p:sp>
      <p:graphicFrame>
        <p:nvGraphicFramePr>
          <p:cNvPr id="385" name="Shape 385"/>
          <p:cNvGraphicFramePr/>
          <p:nvPr/>
        </p:nvGraphicFramePr>
        <p:xfrm>
          <a:off x="1048700" y="2814725"/>
          <a:ext cx="7239000" cy="1798200"/>
        </p:xfrm>
        <a:graphic>
          <a:graphicData uri="http://schemas.openxmlformats.org/drawingml/2006/table">
            <a:tbl>
              <a:tblPr>
                <a:noFill/>
                <a:tableStyleId>{6CAC7749-7890-4A69-AA3D-C4D68E6F1253}</a:tableStyleId>
              </a:tblPr>
              <a:tblGrid>
                <a:gridCol w="1809750"/>
                <a:gridCol w="1809750"/>
                <a:gridCol w="1809750"/>
                <a:gridCol w="1809750"/>
              </a:tblGrid>
              <a:tr h="381000">
                <a:tc>
                  <a:txBody>
                    <a:bodyPr/>
                    <a:lstStyle/>
                    <a:p>
                      <a:pPr marL="0" lvl="0" indent="0" algn="ctr">
                        <a:spcBef>
                          <a:spcPts val="0"/>
                        </a:spcBef>
                        <a:spcAft>
                          <a:spcPts val="0"/>
                        </a:spcAft>
                        <a:buNone/>
                      </a:pPr>
                      <a:endParaRPr/>
                    </a:p>
                  </a:txBody>
                  <a:tcPr marL="91425" marR="91425" marT="91425" marB="91425"/>
                </a:tc>
                <a:tc>
                  <a:txBody>
                    <a:bodyPr/>
                    <a:lstStyle/>
                    <a:p>
                      <a:pPr marL="0" lvl="0" indent="0" algn="ctr">
                        <a:spcBef>
                          <a:spcPts val="0"/>
                        </a:spcBef>
                        <a:spcAft>
                          <a:spcPts val="0"/>
                        </a:spcAft>
                        <a:buNone/>
                      </a:pPr>
                      <a:r>
                        <a:rPr lang="en-PH" b="1"/>
                        <a:t>Total ICE Arrests</a:t>
                      </a:r>
                      <a:endParaRPr b="1"/>
                    </a:p>
                  </a:txBody>
                  <a:tcPr marL="91425" marR="91425" marT="91425" marB="91425"/>
                </a:tc>
                <a:tc>
                  <a:txBody>
                    <a:bodyPr/>
                    <a:lstStyle/>
                    <a:p>
                      <a:pPr marL="0" lvl="0" indent="0" algn="ctr">
                        <a:spcBef>
                          <a:spcPts val="0"/>
                        </a:spcBef>
                        <a:spcAft>
                          <a:spcPts val="0"/>
                        </a:spcAft>
                        <a:buNone/>
                      </a:pPr>
                      <a:r>
                        <a:rPr lang="en-PH" b="1"/>
                        <a:t>Total Interior Removals</a:t>
                      </a:r>
                      <a:endParaRPr b="1"/>
                    </a:p>
                  </a:txBody>
                  <a:tcPr marL="91425" marR="91425" marT="91425" marB="91425"/>
                </a:tc>
                <a:tc>
                  <a:txBody>
                    <a:bodyPr/>
                    <a:lstStyle/>
                    <a:p>
                      <a:pPr marL="0" lvl="0" indent="0" algn="ctr">
                        <a:spcBef>
                          <a:spcPts val="0"/>
                        </a:spcBef>
                        <a:spcAft>
                          <a:spcPts val="0"/>
                        </a:spcAft>
                        <a:buNone/>
                      </a:pPr>
                      <a:r>
                        <a:rPr lang="en-PH" b="1"/>
                        <a:t>Non-Criminal Interior Removals</a:t>
                      </a:r>
                      <a:endParaRPr b="1"/>
                    </a:p>
                  </a:txBody>
                  <a:tcPr marL="91425" marR="91425" marT="91425" marB="91425"/>
                </a:tc>
              </a:tr>
              <a:tr h="381000">
                <a:tc>
                  <a:txBody>
                    <a:bodyPr/>
                    <a:lstStyle/>
                    <a:p>
                      <a:pPr marL="0" lvl="0" indent="0">
                        <a:spcBef>
                          <a:spcPts val="0"/>
                        </a:spcBef>
                        <a:spcAft>
                          <a:spcPts val="0"/>
                        </a:spcAft>
                        <a:buNone/>
                      </a:pPr>
                      <a:r>
                        <a:rPr lang="en-PH"/>
                        <a:t>FY 2015</a:t>
                      </a:r>
                      <a:endParaRPr/>
                    </a:p>
                  </a:txBody>
                  <a:tcPr marL="91425" marR="91425" marT="91425" marB="91425"/>
                </a:tc>
                <a:tc>
                  <a:txBody>
                    <a:bodyPr/>
                    <a:lstStyle/>
                    <a:p>
                      <a:pPr marL="0" lvl="0" indent="0">
                        <a:spcBef>
                          <a:spcPts val="0"/>
                        </a:spcBef>
                        <a:spcAft>
                          <a:spcPts val="0"/>
                        </a:spcAft>
                        <a:buNone/>
                      </a:pPr>
                      <a:r>
                        <a:rPr lang="en-PH"/>
                        <a:t>119,772</a:t>
                      </a:r>
                      <a:endParaRPr/>
                    </a:p>
                  </a:txBody>
                  <a:tcPr marL="91425" marR="91425" marT="91425" marB="91425"/>
                </a:tc>
                <a:tc>
                  <a:txBody>
                    <a:bodyPr/>
                    <a:lstStyle/>
                    <a:p>
                      <a:pPr marL="0" lvl="0" indent="0">
                        <a:spcBef>
                          <a:spcPts val="0"/>
                        </a:spcBef>
                        <a:spcAft>
                          <a:spcPts val="0"/>
                        </a:spcAft>
                        <a:buNone/>
                      </a:pPr>
                      <a:r>
                        <a:rPr lang="en-PH"/>
                        <a:t>69,478</a:t>
                      </a:r>
                      <a:endParaRPr/>
                    </a:p>
                  </a:txBody>
                  <a:tcPr marL="91425" marR="91425" marT="91425" marB="91425"/>
                </a:tc>
                <a:tc>
                  <a:txBody>
                    <a:bodyPr/>
                    <a:lstStyle/>
                    <a:p>
                      <a:pPr marL="0" lvl="0" indent="0">
                        <a:spcBef>
                          <a:spcPts val="0"/>
                        </a:spcBef>
                        <a:spcAft>
                          <a:spcPts val="0"/>
                        </a:spcAft>
                        <a:buNone/>
                      </a:pPr>
                      <a:r>
                        <a:rPr lang="en-PH"/>
                        <a:t>5,939</a:t>
                      </a:r>
                      <a:endParaRPr/>
                    </a:p>
                  </a:txBody>
                  <a:tcPr marL="91425" marR="91425" marT="91425" marB="91425"/>
                </a:tc>
              </a:tr>
              <a:tr h="381000">
                <a:tc>
                  <a:txBody>
                    <a:bodyPr/>
                    <a:lstStyle/>
                    <a:p>
                      <a:pPr marL="0" lvl="0" indent="0">
                        <a:spcBef>
                          <a:spcPts val="0"/>
                        </a:spcBef>
                        <a:spcAft>
                          <a:spcPts val="0"/>
                        </a:spcAft>
                        <a:buNone/>
                      </a:pPr>
                      <a:r>
                        <a:rPr lang="en-PH"/>
                        <a:t>FY 2016</a:t>
                      </a:r>
                      <a:endParaRPr/>
                    </a:p>
                  </a:txBody>
                  <a:tcPr marL="91425" marR="91425" marT="91425" marB="91425"/>
                </a:tc>
                <a:tc>
                  <a:txBody>
                    <a:bodyPr/>
                    <a:lstStyle/>
                    <a:p>
                      <a:pPr marL="0" lvl="0" indent="0">
                        <a:spcBef>
                          <a:spcPts val="0"/>
                        </a:spcBef>
                        <a:spcAft>
                          <a:spcPts val="0"/>
                        </a:spcAft>
                        <a:buNone/>
                      </a:pPr>
                      <a:r>
                        <a:rPr lang="en-PH"/>
                        <a:t>110,104</a:t>
                      </a:r>
                      <a:endParaRPr/>
                    </a:p>
                  </a:txBody>
                  <a:tcPr marL="91425" marR="91425" marT="91425" marB="91425"/>
                </a:tc>
                <a:tc>
                  <a:txBody>
                    <a:bodyPr/>
                    <a:lstStyle/>
                    <a:p>
                      <a:pPr marL="0" lvl="0" indent="0">
                        <a:spcBef>
                          <a:spcPts val="0"/>
                        </a:spcBef>
                        <a:spcAft>
                          <a:spcPts val="0"/>
                        </a:spcAft>
                        <a:buNone/>
                      </a:pPr>
                      <a:r>
                        <a:rPr lang="en-PH"/>
                        <a:t>65,332</a:t>
                      </a:r>
                      <a:endParaRPr/>
                    </a:p>
                  </a:txBody>
                  <a:tcPr marL="91425" marR="91425" marT="91425" marB="91425"/>
                </a:tc>
                <a:tc>
                  <a:txBody>
                    <a:bodyPr/>
                    <a:lstStyle/>
                    <a:p>
                      <a:pPr marL="0" lvl="0" indent="0">
                        <a:spcBef>
                          <a:spcPts val="0"/>
                        </a:spcBef>
                        <a:spcAft>
                          <a:spcPts val="0"/>
                        </a:spcAft>
                        <a:buNone/>
                      </a:pPr>
                      <a:r>
                        <a:rPr lang="en-PH"/>
                        <a:t>5,014</a:t>
                      </a:r>
                      <a:endParaRPr/>
                    </a:p>
                  </a:txBody>
                  <a:tcPr marL="91425" marR="91425" marT="91425" marB="91425"/>
                </a:tc>
              </a:tr>
              <a:tr h="381000">
                <a:tc>
                  <a:txBody>
                    <a:bodyPr/>
                    <a:lstStyle/>
                    <a:p>
                      <a:pPr marL="0" lvl="0" indent="0">
                        <a:spcBef>
                          <a:spcPts val="0"/>
                        </a:spcBef>
                        <a:spcAft>
                          <a:spcPts val="0"/>
                        </a:spcAft>
                        <a:buNone/>
                      </a:pPr>
                      <a:r>
                        <a:rPr lang="en-PH"/>
                        <a:t>FY 2017</a:t>
                      </a:r>
                      <a:endParaRPr/>
                    </a:p>
                  </a:txBody>
                  <a:tcPr marL="91425" marR="91425" marT="91425" marB="91425"/>
                </a:tc>
                <a:tc>
                  <a:txBody>
                    <a:bodyPr/>
                    <a:lstStyle/>
                    <a:p>
                      <a:pPr marL="0" lvl="0" indent="0">
                        <a:spcBef>
                          <a:spcPts val="0"/>
                        </a:spcBef>
                        <a:spcAft>
                          <a:spcPts val="0"/>
                        </a:spcAft>
                        <a:buNone/>
                      </a:pPr>
                      <a:r>
                        <a:rPr lang="en-PH" b="1">
                          <a:solidFill>
                            <a:srgbClr val="C00000"/>
                          </a:solidFill>
                        </a:rPr>
                        <a:t>143,470</a:t>
                      </a:r>
                      <a:endParaRPr b="1">
                        <a:solidFill>
                          <a:srgbClr val="C00000"/>
                        </a:solidFill>
                      </a:endParaRPr>
                    </a:p>
                  </a:txBody>
                  <a:tcPr marL="91425" marR="91425" marT="91425" marB="91425"/>
                </a:tc>
                <a:tc>
                  <a:txBody>
                    <a:bodyPr/>
                    <a:lstStyle/>
                    <a:p>
                      <a:pPr marL="0" lvl="0" indent="0">
                        <a:spcBef>
                          <a:spcPts val="0"/>
                        </a:spcBef>
                        <a:spcAft>
                          <a:spcPts val="0"/>
                        </a:spcAft>
                        <a:buNone/>
                      </a:pPr>
                      <a:r>
                        <a:rPr lang="en-PH" b="1">
                          <a:solidFill>
                            <a:srgbClr val="C00000"/>
                          </a:solidFill>
                        </a:rPr>
                        <a:t>81,603</a:t>
                      </a:r>
                      <a:endParaRPr b="1">
                        <a:solidFill>
                          <a:srgbClr val="C00000"/>
                        </a:solidFill>
                      </a:endParaRPr>
                    </a:p>
                  </a:txBody>
                  <a:tcPr marL="91425" marR="91425" marT="91425" marB="91425"/>
                </a:tc>
                <a:tc>
                  <a:txBody>
                    <a:bodyPr/>
                    <a:lstStyle/>
                    <a:p>
                      <a:pPr marL="0" lvl="0" indent="0">
                        <a:spcBef>
                          <a:spcPts val="0"/>
                        </a:spcBef>
                        <a:spcAft>
                          <a:spcPts val="0"/>
                        </a:spcAft>
                        <a:buNone/>
                      </a:pPr>
                      <a:r>
                        <a:rPr lang="en-PH" b="1">
                          <a:solidFill>
                            <a:srgbClr val="C00000"/>
                          </a:solidFill>
                        </a:rPr>
                        <a:t>13,744</a:t>
                      </a:r>
                      <a:endParaRPr b="1">
                        <a:solidFill>
                          <a:srgbClr val="C00000"/>
                        </a:solidFill>
                      </a:endParaRPr>
                    </a:p>
                  </a:txBody>
                  <a:tcPr marL="91425" marR="91425" marT="91425" marB="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xfrm>
            <a:off x="866440" y="927099"/>
            <a:ext cx="7603500" cy="709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PH" sz="3000"/>
              <a:t>Border Enforcement: End of “Catch and Release” and “Zero Tolerance”</a:t>
            </a:r>
            <a:endParaRPr sz="3000"/>
          </a:p>
        </p:txBody>
      </p:sp>
      <p:sp>
        <p:nvSpPr>
          <p:cNvPr id="392" name="Shape 392"/>
          <p:cNvSpPr txBox="1"/>
          <p:nvPr/>
        </p:nvSpPr>
        <p:spPr>
          <a:xfrm>
            <a:off x="421275" y="2028025"/>
            <a:ext cx="8934900" cy="832800"/>
          </a:xfrm>
          <a:prstGeom prst="rect">
            <a:avLst/>
          </a:prstGeom>
          <a:noFill/>
          <a:ln>
            <a:noFill/>
          </a:ln>
        </p:spPr>
        <p:txBody>
          <a:bodyPr spcFirstLastPara="1" wrap="square" lIns="91425" tIns="91425" rIns="91425" bIns="91425" anchor="ctr" anchorCtr="0">
            <a:noAutofit/>
          </a:bodyPr>
          <a:lstStyle/>
          <a:p>
            <a:pPr marL="0" lvl="0" indent="0" rtl="0">
              <a:lnSpc>
                <a:spcPct val="90000"/>
              </a:lnSpc>
              <a:spcBef>
                <a:spcPts val="1000"/>
              </a:spcBef>
              <a:spcAft>
                <a:spcPts val="0"/>
              </a:spcAft>
              <a:buNone/>
            </a:pPr>
            <a:r>
              <a:rPr lang="en-PH" sz="1800">
                <a:solidFill>
                  <a:schemeClr val="dk1"/>
                </a:solidFill>
              </a:rPr>
              <a:t>•</a:t>
            </a:r>
            <a:r>
              <a:rPr lang="en-PH" sz="1800">
                <a:solidFill>
                  <a:schemeClr val="dk1"/>
                </a:solidFill>
                <a:latin typeface="Century Gothic"/>
                <a:ea typeface="Century Gothic"/>
                <a:cs typeface="Century Gothic"/>
                <a:sym typeface="Century Gothic"/>
              </a:rPr>
              <a:t>Border Patrol: more than 20,000 agents along the border</a:t>
            </a:r>
            <a:endParaRPr sz="1800">
              <a:solidFill>
                <a:schemeClr val="dk1"/>
              </a:solidFill>
              <a:latin typeface="Century Gothic"/>
              <a:ea typeface="Century Gothic"/>
              <a:cs typeface="Century Gothic"/>
              <a:sym typeface="Century Gothic"/>
            </a:endParaRPr>
          </a:p>
          <a:p>
            <a:pPr marL="0" lvl="0" indent="0" rtl="0">
              <a:lnSpc>
                <a:spcPct val="90000"/>
              </a:lnSpc>
              <a:spcBef>
                <a:spcPts val="1000"/>
              </a:spcBef>
              <a:spcAft>
                <a:spcPts val="0"/>
              </a:spcAft>
              <a:buNone/>
            </a:pPr>
            <a:r>
              <a:rPr lang="en-PH" sz="1800">
                <a:solidFill>
                  <a:schemeClr val="dk1"/>
                </a:solidFill>
              </a:rPr>
              <a:t>•</a:t>
            </a:r>
            <a:r>
              <a:rPr lang="en-PH" sz="1800">
                <a:solidFill>
                  <a:schemeClr val="dk1"/>
                </a:solidFill>
                <a:latin typeface="Century Gothic"/>
                <a:ea typeface="Century Gothic"/>
                <a:cs typeface="Century Gothic"/>
                <a:sym typeface="Century Gothic"/>
              </a:rPr>
              <a:t>National Guard troop deployment: 2,000-4,000 members</a:t>
            </a:r>
            <a:endParaRPr sz="1800">
              <a:solidFill>
                <a:schemeClr val="dk1"/>
              </a:solidFill>
              <a:latin typeface="Century Gothic"/>
              <a:ea typeface="Century Gothic"/>
              <a:cs typeface="Century Gothic"/>
              <a:sym typeface="Century Gothic"/>
            </a:endParaRPr>
          </a:p>
        </p:txBody>
      </p:sp>
      <p:pic>
        <p:nvPicPr>
          <p:cNvPr id="393" name="Shape 393"/>
          <p:cNvPicPr preferRelativeResize="0"/>
          <p:nvPr/>
        </p:nvPicPr>
        <p:blipFill rotWithShape="1">
          <a:blip r:embed="rId3">
            <a:alphaModFix/>
          </a:blip>
          <a:srcRect t="6147"/>
          <a:stretch/>
        </p:blipFill>
        <p:spPr>
          <a:xfrm>
            <a:off x="508525" y="2922900"/>
            <a:ext cx="8077200" cy="3616125"/>
          </a:xfrm>
          <a:prstGeom prst="rect">
            <a:avLst/>
          </a:prstGeom>
          <a:noFill/>
          <a:ln>
            <a:noFill/>
          </a:ln>
        </p:spPr>
      </p:pic>
      <p:pic>
        <p:nvPicPr>
          <p:cNvPr id="394" name="Shape 394"/>
          <p:cNvPicPr preferRelativeResize="0"/>
          <p:nvPr/>
        </p:nvPicPr>
        <p:blipFill>
          <a:blip r:embed="rId4">
            <a:alphaModFix/>
          </a:blip>
          <a:stretch>
            <a:fillRect/>
          </a:stretch>
        </p:blipFill>
        <p:spPr>
          <a:xfrm>
            <a:off x="7263950" y="3029676"/>
            <a:ext cx="535825" cy="1004675"/>
          </a:xfrm>
          <a:prstGeom prst="rect">
            <a:avLst/>
          </a:prstGeom>
          <a:noFill/>
          <a:ln>
            <a:noFill/>
          </a:ln>
        </p:spPr>
      </p:pic>
      <p:sp>
        <p:nvSpPr>
          <p:cNvPr id="395" name="Shape 395"/>
          <p:cNvSpPr txBox="1"/>
          <p:nvPr/>
        </p:nvSpPr>
        <p:spPr>
          <a:xfrm>
            <a:off x="508525" y="6539025"/>
            <a:ext cx="6985500" cy="195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PH" sz="900"/>
              <a:t>Source: CBP, Southwest Border Migration FY2018 </a:t>
            </a:r>
            <a:r>
              <a:rPr lang="en-PH" sz="900" u="sng">
                <a:solidFill>
                  <a:schemeClr val="hlink"/>
                </a:solidFill>
                <a:hlinkClick r:id="rId5"/>
              </a:rPr>
              <a:t>https://www.cbp.gov/newsroom/stats/sw-border-migration</a:t>
            </a:r>
            <a:r>
              <a:rPr lang="en-PH" sz="900"/>
              <a:t> </a:t>
            </a:r>
            <a:endParaRPr sz="9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866440" y="927099"/>
            <a:ext cx="7603500" cy="709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PH"/>
              <a:t>The Wall: Where are We?</a:t>
            </a:r>
            <a:endParaRPr/>
          </a:p>
        </p:txBody>
      </p:sp>
      <p:pic>
        <p:nvPicPr>
          <p:cNvPr id="402" name="Shape 402"/>
          <p:cNvPicPr preferRelativeResize="0"/>
          <p:nvPr/>
        </p:nvPicPr>
        <p:blipFill rotWithShape="1">
          <a:blip r:embed="rId3">
            <a:alphaModFix/>
          </a:blip>
          <a:srcRect t="2439"/>
          <a:stretch/>
        </p:blipFill>
        <p:spPr>
          <a:xfrm>
            <a:off x="1746663" y="2253875"/>
            <a:ext cx="5843075" cy="4358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ctrTitle"/>
          </p:nvPr>
        </p:nvSpPr>
        <p:spPr>
          <a:xfrm>
            <a:off x="866441" y="2537974"/>
            <a:ext cx="5917800" cy="25548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PH"/>
              <a:t>Immigration Courts</a:t>
            </a:r>
            <a:endParaRPr/>
          </a:p>
        </p:txBody>
      </p:sp>
      <p:pic>
        <p:nvPicPr>
          <p:cNvPr id="409" name="Shape 409"/>
          <p:cNvPicPr preferRelativeResize="0"/>
          <p:nvPr/>
        </p:nvPicPr>
        <p:blipFill>
          <a:blip r:embed="rId3">
            <a:alphaModFix/>
          </a:blip>
          <a:stretch>
            <a:fillRect/>
          </a:stretch>
        </p:blipFill>
        <p:spPr>
          <a:xfrm>
            <a:off x="5119350" y="1374050"/>
            <a:ext cx="2533774" cy="2462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866440" y="927099"/>
            <a:ext cx="7603500" cy="709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PH"/>
              <a:t>Backlog: 687,000 Cases</a:t>
            </a:r>
            <a:endParaRPr/>
          </a:p>
        </p:txBody>
      </p:sp>
      <p:pic>
        <p:nvPicPr>
          <p:cNvPr id="416" name="Shape 416"/>
          <p:cNvPicPr preferRelativeResize="0"/>
          <p:nvPr/>
        </p:nvPicPr>
        <p:blipFill>
          <a:blip r:embed="rId3">
            <a:alphaModFix/>
          </a:blip>
          <a:stretch>
            <a:fillRect/>
          </a:stretch>
        </p:blipFill>
        <p:spPr>
          <a:xfrm>
            <a:off x="2006625" y="2276400"/>
            <a:ext cx="5323150" cy="4403950"/>
          </a:xfrm>
          <a:prstGeom prst="rect">
            <a:avLst/>
          </a:prstGeom>
          <a:noFill/>
          <a:ln>
            <a:noFill/>
          </a:ln>
        </p:spPr>
      </p:pic>
    </p:spTree>
  </p:cSld>
  <p:clrMapOvr>
    <a:masterClrMapping/>
  </p:clrMapOvr>
</p:sld>
</file>

<file path=ppt/theme/theme1.xml><?xml version="1.0" encoding="utf-8"?>
<a:theme xmlns:a="http://schemas.openxmlformats.org/drawingml/2006/main" name="Ion Boardroom">
  <a:themeElements>
    <a:clrScheme name="Ion Boardroom">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8538</Words>
  <Application>Microsoft Office PowerPoint</Application>
  <PresentationFormat>On-screen Show (4:3)</PresentationFormat>
  <Paragraphs>648</Paragraphs>
  <Slides>39</Slides>
  <Notes>39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Noto Sans Symbols</vt:lpstr>
      <vt:lpstr>Arial Narrow</vt:lpstr>
      <vt:lpstr>Courier New</vt:lpstr>
      <vt:lpstr>Georgia</vt:lpstr>
      <vt:lpstr>Century Gothic</vt:lpstr>
      <vt:lpstr>Times New Roman</vt:lpstr>
      <vt:lpstr>Roboto</vt:lpstr>
      <vt:lpstr>Arimo</vt:lpstr>
      <vt:lpstr>Verdana</vt:lpstr>
      <vt:lpstr>Calibri</vt:lpstr>
      <vt:lpstr>Ion Boardroom</vt:lpstr>
      <vt:lpstr>IMMIGRATION  UPDATE</vt:lpstr>
      <vt:lpstr>Becki Young</vt:lpstr>
      <vt:lpstr>Sandra Grossman</vt:lpstr>
      <vt:lpstr>Enforcement, Border Security, and “The Wall”</vt:lpstr>
      <vt:lpstr>Increased Enforcement:  Everyone is a Priority</vt:lpstr>
      <vt:lpstr>Border Enforcement: End of “Catch and Release” and “Zero Tolerance”</vt:lpstr>
      <vt:lpstr>The Wall: Where are We?</vt:lpstr>
      <vt:lpstr>Immigration Courts</vt:lpstr>
      <vt:lpstr>Backlog: 687,000 Cases</vt:lpstr>
      <vt:lpstr>Disparities in  Case Outcomes</vt:lpstr>
      <vt:lpstr>DOJ: New Performance Metrics for Immigration Judges</vt:lpstr>
      <vt:lpstr>Extreme Vetting &amp; the Travel Ban</vt:lpstr>
      <vt:lpstr>Extreme Vetting at U.S. Consulates </vt:lpstr>
      <vt:lpstr>Extreme Vetting: “In the Trenches”</vt:lpstr>
      <vt:lpstr>Reducing Refugee Admissions</vt:lpstr>
      <vt:lpstr>Travel Ban</vt:lpstr>
      <vt:lpstr>Judicial Responses to Travel Ban</vt:lpstr>
      <vt:lpstr>Travel Ban: “In the Trenches”</vt:lpstr>
      <vt:lpstr>Termination of TPS and DACA/End of Discretion</vt:lpstr>
      <vt:lpstr>What is TPS (Temporary Protected Status)?</vt:lpstr>
      <vt:lpstr>TPS Beneficiaries in the 6th and 9th Circuits Are Better Situated for “Admission.” </vt:lpstr>
      <vt:lpstr>National Litigation Strategy:  Moreno v. Nielsen, 1:18-cv-01135 (E.D.N.Y., Feb. 22, 2018)</vt:lpstr>
      <vt:lpstr>Legal Options For TPS Beneficiaries and Their Employers</vt:lpstr>
      <vt:lpstr>DACA</vt:lpstr>
      <vt:lpstr>DACA Litigation</vt:lpstr>
      <vt:lpstr>Buy American/ Hire American</vt:lpstr>
      <vt:lpstr>Adjudication of Benefits</vt:lpstr>
      <vt:lpstr>H1B Visas</vt:lpstr>
      <vt:lpstr>Challenging Climate at USCIS for Employers Sponsoring Foreign Workers</vt:lpstr>
      <vt:lpstr>NAFTA Renegotiations</vt:lpstr>
      <vt:lpstr>NAFTA Renegotiations </vt:lpstr>
      <vt:lpstr>NAFTA’s Immigration Provisions:  What Could Happen  </vt:lpstr>
      <vt:lpstr>EB5 Investor  Green Cards</vt:lpstr>
      <vt:lpstr>About the EB-5 Investor Green Card</vt:lpstr>
      <vt:lpstr>What’s Next for the EB-5 Program?</vt:lpstr>
      <vt:lpstr>The Politics of EB-5 Visas:  Conflict of Interest? Kushner Cos being investigated by SEC for its use of the EB-5 program. </vt:lpstr>
      <vt:lpstr>PowerPoint Presentation</vt:lpstr>
      <vt:lpstr>Contact Information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IMMIGRATION  UPDATE</dc:title>
  <cp:lastModifiedBy>Catie Jennetta</cp:lastModifiedBy>
  <cp:revision>1</cp:revision>
  <dcterms:modified xsi:type="dcterms:W3CDTF">2018-05-15T14:44:39Z</dcterms:modified>
</cp:coreProperties>
</file>